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Lst>
  <p:sldSz cy="6858000" cx="12192000"/>
  <p:notesSz cx="6858000" cy="9144000"/>
  <p:embeddedFontLst>
    <p:embeddedFont>
      <p:font typeface="Roboto"/>
      <p:regular r:id="rId90"/>
      <p:bold r:id="rId91"/>
      <p:italic r:id="rId92"/>
      <p:boldItalic r:id="rId93"/>
    </p:embeddedFont>
    <p:embeddedFont>
      <p:font typeface="Montserrat"/>
      <p:regular r:id="rId94"/>
      <p:bold r:id="rId95"/>
      <p:italic r:id="rId96"/>
      <p:boldItalic r:id="rId97"/>
    </p:embeddedFont>
    <p:embeddedFont>
      <p:font typeface="Lato"/>
      <p:regular r:id="rId98"/>
      <p:bold r:id="rId99"/>
      <p:italic r:id="rId100"/>
      <p:boldItalic r:id="rId101"/>
    </p:embeddedFont>
    <p:embeddedFont>
      <p:font typeface="Helvetica Neue"/>
      <p:regular r:id="rId102"/>
      <p:bold r:id="rId103"/>
      <p:italic r:id="rId104"/>
      <p:boldItalic r:id="rId105"/>
    </p:embeddedFont>
    <p:embeddedFont>
      <p:font typeface="Century Gothic"/>
      <p:regular r:id="rId106"/>
      <p:bold r:id="rId107"/>
      <p:italic r:id="rId108"/>
      <p:boldItalic r:id="rId109"/>
    </p:embeddedFont>
    <p:embeddedFont>
      <p:font typeface="Open Sans"/>
      <p:regular r:id="rId110"/>
      <p:bold r:id="rId111"/>
      <p:italic r:id="rId112"/>
      <p:boldItalic r:id="rId1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14" roundtripDataSignature="AMtx7mg206MYmgaym3sSay6Gob0AV62H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font" Target="fonts/CenturyGothic-bold.fntdata"/><Relationship Id="rId106" Type="http://schemas.openxmlformats.org/officeDocument/2006/relationships/font" Target="fonts/CenturyGothic-regular.fntdata"/><Relationship Id="rId105" Type="http://schemas.openxmlformats.org/officeDocument/2006/relationships/font" Target="fonts/HelveticaNeue-boldItalic.fntdata"/><Relationship Id="rId104" Type="http://schemas.openxmlformats.org/officeDocument/2006/relationships/font" Target="fonts/HelveticaNeue-italic.fntdata"/><Relationship Id="rId109" Type="http://schemas.openxmlformats.org/officeDocument/2006/relationships/font" Target="fonts/CenturyGothic-boldItalic.fntdata"/><Relationship Id="rId108" Type="http://schemas.openxmlformats.org/officeDocument/2006/relationships/font" Target="fonts/CenturyGothic-italic.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HelveticaNeue-bold.fntdata"/><Relationship Id="rId102" Type="http://schemas.openxmlformats.org/officeDocument/2006/relationships/font" Target="fonts/HelveticaNeue-regular.fntdata"/><Relationship Id="rId101" Type="http://schemas.openxmlformats.org/officeDocument/2006/relationships/font" Target="fonts/Lato-boldItalic.fntdata"/><Relationship Id="rId100" Type="http://schemas.openxmlformats.org/officeDocument/2006/relationships/font" Target="fonts/Lato-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Montserrat-bold.fntdata"/><Relationship Id="rId94" Type="http://schemas.openxmlformats.org/officeDocument/2006/relationships/font" Target="fonts/Montserrat-regular.fntdata"/><Relationship Id="rId97" Type="http://schemas.openxmlformats.org/officeDocument/2006/relationships/font" Target="fonts/Montserrat-boldItalic.fntdata"/><Relationship Id="rId96" Type="http://schemas.openxmlformats.org/officeDocument/2006/relationships/font" Target="fonts/Montserrat-italic.fntdata"/><Relationship Id="rId11" Type="http://schemas.openxmlformats.org/officeDocument/2006/relationships/slide" Target="slides/slide7.xml"/><Relationship Id="rId99" Type="http://schemas.openxmlformats.org/officeDocument/2006/relationships/font" Target="fonts/Lato-bold.fntdata"/><Relationship Id="rId10" Type="http://schemas.openxmlformats.org/officeDocument/2006/relationships/slide" Target="slides/slide6.xml"/><Relationship Id="rId98" Type="http://schemas.openxmlformats.org/officeDocument/2006/relationships/font" Target="fonts/Lato-regular.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font" Target="fonts/Roboto-bold.fntdata"/><Relationship Id="rId90" Type="http://schemas.openxmlformats.org/officeDocument/2006/relationships/font" Target="fonts/Roboto-regular.fntdata"/><Relationship Id="rId93" Type="http://schemas.openxmlformats.org/officeDocument/2006/relationships/font" Target="fonts/Roboto-boldItalic.fntdata"/><Relationship Id="rId92" Type="http://schemas.openxmlformats.org/officeDocument/2006/relationships/font" Target="fonts/Roboto-italic.fntdata"/><Relationship Id="rId15" Type="http://schemas.openxmlformats.org/officeDocument/2006/relationships/slide" Target="slides/slide11.xml"/><Relationship Id="rId110" Type="http://schemas.openxmlformats.org/officeDocument/2006/relationships/font" Target="fonts/OpenSans-regular.fntdata"/><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customschemas.google.com/relationships/presentationmetadata" Target="metadata"/><Relationship Id="rId18" Type="http://schemas.openxmlformats.org/officeDocument/2006/relationships/slide" Target="slides/slide14.xml"/><Relationship Id="rId113" Type="http://schemas.openxmlformats.org/officeDocument/2006/relationships/font" Target="fonts/OpenSans-boldItalic.fntdata"/><Relationship Id="rId112" Type="http://schemas.openxmlformats.org/officeDocument/2006/relationships/font" Target="fonts/OpenSans-italic.fntdata"/><Relationship Id="rId111" Type="http://schemas.openxmlformats.org/officeDocument/2006/relationships/font" Target="fonts/OpenSans-bold.fntdata"/><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un.org/en/sections/history-united-nations-charter/1942-declaration-united-nations/index.html" TargetMode="External"/><Relationship Id="rId3" Type="http://schemas.openxmlformats.org/officeDocument/2006/relationships/hyperlink" Target="http://www.unmultimedia.org/photo/detail/313/0031319.html" TargetMode="External"/><Relationship Id="rId4" Type="http://schemas.openxmlformats.org/officeDocument/2006/relationships/hyperlink" Target="http://www.un.org/en/sections/history-united-nations-charter/1945-san-francisco-conference/index.html" TargetMode="External"/><Relationship Id="rId5" Type="http://schemas.openxmlformats.org/officeDocument/2006/relationships/hyperlink" Target="http://www.un.org/en/charter-united-nations/index.html" TargetMode="External"/><Relationship Id="rId6" Type="http://schemas.openxmlformats.org/officeDocument/2006/relationships/hyperlink" Target="http://www.un.org/en/sections/history-united-nations-charter/1944-1945-dumbarton-oaks-and-yalta/index.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un.org/en/documents/charter/"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rg/sustainabledevelopment/sustainable-development-goals/" TargetMode="External"/><Relationship Id="rId3" Type="http://schemas.openxmlformats.org/officeDocument/2006/relationships/hyperlink" Target="https://www.un.org/sustainabledevelopment/climatechange/"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unanimaintl/videos/1023186921388896/"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 sz="1050">
                <a:solidFill>
                  <a:srgbClr val="231F20"/>
                </a:solidFill>
              </a:rPr>
              <a:t>The name begins with “UN” to represent the United Nations, and the “ANIMA” is from the Latin word for feminine “spirit” or “life principle.” It not only indicates that the organization is bringing the feminine spirit to the UN, but (as it brings to mind the word, “unanimous”) that it represents a group acting with one heart and mind.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Clr>
                <a:schemeClr val="dk1"/>
              </a:buClr>
              <a:buSzPts val="1200"/>
              <a:buFont typeface="Calibri"/>
              <a:buNone/>
            </a:pPr>
            <a:r>
              <a:rPr lang="en"/>
              <a:t>Mission and vision both on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As it states in our mission and vision, Women and Children remain central to everything we do at UNANIMA International. Currently our work at the UN has 5 focuses; UNANIMA International’s Major Research Project into Family Homelessness and Trauma, Migrants and Refugees, Human Rights, the High Level Political Forum and commissions and Climate. Just like the individual goals each of these focuses are connected to all 17 SDGs and each other. Add commissions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333333"/>
              </a:buClr>
              <a:buSzPts val="1200"/>
              <a:buFont typeface="Calibri"/>
              <a:buNone/>
            </a:pPr>
            <a:r>
              <a:rPr lang="en">
                <a:solidFill>
                  <a:srgbClr val="333333"/>
                </a:solidFill>
                <a:highlight>
                  <a:srgbClr val="FFFFFF"/>
                </a:highlight>
              </a:rPr>
              <a:t>The United Nations was born of perceived necessity, as a means of better arbitrating international conflict and negotiating peace than was provided for by the old League of Nations. The growing Second World War became the real impetus for the United States, Britain, and the Soviet Union to begin formulating the original U.N. Declaration, signed by 26 nations in January 1942, as a formal act of opposition to Germany, Italy, and Japan, the Axis Powers.</a:t>
            </a:r>
            <a:br>
              <a:rPr lang="en">
                <a:solidFill>
                  <a:srgbClr val="333333"/>
                </a:solidFill>
                <a:highlight>
                  <a:srgbClr val="FFFFFF"/>
                </a:highlight>
              </a:rPr>
            </a:br>
            <a:br>
              <a:rPr lang="en">
                <a:solidFill>
                  <a:srgbClr val="333333"/>
                </a:solidFill>
                <a:highlight>
                  <a:srgbClr val="FFFFFF"/>
                </a:highlight>
              </a:rPr>
            </a:br>
            <a:r>
              <a:rPr lang="en">
                <a:solidFill>
                  <a:srgbClr val="333333"/>
                </a:solidFill>
                <a:highlight>
                  <a:srgbClr val="FFFFFF"/>
                </a:highlight>
              </a:rPr>
              <a:t>The principles of the U.N. Charter were first formulated at the San Francisco Conference, which convened on April 25, 1945. It was presided over by President Franklin Roosevelt, British Prime Minister Winston Churchill, and Soviet Premier Joseph Stalin, and attended by representatives of 50 nations, including 9 continental European states, 21 North, Central, and South American republics, 7 Middle Eastern states, 5 British Commonwealth nations, 2 Soviet republics (in addition to the USSR itself), 2 East Asian nations, and 3 African states. The conference laid out a structure for a new international organization that was to “save succeeding generations from the scourge of war,…to reaffirm faith in fundamental human rights,…to establish conditions under which justice and respect for the obligations arising from treaties and other sources of international law can be maintained, and to promote social progress and better standards of life in larger freedom.”</a:t>
            </a:r>
            <a:endParaRPr/>
          </a:p>
          <a:p>
            <a:pPr indent="0" lvl="0" marL="0" rtl="0" algn="l">
              <a:spcBef>
                <a:spcPts val="0"/>
              </a:spcBef>
              <a:spcAft>
                <a:spcPts val="0"/>
              </a:spcAft>
              <a:buClr>
                <a:srgbClr val="333333"/>
              </a:buClr>
              <a:buSzPts val="1200"/>
              <a:buFont typeface="Calibri"/>
              <a:buNone/>
            </a:pPr>
            <a:r>
              <a:rPr lang="en">
                <a:solidFill>
                  <a:srgbClr val="333333"/>
                </a:solidFill>
                <a:highlight>
                  <a:srgbClr val="FFFFFF"/>
                </a:highlight>
              </a:rPr>
              <a:t>The name "United Nations", coined by United States President Franklin D. Roosevelt was first used in the </a:t>
            </a:r>
            <a:r>
              <a:rPr lang="en" u="sng">
                <a:solidFill>
                  <a:schemeClr val="hlink"/>
                </a:solidFill>
                <a:hlinkClick r:id="rId2"/>
              </a:rPr>
              <a:t>Declaration by United Nations</a:t>
            </a:r>
            <a:r>
              <a:rPr lang="en">
                <a:solidFill>
                  <a:srgbClr val="333333"/>
                </a:solidFill>
                <a:highlight>
                  <a:srgbClr val="FFFFFF"/>
                </a:highlight>
              </a:rPr>
              <a:t> of 1 January 1942, during the Second World War, when </a:t>
            </a:r>
            <a:r>
              <a:rPr lang="en" u="sng">
                <a:solidFill>
                  <a:schemeClr val="hlink"/>
                </a:solidFill>
                <a:hlinkClick r:id="rId3"/>
              </a:rPr>
              <a:t>representatives of 26 nations</a:t>
            </a:r>
            <a:r>
              <a:rPr lang="en">
                <a:solidFill>
                  <a:srgbClr val="333333"/>
                </a:solidFill>
                <a:highlight>
                  <a:srgbClr val="FFFFFF"/>
                </a:highlight>
              </a:rPr>
              <a:t> pledged their Governments to continue fighting together against the Axis Powers.</a:t>
            </a:r>
            <a:endParaRPr/>
          </a:p>
          <a:p>
            <a:pPr indent="0" lvl="0" marL="0" rtl="0" algn="l">
              <a:spcBef>
                <a:spcPts val="0"/>
              </a:spcBef>
              <a:spcAft>
                <a:spcPts val="0"/>
              </a:spcAft>
              <a:buClr>
                <a:schemeClr val="dk1"/>
              </a:buClr>
              <a:buSzPts val="1200"/>
              <a:buFont typeface="Calibri"/>
              <a:buNone/>
            </a:pPr>
            <a:r>
              <a:t/>
            </a:r>
            <a:endParaRPr>
              <a:solidFill>
                <a:srgbClr val="333333"/>
              </a:solidFill>
              <a:highlight>
                <a:srgbClr val="FFFFFF"/>
              </a:highlight>
            </a:endParaRPr>
          </a:p>
          <a:p>
            <a:pPr indent="0" lvl="0" marL="12700" marR="12700" rtl="0" algn="l">
              <a:lnSpc>
                <a:spcPct val="151125"/>
              </a:lnSpc>
              <a:spcBef>
                <a:spcPts val="0"/>
              </a:spcBef>
              <a:spcAft>
                <a:spcPts val="0"/>
              </a:spcAft>
              <a:buClr>
                <a:srgbClr val="000000"/>
              </a:buClr>
              <a:buSzPts val="1100"/>
              <a:buFont typeface="Arial"/>
              <a:buNone/>
            </a:pPr>
            <a:r>
              <a:rPr lang="en">
                <a:solidFill>
                  <a:srgbClr val="333333"/>
                </a:solidFill>
              </a:rPr>
              <a:t>In 1945, representatives of 50 countries met in San Francisco at the </a:t>
            </a:r>
            <a:r>
              <a:rPr lang="en" u="sng">
                <a:solidFill>
                  <a:schemeClr val="hlink"/>
                </a:solidFill>
                <a:hlinkClick r:id="rId4"/>
              </a:rPr>
              <a:t>United Nations Conference on International Organization</a:t>
            </a:r>
            <a:r>
              <a:rPr lang="en">
                <a:solidFill>
                  <a:srgbClr val="333333"/>
                </a:solidFill>
              </a:rPr>
              <a:t> to draw up the </a:t>
            </a:r>
            <a:r>
              <a:rPr lang="en" u="sng">
                <a:solidFill>
                  <a:schemeClr val="hlink"/>
                </a:solidFill>
                <a:hlinkClick r:id="rId5"/>
              </a:rPr>
              <a:t>United Nations Charter</a:t>
            </a:r>
            <a:r>
              <a:rPr lang="en">
                <a:solidFill>
                  <a:srgbClr val="333333"/>
                </a:solidFill>
              </a:rPr>
              <a:t>. Those delegates deliberated on the basis of proposals worked out by the representatives of China, the Soviet Union, the United Kingdom and the United States at </a:t>
            </a:r>
            <a:r>
              <a:rPr lang="en" u="sng">
                <a:solidFill>
                  <a:schemeClr val="hlink"/>
                </a:solidFill>
                <a:hlinkClick r:id="rId6"/>
              </a:rPr>
              <a:t>Dumbarton Oaks</a:t>
            </a:r>
            <a:r>
              <a:rPr lang="en">
                <a:solidFill>
                  <a:srgbClr val="333333"/>
                </a:solidFill>
              </a:rPr>
              <a:t>, United States in August-October 1944.</a:t>
            </a:r>
            <a:endParaRPr/>
          </a:p>
          <a:p>
            <a:pPr indent="0" lvl="0" marL="0" rtl="0" algn="l">
              <a:lnSpc>
                <a:spcPct val="137386"/>
              </a:lnSpc>
              <a:spcBef>
                <a:spcPts val="1400"/>
              </a:spcBef>
              <a:spcAft>
                <a:spcPts val="0"/>
              </a:spcAft>
              <a:buClr>
                <a:srgbClr val="000000"/>
              </a:buClr>
              <a:buSzPts val="1100"/>
              <a:buFont typeface="Arial"/>
              <a:buNone/>
            </a:pPr>
            <a:r>
              <a:rPr lang="en">
                <a:solidFill>
                  <a:srgbClr val="333333"/>
                </a:solidFill>
              </a:rPr>
              <a:t>The Charter was signed on 26 June 1945 by the representatives of the 50 countries. Poland, which was not represented at the Conference, signed it later and became one of the original 51 Member States.</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ba2d6a318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ba2d6a318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61538"/>
              </a:lnSpc>
              <a:spcBef>
                <a:spcPts val="0"/>
              </a:spcBef>
              <a:spcAft>
                <a:spcPts val="0"/>
              </a:spcAft>
              <a:buClr>
                <a:schemeClr val="dk1"/>
              </a:buClr>
              <a:buSzPts val="1100"/>
              <a:buFont typeface="Arial"/>
              <a:buNone/>
            </a:pPr>
            <a:r>
              <a:t/>
            </a:r>
            <a:endParaRPr sz="1300">
              <a:latin typeface="Open Sans"/>
              <a:ea typeface="Open Sans"/>
              <a:cs typeface="Open Sans"/>
              <a:sym typeface="Open Sans"/>
            </a:endParaRPr>
          </a:p>
          <a:p>
            <a:pPr indent="0" lvl="0" marL="0" rtl="0" algn="l">
              <a:lnSpc>
                <a:spcPct val="115000"/>
              </a:lnSpc>
              <a:spcBef>
                <a:spcPts val="1700"/>
              </a:spcBef>
              <a:spcAft>
                <a:spcPts val="0"/>
              </a:spcAft>
              <a:buNone/>
            </a:pPr>
            <a:r>
              <a:t/>
            </a:r>
            <a:endParaRPr sz="1050">
              <a:solidFill>
                <a:srgbClr val="333333"/>
              </a:solidFill>
              <a:latin typeface="Open Sans"/>
              <a:ea typeface="Open Sans"/>
              <a:cs typeface="Open Sans"/>
              <a:sym typeface="Open Sans"/>
            </a:endParaRPr>
          </a:p>
          <a:p>
            <a:pPr indent="0" lvl="0" marL="0" rtl="0" algn="l">
              <a:lnSpc>
                <a:spcPct val="130772"/>
              </a:lnSpc>
              <a:spcBef>
                <a:spcPts val="1700"/>
              </a:spcBef>
              <a:spcAft>
                <a:spcPts val="0"/>
              </a:spcAft>
              <a:buNone/>
            </a:pPr>
            <a:r>
              <a:rPr b="1" lang="en" sz="1350">
                <a:latin typeface="Helvetica Neue"/>
                <a:ea typeface="Helvetica Neue"/>
                <a:cs typeface="Helvetica Neue"/>
                <a:sym typeface="Helvetica Neue"/>
              </a:rPr>
              <a:t>The UN has 4 main purposes</a:t>
            </a:r>
            <a:endParaRPr b="1" sz="1350">
              <a:latin typeface="Helvetica Neue"/>
              <a:ea typeface="Helvetica Neue"/>
              <a:cs typeface="Helvetica Neue"/>
              <a:sym typeface="Helvetica Neue"/>
            </a:endParaRPr>
          </a:p>
          <a:p>
            <a:pPr indent="-295275" lvl="0" marL="457200" rtl="0" algn="l">
              <a:lnSpc>
                <a:spcPct val="115000"/>
              </a:lnSpc>
              <a:spcBef>
                <a:spcPts val="500"/>
              </a:spcBef>
              <a:spcAft>
                <a:spcPts val="0"/>
              </a:spcAft>
              <a:buClr>
                <a:srgbClr val="333333"/>
              </a:buClr>
              <a:buSzPts val="1050"/>
              <a:buFont typeface="Open Sans"/>
              <a:buChar char="●"/>
            </a:pPr>
            <a:r>
              <a:rPr lang="en" sz="1050">
                <a:solidFill>
                  <a:srgbClr val="333333"/>
                </a:solidFill>
                <a:latin typeface="Open Sans"/>
                <a:ea typeface="Open Sans"/>
                <a:cs typeface="Open Sans"/>
                <a:sym typeface="Open Sans"/>
              </a:rPr>
              <a:t>To keep peace throughout the world;</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 sz="1050">
                <a:solidFill>
                  <a:srgbClr val="333333"/>
                </a:solidFill>
                <a:latin typeface="Open Sans"/>
                <a:ea typeface="Open Sans"/>
                <a:cs typeface="Open Sans"/>
                <a:sym typeface="Open Sans"/>
              </a:rPr>
              <a:t>To develop friendly relations among nations;</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 sz="1050">
                <a:solidFill>
                  <a:srgbClr val="333333"/>
                </a:solidFill>
                <a:latin typeface="Open Sans"/>
                <a:ea typeface="Open Sans"/>
                <a:cs typeface="Open Sans"/>
                <a:sym typeface="Open Sans"/>
              </a:rPr>
              <a:t>To help nations work together to improve the lives of poor people, to conquer hunger, disease and illiteracy, and to encourage respect for each other’s rights and freedoms;</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 sz="1050">
                <a:solidFill>
                  <a:srgbClr val="333333"/>
                </a:solidFill>
                <a:latin typeface="Open Sans"/>
                <a:ea typeface="Open Sans"/>
                <a:cs typeface="Open Sans"/>
                <a:sym typeface="Open Sans"/>
              </a:rPr>
              <a:t>To be a centre for harmonizing the actions of nations to achieve these goals</a:t>
            </a:r>
            <a:endParaRPr sz="1050">
              <a:solidFill>
                <a:srgbClr val="333333"/>
              </a:solidFill>
              <a:latin typeface="Open Sans"/>
              <a:ea typeface="Open Sans"/>
              <a:cs typeface="Open Sans"/>
              <a:sym typeface="Open Sans"/>
            </a:endParaRPr>
          </a:p>
          <a:p>
            <a:pPr indent="0" lvl="0" marL="0" rtl="0" algn="l">
              <a:spcBef>
                <a:spcPts val="800"/>
              </a:spcBef>
              <a:spcAft>
                <a:spcPts val="0"/>
              </a:spcAft>
              <a:buNone/>
            </a:pPr>
            <a:r>
              <a:t/>
            </a:r>
            <a:endParaRPr/>
          </a:p>
        </p:txBody>
      </p:sp>
      <p:sp>
        <p:nvSpPr>
          <p:cNvPr id="271" name="Google Shape;271;g8ba2d6a318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8ba2d6a31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8ba2d6a318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8ba2d6a318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1400">
                <a:latin typeface="Century Gothic"/>
                <a:ea typeface="Century Gothic"/>
                <a:cs typeface="Century Gothic"/>
                <a:sym typeface="Century Gothic"/>
              </a:rPr>
              <a:t>Other Quotes </a:t>
            </a:r>
            <a:endParaRPr/>
          </a:p>
          <a:p>
            <a:pPr indent="0" lvl="0" marL="0" rtl="0" algn="l">
              <a:lnSpc>
                <a:spcPct val="100000"/>
              </a:lnSpc>
              <a:spcBef>
                <a:spcPts val="0"/>
              </a:spcBef>
              <a:spcAft>
                <a:spcPts val="0"/>
              </a:spcAft>
              <a:buNone/>
            </a:pPr>
            <a:r>
              <a:t/>
            </a:r>
            <a:endParaRPr sz="1400">
              <a:latin typeface="Century Gothic"/>
              <a:ea typeface="Century Gothic"/>
              <a:cs typeface="Century Gothic"/>
              <a:sym typeface="Century Gothic"/>
            </a:endParaRPr>
          </a:p>
          <a:p>
            <a:pPr indent="0" lvl="0" marL="12700" marR="164465" rtl="0" algn="l">
              <a:lnSpc>
                <a:spcPct val="170833"/>
              </a:lnSpc>
              <a:spcBef>
                <a:spcPts val="1380"/>
              </a:spcBef>
              <a:spcAft>
                <a:spcPts val="0"/>
              </a:spcAft>
              <a:buNone/>
            </a:pPr>
            <a:r>
              <a:rPr lang="en" sz="1200">
                <a:latin typeface="Century Gothic"/>
                <a:ea typeface="Century Gothic"/>
                <a:cs typeface="Century Gothic"/>
                <a:sym typeface="Century Gothic"/>
              </a:rPr>
              <a:t>“Politics, though often denigrated, remains a lofty vocation and one of the highest forms of  charity, inasmuch as it seeks the common good…be courageous and do not be afraid, in  political and economic projects, to allow yourselves to be influenced by a broader meaning</a:t>
            </a:r>
            <a:endParaRPr sz="1200">
              <a:latin typeface="Century Gothic"/>
              <a:ea typeface="Century Gothic"/>
              <a:cs typeface="Century Gothic"/>
              <a:sym typeface="Century Gothic"/>
            </a:endParaRPr>
          </a:p>
          <a:p>
            <a:pPr indent="0" lvl="0" marL="12700" marR="5080" rtl="0" algn="l">
              <a:lnSpc>
                <a:spcPct val="170833"/>
              </a:lnSpc>
              <a:spcBef>
                <a:spcPts val="10"/>
              </a:spcBef>
              <a:spcAft>
                <a:spcPts val="0"/>
              </a:spcAft>
              <a:buNone/>
            </a:pPr>
            <a:r>
              <a:rPr lang="en" sz="1200">
                <a:latin typeface="Century Gothic"/>
                <a:ea typeface="Century Gothic"/>
                <a:cs typeface="Century Gothic"/>
                <a:sym typeface="Century Gothic"/>
              </a:rPr>
              <a:t>of life as this will help you to truly serve the common good and will give you strength in ‘striving  to increase the goods of this world and to make them more accessible to all’”. (Pope Francis  to business leaders focused on “Feeding Our Planet – Energy for Life”, Feb. 7, 2015)</a:t>
            </a:r>
            <a:endParaRPr sz="1200">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400">
              <a:latin typeface="Century Gothic"/>
              <a:ea typeface="Century Gothic"/>
              <a:cs typeface="Century Gothic"/>
              <a:sym typeface="Century Gothic"/>
            </a:endParaRPr>
          </a:p>
          <a:p>
            <a:pPr indent="0" lvl="0" marL="12700" marR="191770" rtl="0" algn="l">
              <a:lnSpc>
                <a:spcPct val="170833"/>
              </a:lnSpc>
              <a:spcBef>
                <a:spcPts val="1360"/>
              </a:spcBef>
              <a:spcAft>
                <a:spcPts val="0"/>
              </a:spcAft>
              <a:buNone/>
            </a:pPr>
            <a:r>
              <a:rPr lang="en" sz="1200">
                <a:latin typeface="Century Gothic"/>
                <a:ea typeface="Century Gothic"/>
                <a:cs typeface="Century Gothic"/>
                <a:sym typeface="Century Gothic"/>
              </a:rPr>
              <a:t>St. John Chrysostom: “Not to enable the poor to share in our goods is to steal from them and  deprive them of life. The goods we possess are not ours, but theirs. The demands of justice  must be satisfied first of all; that which is already due in justice is not to be offered as a gift of  charity.” (Quoted in Catechism of the Catholic Church, no. 2446)</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306" name="Google Shape;30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37386"/>
              </a:lnSpc>
              <a:spcBef>
                <a:spcPts val="0"/>
              </a:spcBef>
              <a:spcAft>
                <a:spcPts val="0"/>
              </a:spcAft>
              <a:buClr>
                <a:srgbClr val="333333"/>
              </a:buClr>
              <a:buSzPts val="1200"/>
              <a:buFont typeface="Roboto"/>
              <a:buNone/>
            </a:pPr>
            <a:r>
              <a:rPr lang="en" sz="1200">
                <a:solidFill>
                  <a:srgbClr val="333333"/>
                </a:solidFill>
                <a:latin typeface="Roboto"/>
                <a:ea typeface="Roboto"/>
                <a:cs typeface="Roboto"/>
                <a:sym typeface="Roboto"/>
              </a:rPr>
              <a:t>Due to the powers vested in its </a:t>
            </a:r>
            <a:r>
              <a:rPr lang="en" sz="1200" u="sng">
                <a:solidFill>
                  <a:schemeClr val="hlink"/>
                </a:solidFill>
                <a:latin typeface="Roboto"/>
                <a:ea typeface="Roboto"/>
                <a:cs typeface="Roboto"/>
                <a:sym typeface="Roboto"/>
                <a:hlinkClick r:id="rId2"/>
              </a:rPr>
              <a:t>Charter</a:t>
            </a:r>
            <a:r>
              <a:rPr lang="en" sz="1200">
                <a:solidFill>
                  <a:srgbClr val="333333"/>
                </a:solidFill>
                <a:latin typeface="Roboto"/>
                <a:ea typeface="Roboto"/>
                <a:cs typeface="Roboto"/>
                <a:sym typeface="Roboto"/>
              </a:rPr>
              <a:t> and its unique international character, the United Nations can take action on the issues confronting humanity in the 21st century, such as peace and security, climate change, sustainable development, human rights, disarmament, terrorism, humanitarian and health emergencies, gender equality, governance, food production, and more.</a:t>
            </a:r>
            <a:endParaRPr/>
          </a:p>
          <a:p>
            <a:pPr indent="0" lvl="0" marL="0" rtl="0" algn="l">
              <a:lnSpc>
                <a:spcPct val="137386"/>
              </a:lnSpc>
              <a:spcBef>
                <a:spcPts val="1400"/>
              </a:spcBef>
              <a:spcAft>
                <a:spcPts val="0"/>
              </a:spcAft>
              <a:buClr>
                <a:srgbClr val="333333"/>
              </a:buClr>
              <a:buSzPts val="1200"/>
              <a:buFont typeface="Roboto"/>
              <a:buNone/>
            </a:pPr>
            <a:r>
              <a:rPr lang="en" sz="1200">
                <a:solidFill>
                  <a:srgbClr val="333333"/>
                </a:solidFill>
                <a:latin typeface="Roboto"/>
                <a:ea typeface="Roboto"/>
                <a:cs typeface="Roboto"/>
                <a:sym typeface="Roboto"/>
              </a:rPr>
              <a:t>The UN also provides a place for its members to express their views in the General Assembly, the Security Council, the Economic and Social Council, and other bodies and committees. By proving a place for dialogue between its members, and by hosting negotiations, the Organization has become a the primary place  for governments to find areas of agreement and solve problems together.</a:t>
            </a:r>
            <a:endParaRPr/>
          </a:p>
          <a:p>
            <a:pPr indent="0" lvl="0" marL="0" rtl="0" algn="l">
              <a:spcBef>
                <a:spcPts val="0"/>
              </a:spcBef>
              <a:spcAft>
                <a:spcPts val="0"/>
              </a:spcAft>
              <a:buNone/>
            </a:pPr>
            <a:r>
              <a:t/>
            </a:r>
            <a:endParaRPr/>
          </a:p>
        </p:txBody>
      </p:sp>
      <p:sp>
        <p:nvSpPr>
          <p:cNvPr id="324" name="Google Shape;32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22222"/>
              </a:buClr>
              <a:buSzPts val="1050"/>
              <a:buFont typeface="Calibri"/>
              <a:buNone/>
            </a:pPr>
            <a:r>
              <a:rPr lang="en" sz="1050">
                <a:solidFill>
                  <a:srgbClr val="222222"/>
                </a:solidFill>
                <a:highlight>
                  <a:srgbClr val="FFFFFF"/>
                </a:highlight>
              </a:rPr>
              <a:t>The United Nations is headquartered in New York City, USA. The is complex has served as the official headquarters of the UN since its completion in 1952. This is where the General Assembly takes place, many commissions occur and is home to the secretariat.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rgbClr val="222222"/>
              </a:buClr>
              <a:buSzPts val="1050"/>
              <a:buFont typeface="Calibri"/>
              <a:buNone/>
            </a:pPr>
            <a:r>
              <a:rPr lang="en" sz="1050">
                <a:solidFill>
                  <a:srgbClr val="222222"/>
                </a:solidFill>
              </a:rPr>
              <a:t>The </a:t>
            </a:r>
            <a:r>
              <a:rPr b="1" lang="en" sz="1050">
                <a:solidFill>
                  <a:srgbClr val="222222"/>
                </a:solidFill>
              </a:rPr>
              <a:t>United Nations Office at Geneva</a:t>
            </a:r>
            <a:r>
              <a:rPr lang="en" sz="1050">
                <a:solidFill>
                  <a:srgbClr val="222222"/>
                </a:solidFill>
              </a:rPr>
              <a:t> (</a:t>
            </a:r>
            <a:r>
              <a:rPr b="1" lang="en" sz="1050">
                <a:solidFill>
                  <a:srgbClr val="222222"/>
                </a:solidFill>
              </a:rPr>
              <a:t>UNOG</a:t>
            </a:r>
            <a:r>
              <a:rPr lang="en" sz="1050">
                <a:solidFill>
                  <a:srgbClr val="222222"/>
                </a:solidFill>
              </a:rPr>
              <a:t>) is the second-largest of the four major office sites of the UN. It is located in the Palais Des Nations building that was constructed for the League of Nations between 1929 and 1938. This UN office is considered to be the home of Human Rights and holds a number of commissions and meetings annually.</a:t>
            </a:r>
            <a:endParaRPr sz="1050">
              <a:solidFill>
                <a:srgbClr val="222222"/>
              </a:solidFill>
            </a:endParaRPr>
          </a:p>
          <a:p>
            <a:pPr indent="0" lvl="0" marL="0" rtl="0" algn="l">
              <a:spcBef>
                <a:spcPts val="60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This video is the one that explains the SDGs, no need to talk to this slide just play the video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0" i="0" lang="en" u="none" strike="noStrike">
                <a:solidFill>
                  <a:schemeClr val="dk1"/>
                </a:solidFill>
                <a:latin typeface="Calibri"/>
                <a:ea typeface="Calibri"/>
                <a:cs typeface="Calibri"/>
                <a:sym typeface="Calibri"/>
              </a:rPr>
              <a:t>At the Chapter of 2012 we decided to join UNANIMA International and I was our first Board Member in 2015</a:t>
            </a:r>
            <a:endParaRPr/>
          </a:p>
          <a:p>
            <a:pPr indent="0" lvl="0" marL="0" rtl="0" algn="l">
              <a:spcBef>
                <a:spcPts val="0"/>
              </a:spcBef>
              <a:spcAft>
                <a:spcPts val="0"/>
              </a:spcAft>
              <a:buNone/>
            </a:pPr>
            <a:r>
              <a:rPr b="0" i="0" lang="en" u="none" strike="noStrike">
                <a:solidFill>
                  <a:schemeClr val="dk1"/>
                </a:solidFill>
                <a:latin typeface="Calibri"/>
                <a:ea typeface="Calibri"/>
                <a:cs typeface="Calibri"/>
                <a:sym typeface="Calibri"/>
              </a:rPr>
              <a:t>2017 I was appointed Executive Director of UNANIMA International.</a:t>
            </a:r>
            <a:endParaRPr b="0" i="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419088" lvl="0" marL="609584" rtl="0" algn="l">
              <a:lnSpc>
                <a:spcPct val="90000"/>
              </a:lnSpc>
              <a:spcBef>
                <a:spcPts val="0"/>
              </a:spcBef>
              <a:spcAft>
                <a:spcPts val="0"/>
              </a:spcAft>
              <a:buClr>
                <a:schemeClr val="dk1"/>
              </a:buClr>
              <a:buSzPts val="1200"/>
              <a:buChar char="●"/>
            </a:pPr>
            <a:r>
              <a:rPr lang="en">
                <a:latin typeface="Century Gothic"/>
                <a:ea typeface="Century Gothic"/>
                <a:cs typeface="Century Gothic"/>
                <a:sym typeface="Century Gothic"/>
              </a:rPr>
              <a:t>Sophia Housing </a:t>
            </a:r>
            <a:endParaRPr>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Font typeface="Arial"/>
              <a:buNone/>
            </a:pPr>
            <a:r>
              <a:t/>
            </a:r>
            <a:endParaRPr>
              <a:latin typeface="Century Gothic"/>
              <a:ea typeface="Century Gothic"/>
              <a:cs typeface="Century Gothic"/>
              <a:sym typeface="Century Gothic"/>
            </a:endParaRPr>
          </a:p>
          <a:p>
            <a:pPr indent="-419088" lvl="0" marL="609584" rtl="0" algn="l">
              <a:lnSpc>
                <a:spcPct val="90000"/>
              </a:lnSpc>
              <a:spcBef>
                <a:spcPts val="0"/>
              </a:spcBef>
              <a:spcAft>
                <a:spcPts val="0"/>
              </a:spcAft>
              <a:buClr>
                <a:schemeClr val="dk1"/>
              </a:buClr>
              <a:buSzPts val="1200"/>
              <a:buChar char="●"/>
            </a:pPr>
            <a:r>
              <a:rPr lang="en">
                <a:latin typeface="Century Gothic"/>
                <a:ea typeface="Century Gothic"/>
                <a:cs typeface="Century Gothic"/>
                <a:sym typeface="Century Gothic"/>
              </a:rPr>
              <a:t>GBI Leadership</a:t>
            </a:r>
            <a:endParaRPr>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Font typeface="Arial"/>
              <a:buNone/>
            </a:pPr>
            <a:r>
              <a:t/>
            </a:r>
            <a:endParaRPr>
              <a:latin typeface="Century Gothic"/>
              <a:ea typeface="Century Gothic"/>
              <a:cs typeface="Century Gothic"/>
              <a:sym typeface="Century Gothic"/>
            </a:endParaRPr>
          </a:p>
          <a:p>
            <a:pPr indent="-419088" lvl="0" marL="609584" rtl="0" algn="l">
              <a:lnSpc>
                <a:spcPct val="90000"/>
              </a:lnSpc>
              <a:spcBef>
                <a:spcPts val="0"/>
              </a:spcBef>
              <a:spcAft>
                <a:spcPts val="0"/>
              </a:spcAft>
              <a:buClr>
                <a:schemeClr val="dk1"/>
              </a:buClr>
              <a:buSzPts val="1200"/>
              <a:buChar char="●"/>
            </a:pPr>
            <a:r>
              <a:rPr lang="en">
                <a:latin typeface="Century Gothic"/>
                <a:ea typeface="Century Gothic"/>
                <a:cs typeface="Century Gothic"/>
                <a:sym typeface="Century Gothic"/>
              </a:rPr>
              <a:t>UNANIMA International Board Member</a:t>
            </a:r>
            <a:endParaRPr>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Font typeface="Arial"/>
              <a:buNone/>
            </a:pPr>
            <a:r>
              <a:t/>
            </a:r>
            <a:endParaRPr>
              <a:latin typeface="Century Gothic"/>
              <a:ea typeface="Century Gothic"/>
              <a:cs typeface="Century Gothic"/>
              <a:sym typeface="Century Gothic"/>
            </a:endParaRPr>
          </a:p>
          <a:p>
            <a:pPr indent="-419088" lvl="0" marL="609584" rtl="0" algn="l">
              <a:lnSpc>
                <a:spcPct val="90000"/>
              </a:lnSpc>
              <a:spcBef>
                <a:spcPts val="0"/>
              </a:spcBef>
              <a:spcAft>
                <a:spcPts val="0"/>
              </a:spcAft>
              <a:buClr>
                <a:schemeClr val="dk1"/>
              </a:buClr>
              <a:buSzPts val="1200"/>
              <a:buChar char="●"/>
            </a:pPr>
            <a:r>
              <a:rPr lang="en">
                <a:latin typeface="Century Gothic"/>
                <a:ea typeface="Century Gothic"/>
                <a:cs typeface="Century Gothic"/>
                <a:sym typeface="Century Gothic"/>
              </a:rPr>
              <a:t>UNANIMA International Executive Director</a:t>
            </a:r>
            <a:endParaRPr/>
          </a:p>
          <a:p>
            <a:pPr indent="0" lvl="0" marL="0" rtl="0" algn="l">
              <a:spcBef>
                <a:spcPts val="0"/>
              </a:spcBef>
              <a:spcAft>
                <a:spcPts val="0"/>
              </a:spcAft>
              <a:buNone/>
            </a:pPr>
            <a:r>
              <a:t/>
            </a:r>
            <a:endParaRPr/>
          </a:p>
        </p:txBody>
      </p:sp>
      <p:sp>
        <p:nvSpPr>
          <p:cNvPr id="172" name="Google Shape;17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Calibri"/>
              <a:buNone/>
            </a:pPr>
            <a:r>
              <a:rPr lang="en"/>
              <a:t>Each of UNANIMA Internationals focus areas are related to the SDGs, their implementation &amp; achievement. We as civil society play an integral role in the realisation and the achievement of the SDGs. We don’t just work to implement them at the local level but we also have the opportunity to encourage and hold governments accountable in their responsibilities towards achieving them. The SDGs are beginning implemented by 193 countries, 80 of these have UNANIMA International Members in them! </a:t>
            </a:r>
            <a:endParaRPr/>
          </a:p>
          <a:p>
            <a:pPr indent="0" lvl="0" marL="0" rtl="0" algn="l">
              <a:lnSpc>
                <a:spcPct val="115000"/>
              </a:lnSpc>
              <a:spcBef>
                <a:spcPts val="1600"/>
              </a:spcBef>
              <a:spcAft>
                <a:spcPts val="0"/>
              </a:spcAft>
              <a:buClr>
                <a:schemeClr val="dk1"/>
              </a:buClr>
              <a:buSzPts val="1200"/>
              <a:buFont typeface="Calibri"/>
              <a:buNone/>
            </a:pPr>
            <a:r>
              <a:rPr lang="en"/>
              <a:t>While UNANIMA International certainly contributes to all 17 goals both at the Grassroots and in NYC  we do have a particular interest in 7 of the goals. It was decided that these would be our focus after taking stock of the ministeries that UNANIMA members take part in. The SDGs of interest for UNANIMA International are:</a:t>
            </a:r>
            <a:endParaRPr/>
          </a:p>
          <a:p>
            <a:pPr indent="0" lvl="0" marL="457200" rtl="0" algn="l">
              <a:lnSpc>
                <a:spcPct val="115000"/>
              </a:lnSpc>
              <a:spcBef>
                <a:spcPts val="1600"/>
              </a:spcBef>
              <a:spcAft>
                <a:spcPts val="0"/>
              </a:spcAft>
              <a:buClr>
                <a:schemeClr val="dk1"/>
              </a:buClr>
              <a:buSzPts val="1200"/>
              <a:buFont typeface="Calibri"/>
              <a:buNone/>
            </a:pPr>
            <a:r>
              <a:rPr lang="en"/>
              <a:t>1- End Poverty in all its forms everywhere</a:t>
            </a:r>
            <a:endParaRPr/>
          </a:p>
          <a:p>
            <a:pPr indent="0" lvl="0" marL="457200" rtl="0" algn="l">
              <a:lnSpc>
                <a:spcPct val="115000"/>
              </a:lnSpc>
              <a:spcBef>
                <a:spcPts val="1600"/>
              </a:spcBef>
              <a:spcAft>
                <a:spcPts val="0"/>
              </a:spcAft>
              <a:buClr>
                <a:schemeClr val="dk1"/>
              </a:buClr>
              <a:buSzPts val="1200"/>
              <a:buFont typeface="Calibri"/>
              <a:buNone/>
            </a:pPr>
            <a:r>
              <a:rPr lang="en"/>
              <a:t>3- Goog Health and Well Being</a:t>
            </a:r>
            <a:endParaRPr/>
          </a:p>
          <a:p>
            <a:pPr indent="0" lvl="0" marL="457200" rtl="0" algn="l">
              <a:lnSpc>
                <a:spcPct val="115000"/>
              </a:lnSpc>
              <a:spcBef>
                <a:spcPts val="1600"/>
              </a:spcBef>
              <a:spcAft>
                <a:spcPts val="0"/>
              </a:spcAft>
              <a:buClr>
                <a:schemeClr val="dk1"/>
              </a:buClr>
              <a:buSzPts val="1200"/>
              <a:buFont typeface="Calibri"/>
              <a:buNone/>
            </a:pPr>
            <a:r>
              <a:rPr lang="en"/>
              <a:t>4- Quality Education</a:t>
            </a:r>
            <a:endParaRPr/>
          </a:p>
          <a:p>
            <a:pPr indent="0" lvl="0" marL="457200" rtl="0" algn="l">
              <a:lnSpc>
                <a:spcPct val="115000"/>
              </a:lnSpc>
              <a:spcBef>
                <a:spcPts val="1600"/>
              </a:spcBef>
              <a:spcAft>
                <a:spcPts val="0"/>
              </a:spcAft>
              <a:buClr>
                <a:schemeClr val="dk1"/>
              </a:buClr>
              <a:buSzPts val="1200"/>
              <a:buFont typeface="Calibri"/>
              <a:buNone/>
            </a:pPr>
            <a:r>
              <a:rPr lang="en"/>
              <a:t>5- Gender equality </a:t>
            </a:r>
            <a:endParaRPr/>
          </a:p>
          <a:p>
            <a:pPr indent="0" lvl="0" marL="457200" rtl="0" algn="l">
              <a:lnSpc>
                <a:spcPct val="115000"/>
              </a:lnSpc>
              <a:spcBef>
                <a:spcPts val="1600"/>
              </a:spcBef>
              <a:spcAft>
                <a:spcPts val="0"/>
              </a:spcAft>
              <a:buClr>
                <a:schemeClr val="dk1"/>
              </a:buClr>
              <a:buSzPts val="1200"/>
              <a:buFont typeface="Calibri"/>
              <a:buNone/>
            </a:pPr>
            <a:r>
              <a:rPr lang="en"/>
              <a:t>10- Reduced Inequalities</a:t>
            </a:r>
            <a:endParaRPr/>
          </a:p>
          <a:p>
            <a:pPr indent="0" lvl="0" marL="457200" rtl="0" algn="l">
              <a:lnSpc>
                <a:spcPct val="115000"/>
              </a:lnSpc>
              <a:spcBef>
                <a:spcPts val="1600"/>
              </a:spcBef>
              <a:spcAft>
                <a:spcPts val="0"/>
              </a:spcAft>
              <a:buClr>
                <a:schemeClr val="dk1"/>
              </a:buClr>
              <a:buSzPts val="1200"/>
              <a:buFont typeface="Calibri"/>
              <a:buNone/>
            </a:pPr>
            <a:r>
              <a:rPr lang="en"/>
              <a:t>13- Climate action</a:t>
            </a:r>
            <a:endParaRPr/>
          </a:p>
          <a:p>
            <a:pPr indent="0" lvl="0" marL="457200" rtl="0" algn="l">
              <a:lnSpc>
                <a:spcPct val="115000"/>
              </a:lnSpc>
              <a:spcBef>
                <a:spcPts val="1600"/>
              </a:spcBef>
              <a:spcAft>
                <a:spcPts val="0"/>
              </a:spcAft>
              <a:buClr>
                <a:schemeClr val="dk1"/>
              </a:buClr>
              <a:buSzPts val="1200"/>
              <a:buFont typeface="Calibri"/>
              <a:buNone/>
            </a:pPr>
            <a:r>
              <a:rPr lang="en"/>
              <a:t>16- Peace, Justice and Strong Institutions</a:t>
            </a:r>
            <a:endParaRPr/>
          </a:p>
          <a:p>
            <a:pPr indent="0" lvl="0" marL="457200" rtl="0" algn="l">
              <a:lnSpc>
                <a:spcPct val="115000"/>
              </a:lnSpc>
              <a:spcBef>
                <a:spcPts val="1600"/>
              </a:spcBef>
              <a:spcAft>
                <a:spcPts val="0"/>
              </a:spcAft>
              <a:buClr>
                <a:schemeClr val="dk1"/>
              </a:buClr>
              <a:buSzPts val="1200"/>
              <a:buFont typeface="Calibri"/>
              <a:buNone/>
            </a:pPr>
            <a:r>
              <a:t/>
            </a:r>
            <a:endParaRPr>
              <a:solidFill>
                <a:schemeClr val="dk2"/>
              </a:solidFill>
            </a:endParaRPr>
          </a:p>
          <a:p>
            <a:pPr indent="0" lvl="0" marL="0" rtl="0" algn="l">
              <a:spcBef>
                <a:spcPts val="160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410" name="Google Shape;41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33333"/>
              </a:buClr>
              <a:buSzPts val="1200"/>
              <a:buFont typeface="Calibri"/>
              <a:buNone/>
            </a:pPr>
            <a:r>
              <a:rPr lang="en">
                <a:solidFill>
                  <a:srgbClr val="333333"/>
                </a:solidFill>
              </a:rPr>
              <a:t>The United Nations is trying to achieve the the Sustainable Development Goals through the 5 Ps </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People -We are determined to end poverty and hunger, in all their forms and dimensions, and to ensure that all human beings can fulfil their potential in dignity and equality and in a healthy environment.</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Planet -We are determined to protect the planet from degradation, including through sustainable consumption and production, sustainably managing its natural resources and taking urgent action on climate change, so that it can support the needs of the present and future generations.</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Prosperity - We are determined to ensure that all human beings can enjoy prosperous and fulfilling lives and that economic, social and technological progress occurs in harmony with nature.</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Peace - We are determined to foster peaceful, just and inclusive societies which are free from fear and violence. There can be no sustainable development without peace and no peace without sustainable development.</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Partnership - We are determined to mobilize the means required to implement this Agenda through a revitalised Global Partnership for Sustainable Development, based on a spirit of strengthened global solidarity, focussed in particular on the needs of the poorest and most vulnerable and with the participation of all countries, all stakeholders and all people.</a:t>
            </a:r>
            <a:endParaRPr>
              <a:solidFill>
                <a:srgbClr val="333333"/>
              </a:solidFill>
            </a:endParaRPr>
          </a:p>
          <a:p>
            <a:pPr indent="0" lvl="0" marL="0" rtl="0" algn="l">
              <a:lnSpc>
                <a:spcPct val="115000"/>
              </a:lnSpc>
              <a:spcBef>
                <a:spcPts val="1800"/>
              </a:spcBef>
              <a:spcAft>
                <a:spcPts val="0"/>
              </a:spcAft>
              <a:buClr>
                <a:srgbClr val="333333"/>
              </a:buClr>
              <a:buSzPts val="1200"/>
              <a:buFont typeface="Calibri"/>
              <a:buNone/>
            </a:pPr>
            <a:r>
              <a:rPr lang="en">
                <a:solidFill>
                  <a:srgbClr val="333333"/>
                </a:solidFill>
              </a:rPr>
              <a:t>The interlinkages and integrated nature of the Sustainable Development Goals are of crucial importance in ensuring that the purpose of the new Agenda is realised. If we realize our ambitions across the full extent of the Agenda, the lives of all will be profoundly improved and our world will be transformed for the better.</a:t>
            </a:r>
            <a:endParaRPr>
              <a:solidFill>
                <a:srgbClr val="333333"/>
              </a:solidFill>
            </a:endParaRPr>
          </a:p>
          <a:p>
            <a:pPr indent="0" lvl="0" marL="0" rtl="0" algn="l">
              <a:spcBef>
                <a:spcPts val="180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7" name="Google Shape;42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rgbClr val="333333"/>
              </a:buClr>
              <a:buSzPts val="850"/>
              <a:buFont typeface="Calibri"/>
              <a:buNone/>
            </a:pPr>
            <a:r>
              <a:rPr lang="en" sz="850">
                <a:solidFill>
                  <a:srgbClr val="333333"/>
                </a:solidFill>
              </a:rPr>
              <a:t>Non-governmental organizations (NGOs) participate vitally in the international system. They contribute valuable information and ideas, advocate effectively for positive change, provide essential operational capacity in emergencies and development efforts, and generally increase the accountability and legitimacy of the global governance process.</a:t>
            </a:r>
            <a:endParaRPr sz="850">
              <a:solidFill>
                <a:srgbClr val="333333"/>
              </a:solidFill>
            </a:endParaRPr>
          </a:p>
          <a:p>
            <a:pPr indent="0" lvl="0" marL="0" rtl="0" algn="just">
              <a:lnSpc>
                <a:spcPct val="115000"/>
              </a:lnSpc>
              <a:spcBef>
                <a:spcPts val="0"/>
              </a:spcBef>
              <a:spcAft>
                <a:spcPts val="0"/>
              </a:spcAft>
              <a:buClr>
                <a:srgbClr val="333333"/>
              </a:buClr>
              <a:buSzPts val="850"/>
              <a:buFont typeface="Calibri"/>
              <a:buNone/>
            </a:pPr>
            <a:r>
              <a:rPr lang="en" sz="850">
                <a:solidFill>
                  <a:srgbClr val="333333"/>
                </a:solidFill>
              </a:rPr>
              <a:t>The Secretary General has frequently affirmed the importance of NGOs to the United Nations. Again and again, he has referred to NGOs as "indispensable partners" of the UN, whose role is more important than ever in helping the organization to reach its goals. He has affirmed that NGOs are partners in "the process of deliberation and policy formation" as well as in "the execution of policies." Other top UN officials, as well as many delegations, have expressed the same ideas.</a:t>
            </a:r>
            <a:endParaRPr sz="850">
              <a:solidFill>
                <a:srgbClr val="333333"/>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a:t>molly</a:t>
            </a:r>
            <a:endParaRPr/>
          </a:p>
        </p:txBody>
      </p:sp>
      <p:sp>
        <p:nvSpPr>
          <p:cNvPr id="463" name="Google Shape;46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 sz="1050">
                <a:solidFill>
                  <a:srgbClr val="231F20"/>
                </a:solidFill>
              </a:rPr>
              <a:t>At the meeting of the 2000 US Leadership Conference of Women Religious(LCWR), Catherine Ferguson SNJM invited any interested religious congregations to form a coalition NGO to advocate at the United Nations on behalf of women and children. In December 2001 six congregations met to develop a mission statement, budget, and the name, UNANIMA International. </a:t>
            </a:r>
            <a:endParaRPr sz="1050">
              <a:solidFill>
                <a:srgbClr val="231F20"/>
              </a:solidFill>
            </a:endParaRPr>
          </a:p>
          <a:p>
            <a:pPr indent="0" lvl="0" marL="457200" rtl="0" algn="l">
              <a:lnSpc>
                <a:spcPct val="115000"/>
              </a:lnSpc>
              <a:spcBef>
                <a:spcPts val="100"/>
              </a:spcBef>
              <a:spcAft>
                <a:spcPts val="0"/>
              </a:spcAft>
              <a:buClr>
                <a:schemeClr val="dk1"/>
              </a:buClr>
              <a:buSzPts val="800"/>
              <a:buFont typeface="Calibri"/>
              <a:buNone/>
            </a:pPr>
            <a:r>
              <a:rPr lang="en" sz="800"/>
              <a:t> </a:t>
            </a:r>
            <a:endParaRPr sz="800"/>
          </a:p>
          <a:p>
            <a:pPr indent="0" lvl="0" marL="457200" rtl="0" algn="l">
              <a:lnSpc>
                <a:spcPct val="109000"/>
              </a:lnSpc>
              <a:spcBef>
                <a:spcPts val="0"/>
              </a:spcBef>
              <a:spcAft>
                <a:spcPts val="0"/>
              </a:spcAft>
              <a:buClr>
                <a:srgbClr val="231F20"/>
              </a:buClr>
              <a:buSzPts val="1050"/>
              <a:buFont typeface="Calibri"/>
              <a:buNone/>
            </a:pPr>
            <a:r>
              <a:rPr lang="en" sz="1050">
                <a:solidFill>
                  <a:srgbClr val="231F20"/>
                </a:solidFill>
              </a:rPr>
              <a:t>June 2002 marked the official corporate beginning of the non-profit organization incorporated in the state of New York. At the meeting in September 2002 the board chose a two-year focus, accepted the Bylaws, chose a logo, and reviewed the first website.</a:t>
            </a:r>
            <a:endParaRPr sz="1000"/>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UNANIMA International received Department of Global communications Status (Fomerly DPI) in the fall of 2004. We then received ECOSOC  Special Consultative Status on the 21st of July 2005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8" name="Shape 488"/>
        <p:cNvGrpSpPr/>
        <p:nvPr/>
      </p:nvGrpSpPr>
      <p:grpSpPr>
        <a:xfrm>
          <a:off x="0" y="0"/>
          <a:ext cx="0" cy="0"/>
          <a:chOff x="0" y="0"/>
          <a:chExt cx="0" cy="0"/>
        </a:xfrm>
      </p:grpSpPr>
      <p:sp>
        <p:nvSpPr>
          <p:cNvPr id="489" name="Google Shape;48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Pictured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Making interventions at official UN Commissions, Meetings and Events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Meeting with Students CSW- Attending Commissions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International Day for the Eradication of Poverty- Planning and participating in events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
              <a:t>NYC Rally- Advocating through Collective Action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Picture of HLPF Side event bringing grassroots voices to the UN.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sz="1200"/>
              <a:t>The </a:t>
            </a:r>
            <a:r>
              <a:rPr b="1" lang="en" sz="1200"/>
              <a:t>NGO Committee on Social Development</a:t>
            </a:r>
            <a:r>
              <a:rPr lang="en" sz="1200"/>
              <a:t> is a coalition of organizations dedicated to working towards people-centered social change and development through the United Nations.</a:t>
            </a:r>
            <a:endParaRPr sz="1200"/>
          </a:p>
          <a:p>
            <a:pPr indent="0" lvl="0" marL="0" rtl="0" algn="l">
              <a:lnSpc>
                <a:spcPct val="115000"/>
              </a:lnSpc>
              <a:spcBef>
                <a:spcPts val="2000"/>
              </a:spcBef>
              <a:spcAft>
                <a:spcPts val="0"/>
              </a:spcAft>
              <a:buClr>
                <a:schemeClr val="dk1"/>
              </a:buClr>
              <a:buSzPts val="1200"/>
              <a:buFont typeface="Calibri"/>
              <a:buNone/>
            </a:pPr>
            <a:r>
              <a:rPr lang="en" sz="1200"/>
              <a:t>The mission of the </a:t>
            </a:r>
            <a:r>
              <a:rPr b="1" lang="en" sz="1200"/>
              <a:t>NGO Committee on Migration (CoM)</a:t>
            </a:r>
            <a:r>
              <a:rPr lang="en" sz="1200"/>
              <a:t> is to encourage the protection and promotion of migrants’ human rights in accordance with the United Nations Charter. </a:t>
            </a:r>
            <a:endParaRPr sz="1200"/>
          </a:p>
          <a:p>
            <a:pPr indent="0" lvl="0" marL="0" rtl="0" algn="l">
              <a:lnSpc>
                <a:spcPct val="115000"/>
              </a:lnSpc>
              <a:spcBef>
                <a:spcPts val="2000"/>
              </a:spcBef>
              <a:spcAft>
                <a:spcPts val="0"/>
              </a:spcAft>
              <a:buClr>
                <a:schemeClr val="dk1"/>
              </a:buClr>
              <a:buSzPts val="1200"/>
              <a:buFont typeface="Calibri"/>
              <a:buNone/>
            </a:pPr>
            <a:r>
              <a:rPr lang="en" sz="1200"/>
              <a:t>Mission for </a:t>
            </a:r>
            <a:r>
              <a:rPr b="1" lang="en" sz="1200"/>
              <a:t>WGEH</a:t>
            </a:r>
            <a:r>
              <a:rPr lang="en" sz="1200"/>
              <a:t> still under construction!! Add </a:t>
            </a:r>
            <a:endParaRPr sz="1200"/>
          </a:p>
          <a:p>
            <a:pPr indent="0" lvl="0" marL="0" rtl="0" algn="l">
              <a:lnSpc>
                <a:spcPct val="115000"/>
              </a:lnSpc>
              <a:spcBef>
                <a:spcPts val="2000"/>
              </a:spcBef>
              <a:spcAft>
                <a:spcPts val="0"/>
              </a:spcAft>
              <a:buClr>
                <a:schemeClr val="dk1"/>
              </a:buClr>
              <a:buSzPts val="1200"/>
              <a:buFont typeface="Calibri"/>
              <a:buNone/>
            </a:pPr>
            <a:r>
              <a:rPr lang="en" sz="1200">
                <a:highlight>
                  <a:srgbClr val="FFFFFF"/>
                </a:highlight>
              </a:rPr>
              <a:t>The </a:t>
            </a:r>
            <a:r>
              <a:rPr b="1" lang="en" sz="1200">
                <a:highlight>
                  <a:srgbClr val="FFFFFF"/>
                </a:highlight>
              </a:rPr>
              <a:t>NGO Major Group </a:t>
            </a:r>
            <a:r>
              <a:rPr lang="en" sz="1200">
                <a:highlight>
                  <a:srgbClr val="FFFFFF"/>
                </a:highlight>
              </a:rPr>
              <a:t>is tasked with facilitating the participation and enhancing the engagement of non-governmental organizations in the processes directly and indirectly related to the High Level Political Forum. When possible, we work to organize positions on behalf of the members to be delivered in various United Nations spaces. </a:t>
            </a:r>
            <a:endParaRPr sz="1200">
              <a:highlight>
                <a:srgbClr val="FFFFFF"/>
              </a:highlight>
            </a:endParaRPr>
          </a:p>
          <a:p>
            <a:pPr indent="0" lvl="0" marL="0" rtl="0" algn="l">
              <a:lnSpc>
                <a:spcPct val="115000"/>
              </a:lnSpc>
              <a:spcBef>
                <a:spcPts val="2000"/>
              </a:spcBef>
              <a:spcAft>
                <a:spcPts val="0"/>
              </a:spcAft>
              <a:buClr>
                <a:schemeClr val="dk1"/>
              </a:buClr>
              <a:buSzPts val="1200"/>
              <a:buFont typeface="Calibri"/>
              <a:buNone/>
            </a:pPr>
            <a:r>
              <a:rPr lang="en" sz="1200">
                <a:highlight>
                  <a:srgbClr val="FFFFFF"/>
                </a:highlight>
              </a:rPr>
              <a:t>Cannot find the mission for</a:t>
            </a:r>
            <a:r>
              <a:rPr b="1" lang="en" sz="1200">
                <a:highlight>
                  <a:srgbClr val="FFFFFF"/>
                </a:highlight>
              </a:rPr>
              <a:t> NGO Habitat</a:t>
            </a:r>
            <a:r>
              <a:rPr lang="en" sz="1200">
                <a:highlight>
                  <a:srgbClr val="FFFFFF"/>
                </a:highlight>
              </a:rPr>
              <a:t> However, </a:t>
            </a:r>
            <a:r>
              <a:rPr b="1" lang="en" sz="1200">
                <a:highlight>
                  <a:srgbClr val="FFFFFF"/>
                </a:highlight>
              </a:rPr>
              <a:t>Habitat III</a:t>
            </a:r>
            <a:r>
              <a:rPr lang="en" sz="1200">
                <a:highlight>
                  <a:srgbClr val="FFFFFF"/>
                </a:highlight>
              </a:rPr>
              <a:t> offered a unique opportunity to discuss the important challenges of how cities, towns, and village can be planned and managed, in order to fulfill their role as drivers of sustainable development, and how they can shape the implementation of the </a:t>
            </a:r>
            <a:r>
              <a:rPr lang="en" sz="1200" u="sng">
                <a:solidFill>
                  <a:schemeClr val="hlink"/>
                </a:solidFill>
                <a:hlinkClick r:id="rId2"/>
              </a:rPr>
              <a:t>Sustainable Development Goals</a:t>
            </a:r>
            <a:r>
              <a:rPr lang="en" sz="1200">
                <a:highlight>
                  <a:srgbClr val="FFFFFF"/>
                </a:highlight>
              </a:rPr>
              <a:t> and the </a:t>
            </a:r>
            <a:r>
              <a:rPr lang="en" sz="1200" u="sng">
                <a:solidFill>
                  <a:schemeClr val="hlink"/>
                </a:solidFill>
                <a:hlinkClick r:id="rId3"/>
              </a:rPr>
              <a:t>Paris Agreement on climate change</a:t>
            </a:r>
            <a:r>
              <a:rPr lang="en" sz="1200">
                <a:highlight>
                  <a:srgbClr val="FFFFFF"/>
                </a:highlight>
              </a:rPr>
              <a:t>. I assume NGO Habitat is the civil society contributor to this.</a:t>
            </a:r>
            <a:endParaRPr sz="1200">
              <a:highlight>
                <a:srgbClr val="FFFFFF"/>
              </a:highlight>
            </a:endParaRPr>
          </a:p>
          <a:p>
            <a:pPr indent="0" lvl="0" marL="0" rtl="0" algn="l">
              <a:lnSpc>
                <a:spcPct val="115000"/>
              </a:lnSpc>
              <a:spcBef>
                <a:spcPts val="200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300"/>
              <a:buFont typeface="Calibri"/>
              <a:buNone/>
            </a:pPr>
            <a:r>
              <a:t/>
            </a:r>
            <a:endParaRPr sz="1300">
              <a:solidFill>
                <a:srgbClr val="40404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Pictures of our members contributing to grassroots initiatives and advocacy at the local level</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Explanation of Passion to Product Diagram</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9" name="Google Shape;55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sz="1200"/>
              <a:t>It is said ‘Women hold up half the sky.’  Unfortunately this is not often reflected in the way it should be, especially from and economic perspective. Biggest structural barriers to women’s economic empowerment is women’s disproportionate burden of unpaid care and domestic work at home. It restricts them from pursuing education, skills training and taking up paid jobs. According to UNDP report on Gender Equality, it is estimated that unpaid care work undertaken by women today “amounts to as much as $10 trillion of output per year, roughly equivalent to 13% of global GDP.” Besides the economic exclusion, women are subjected to social, cultural and traditional practices like patriarchy that confines them to their homes. Women are not only more affected by these problems, but also possess ideas and leadership to solve them. The gender discrimination is still holding too many women back, this in turn holds our world back. This is why gender equality has a specific goal. </a:t>
            </a:r>
            <a:endParaRPr sz="1200"/>
          </a:p>
          <a:p>
            <a:pPr indent="0" lvl="0" marL="0" rtl="0" algn="l">
              <a:lnSpc>
                <a:spcPct val="115000"/>
              </a:lnSpc>
              <a:spcBef>
                <a:spcPts val="0"/>
              </a:spcBef>
              <a:spcAft>
                <a:spcPts val="0"/>
              </a:spcAft>
              <a:buClr>
                <a:schemeClr val="dk1"/>
              </a:buClr>
              <a:buSzPts val="1200"/>
              <a:buFont typeface="Calibri"/>
              <a:buNone/>
            </a:pPr>
            <a:r>
              <a:rPr lang="en" sz="1200"/>
              <a:t>Like Women, Children and Youth are often among the ones left furthest behind. While children do not have a specific goal dedicated to them they are equally important to the SDGs. As populations grow and the number of children and youth rise it is integral that their needs are addressed and they actively participate in the implementation and achievement of the 2030 agenda. Throughout the 17 goals children and youth are named in a number of the indicators.</a:t>
            </a:r>
            <a:endParaRPr sz="1200"/>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rgbClr val="000000"/>
              </a:buClr>
              <a:buSzPts val="1100"/>
              <a:buFont typeface="Arial"/>
              <a:buNone/>
            </a:pPr>
            <a:r>
              <a:rPr lang="en" sz="1350">
                <a:solidFill>
                  <a:srgbClr val="333333"/>
                </a:solidFill>
              </a:rPr>
              <a:t>The 2030 Agenda highlights that Sustainable Development must be at the service of Human Dignity, for development of the whole person. This is reflected in its focus to eradicate poverty and hunger to ensure a life of dignity to all people living in poverty. It is further upheld in the human rights language used in framing the goals and targets and the call to implement them from a rights-based approach. Human rights offer guidance for the implementation of the 2030 Agenda for Sustainable Development. Likewise, the 2030 Agenda and the SDGs can contribute substantially to the realisation of human rights.</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 sz="1350">
                <a:solidFill>
                  <a:srgbClr val="333333"/>
                </a:solidFill>
              </a:rPr>
              <a:t>The high degree of convergence between human rights and the 2030 Agenda for Sustainable Development implies that existing human rights mechanisms can directly assess and guide the implementation of the 2030 Agenda and its SDGs. Moreover, drawing on existing human rights mechanisms will ease the reporting burden of states, and enhance coherence, efficiency and accountability. Therefore a human rights based approach the the SDGs in integral.</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 sz="1350">
                <a:solidFill>
                  <a:srgbClr val="333333"/>
                </a:solidFill>
              </a:rPr>
              <a:t>The human rights based approach stipulates that: </a:t>
            </a:r>
            <a:endParaRPr sz="1350">
              <a:solidFill>
                <a:srgbClr val="333333"/>
              </a:solidFill>
            </a:endParaRPr>
          </a:p>
          <a:p>
            <a:pPr indent="-314325" lvl="0" marL="457200" rtl="0" algn="l">
              <a:lnSpc>
                <a:spcPct val="115000"/>
              </a:lnSpc>
              <a:spcBef>
                <a:spcPts val="3300"/>
              </a:spcBef>
              <a:spcAft>
                <a:spcPts val="0"/>
              </a:spcAft>
              <a:buClr>
                <a:srgbClr val="333333"/>
              </a:buClr>
              <a:buSzPts val="1350"/>
              <a:buFont typeface="Calibri"/>
              <a:buChar char="●"/>
            </a:pPr>
            <a:r>
              <a:rPr lang="en" sz="1350">
                <a:solidFill>
                  <a:srgbClr val="333333"/>
                </a:solidFill>
              </a:rPr>
              <a:t>Development should further the realisation of human rights;</a:t>
            </a:r>
            <a:endParaRPr sz="1350">
              <a:solidFill>
                <a:srgbClr val="333333"/>
              </a:solidFill>
            </a:endParaRPr>
          </a:p>
          <a:p>
            <a:pPr indent="-314325" lvl="0" marL="457200" rtl="0" algn="l">
              <a:lnSpc>
                <a:spcPct val="115000"/>
              </a:lnSpc>
              <a:spcBef>
                <a:spcPts val="0"/>
              </a:spcBef>
              <a:spcAft>
                <a:spcPts val="0"/>
              </a:spcAft>
              <a:buClr>
                <a:srgbClr val="333333"/>
              </a:buClr>
              <a:buSzPts val="1350"/>
              <a:buFont typeface="Calibri"/>
              <a:buChar char="●"/>
            </a:pPr>
            <a:r>
              <a:rPr lang="en" sz="1350">
                <a:solidFill>
                  <a:srgbClr val="333333"/>
                </a:solidFill>
              </a:rPr>
              <a:t>Human rights standards should guide development cooperation and programming; and</a:t>
            </a:r>
            <a:endParaRPr sz="1350">
              <a:solidFill>
                <a:srgbClr val="333333"/>
              </a:solidFill>
            </a:endParaRPr>
          </a:p>
          <a:p>
            <a:pPr indent="-314325" lvl="0" marL="457200" rtl="0" algn="l">
              <a:lnSpc>
                <a:spcPct val="115000"/>
              </a:lnSpc>
              <a:spcBef>
                <a:spcPts val="0"/>
              </a:spcBef>
              <a:spcAft>
                <a:spcPts val="0"/>
              </a:spcAft>
              <a:buClr>
                <a:srgbClr val="333333"/>
              </a:buClr>
              <a:buSzPts val="1350"/>
              <a:buFont typeface="Calibri"/>
              <a:buChar char="●"/>
            </a:pPr>
            <a:r>
              <a:rPr lang="en" sz="1350">
                <a:solidFill>
                  <a:srgbClr val="333333"/>
                </a:solidFill>
              </a:rPr>
              <a:t>Development cooperation contributes to the development of capacities of duty-bearers to meet their obligations and of rights-holders to claim their rights.</a:t>
            </a:r>
            <a:endParaRPr sz="1350">
              <a:solidFill>
                <a:srgbClr val="333333"/>
              </a:solidFill>
            </a:endParaRPr>
          </a:p>
          <a:p>
            <a:pPr indent="0" lvl="0" marL="0" rtl="0" algn="just">
              <a:lnSpc>
                <a:spcPct val="125454"/>
              </a:lnSpc>
              <a:spcBef>
                <a:spcPts val="3300"/>
              </a:spcBef>
              <a:spcAft>
                <a:spcPts val="0"/>
              </a:spcAft>
              <a:buClr>
                <a:schemeClr val="dk1"/>
              </a:buClr>
              <a:buSzPts val="1350"/>
              <a:buFont typeface="Calibri"/>
              <a:buNone/>
            </a:pPr>
            <a:r>
              <a:t/>
            </a:r>
            <a:endParaRPr sz="1350">
              <a:solidFill>
                <a:srgbClr val="333333"/>
              </a:solidFill>
            </a:endParaRPr>
          </a:p>
          <a:p>
            <a:pPr indent="0" lvl="0" marL="0" rtl="0" algn="l">
              <a:lnSpc>
                <a:spcPct val="115000"/>
              </a:lnSpc>
              <a:spcBef>
                <a:spcPts val="3300"/>
              </a:spcBef>
              <a:spcAft>
                <a:spcPts val="0"/>
              </a:spcAft>
              <a:buClr>
                <a:schemeClr val="dk1"/>
              </a:buClr>
              <a:buSzPts val="1350"/>
              <a:buFont typeface="Calibri"/>
              <a:buNone/>
            </a:pPr>
            <a:r>
              <a:t/>
            </a:r>
            <a:endParaRPr sz="1350">
              <a:solidFill>
                <a:srgbClr val="333333"/>
              </a:solidFill>
            </a:endParaRPr>
          </a:p>
          <a:p>
            <a:pPr indent="0" lvl="0" marL="0" rtl="0" algn="l">
              <a:spcBef>
                <a:spcPts val="3300"/>
              </a:spcBef>
              <a:spcAft>
                <a:spcPts val="0"/>
              </a:spcAft>
              <a:buClr>
                <a:schemeClr val="dk1"/>
              </a:buClr>
              <a:buSzPts val="1200"/>
              <a:buFont typeface="Calibri"/>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a:t>Climate Change is real and it is impacting people everywhere. Experiences of extreme droughts, floods, hurricanes, forest fires, rising sea-levels, etc., by people in this country and around the world will validate it. The IPCC Report of 2018 lays out the urgency needed to reduce greenhouse gas emissions to limit global warming to 1.5-degree Celsius. This wake-up call was ignored by the 197 countries who gathered in Katowice, Poland in December 2018 for COP 24. The governments demonstrated their moral failure and unwillingness to create a Climate Just Pathway – directions and guidelines to implement Paris Climate agreement, which comes into force 2020. Climate has a specific Goal goal in the 2030 Agenda, Goal 13- Urgent Climate Action. Of course climate is connected to all of the SDGs and without a healthy planet we cannot achieve any of the other goals.</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 sz="1200"/>
              <a:t>Migration is one of the defining features of the 21st century. It contributes significantly to all aspects of economic and social development everywhere. </a:t>
            </a:r>
            <a:r>
              <a:rPr lang="en" sz="1200">
                <a:highlight>
                  <a:srgbClr val="FFFFFF"/>
                </a:highlight>
              </a:rPr>
              <a:t>The SDGs cannot be achieved without taking into account the rights and needs of refugees, internally displaced and stateless people.</a:t>
            </a:r>
            <a:endParaRPr sz="1200"/>
          </a:p>
          <a:p>
            <a:pPr indent="0" lvl="0" marL="0" rtl="0" algn="l">
              <a:lnSpc>
                <a:spcPct val="115000"/>
              </a:lnSpc>
              <a:spcBef>
                <a:spcPts val="1100"/>
              </a:spcBef>
              <a:spcAft>
                <a:spcPts val="0"/>
              </a:spcAft>
              <a:buClr>
                <a:schemeClr val="dk1"/>
              </a:buClr>
              <a:buSzPts val="1200"/>
              <a:buFont typeface="Calibri"/>
              <a:buNone/>
            </a:pPr>
            <a:r>
              <a:rPr lang="en" sz="1200"/>
              <a:t>Migration can be both negative and positive to development, and though the relationship between the two is increasingly recognised, it remains under-explored. If we want the 2030 Agenda and the SDGs to be achieved we must ensure migration contributes to positive development outcomes. To do this, we need to understand the impact of migration on the achievement of </a:t>
            </a:r>
            <a:r>
              <a:rPr i="1" lang="en" sz="1200"/>
              <a:t>all </a:t>
            </a:r>
            <a:r>
              <a:rPr lang="en" sz="1200"/>
              <a:t>SDGs, and – equally – the impact this achievement will have on future migration patterns.</a:t>
            </a:r>
            <a:endParaRPr sz="1200"/>
          </a:p>
          <a:p>
            <a:pPr indent="0" lvl="0" marL="0" rtl="0" algn="l">
              <a:lnSpc>
                <a:spcPct val="115000"/>
              </a:lnSpc>
              <a:spcBef>
                <a:spcPts val="1100"/>
              </a:spcBef>
              <a:spcAft>
                <a:spcPts val="0"/>
              </a:spcAft>
              <a:buClr>
                <a:schemeClr val="dk1"/>
              </a:buClr>
              <a:buSzPts val="1200"/>
              <a:buFont typeface="Calibri"/>
              <a:buNone/>
            </a:pPr>
            <a:r>
              <a:rPr lang="en" sz="1200"/>
              <a:t>While all 17 goals relate to migrants and refugees target 10.7 directly addresses the </a:t>
            </a:r>
            <a:r>
              <a:rPr lang="en" sz="1200">
                <a:highlight>
                  <a:srgbClr val="FFFFFF"/>
                </a:highlight>
              </a:rPr>
              <a:t>Facilitation of orderly, safe, regular and responsible migration and mobility of people, including through the implementation of planned and well-managed migration policies </a:t>
            </a:r>
            <a:endParaRPr/>
          </a:p>
          <a:p>
            <a:pPr indent="0" lvl="0" marL="0" rtl="0" algn="l">
              <a:lnSpc>
                <a:spcPct val="115000"/>
              </a:lnSpc>
              <a:spcBef>
                <a:spcPts val="1100"/>
              </a:spcBef>
              <a:spcAft>
                <a:spcPts val="0"/>
              </a:spcAft>
              <a:buClr>
                <a:schemeClr val="dk1"/>
              </a:buClr>
              <a:buSzPts val="1200"/>
              <a:buFont typeface="Calibri"/>
              <a:buNone/>
            </a:pPr>
            <a:r>
              <a:rPr lang="en" sz="1200">
                <a:highlight>
                  <a:srgbClr val="FFFFFF"/>
                </a:highlight>
              </a:rPr>
              <a:t>Recently the Global compact for Refugee and the Global Compact for Migration have been established. UNANIMA International was involved in advocacy efforts during their creation through the NGO Committee on Migration. At present we are advoaction for their successful implementation globally.</a:t>
            </a:r>
            <a:endParaRPr sz="1200"/>
          </a:p>
          <a:p>
            <a:pPr indent="0" lvl="0" marL="0" rtl="0" algn="l">
              <a:lnSpc>
                <a:spcPct val="115000"/>
              </a:lnSpc>
              <a:spcBef>
                <a:spcPts val="1100"/>
              </a:spcBef>
              <a:spcAft>
                <a:spcPts val="0"/>
              </a:spcAft>
              <a:buClr>
                <a:srgbClr val="444444"/>
              </a:buClr>
              <a:buSzPts val="1350"/>
              <a:buFont typeface="Calibri"/>
              <a:buNone/>
            </a:pPr>
            <a:r>
              <a:rPr lang="en" sz="1350">
                <a:solidFill>
                  <a:srgbClr val="444444"/>
                </a:solidFill>
              </a:rPr>
              <a:t> </a:t>
            </a:r>
            <a:endParaRPr sz="1350">
              <a:solidFill>
                <a:srgbClr val="444444"/>
              </a:solidFill>
            </a:endParaRPr>
          </a:p>
          <a:p>
            <a:pPr indent="0" lvl="0" marL="0" rtl="0" algn="l">
              <a:spcBef>
                <a:spcPts val="1100"/>
              </a:spcBef>
              <a:spcAft>
                <a:spcPts val="0"/>
              </a:spcAft>
              <a:buClr>
                <a:schemeClr val="dk1"/>
              </a:buClr>
              <a:buSzPts val="1200"/>
              <a:buFont typeface="Calibri"/>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200"/>
              <a:t>Initiated in July 2016, a special meeting called a High-Level Political Forum (HLPF), is held every year to review specific Goals and allow countries to present a Voluntary Report on Progress, in their country. The HLPF is the main mechanism for review of the goals at the United Nations.</a:t>
            </a:r>
            <a:endParaRPr sz="1200"/>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lnSpc>
                <a:spcPct val="115000"/>
              </a:lnSpc>
              <a:spcBef>
                <a:spcPts val="0"/>
              </a:spcBef>
              <a:spcAft>
                <a:spcPts val="0"/>
              </a:spcAft>
              <a:buClr>
                <a:srgbClr val="000000"/>
              </a:buClr>
              <a:buSzPts val="1100"/>
              <a:buFont typeface="Arial"/>
              <a:buNone/>
            </a:pPr>
            <a:r>
              <a:rPr lang="en"/>
              <a:t>Molly finish</a:t>
            </a:r>
            <a:endParaRPr/>
          </a:p>
          <a:p>
            <a:pPr indent="0" lvl="0" marL="0" rtl="0" algn="l">
              <a:spcBef>
                <a:spcPts val="0"/>
              </a:spcBef>
              <a:spcAft>
                <a:spcPts val="0"/>
              </a:spcAft>
              <a:buClr>
                <a:schemeClr val="dk1"/>
              </a:buClr>
              <a:buSzPts val="1200"/>
              <a:buFont typeface="Calibri"/>
              <a:buNone/>
            </a:pPr>
            <a:r>
              <a:t/>
            </a:r>
            <a:endParaRPr/>
          </a:p>
          <a:p>
            <a:pPr indent="0" lvl="0" marL="0" rtl="0" algn="l">
              <a:lnSpc>
                <a:spcPct val="98181"/>
              </a:lnSpc>
              <a:spcBef>
                <a:spcPts val="1600"/>
              </a:spcBef>
              <a:spcAft>
                <a:spcPts val="0"/>
              </a:spcAft>
              <a:buClr>
                <a:srgbClr val="000000"/>
              </a:buClr>
              <a:buSzPts val="1100"/>
              <a:buFont typeface="Century Gothic"/>
              <a:buNone/>
            </a:pPr>
            <a:r>
              <a:rPr lang="en" sz="1200">
                <a:latin typeface="Century Gothic"/>
                <a:ea typeface="Century Gothic"/>
                <a:cs typeface="Century Gothic"/>
                <a:sym typeface="Century Gothic"/>
              </a:rPr>
              <a:t>This year, it’s 5</a:t>
            </a:r>
            <a:r>
              <a:rPr baseline="30000" lang="en" sz="1200">
                <a:latin typeface="Century Gothic"/>
                <a:ea typeface="Century Gothic"/>
                <a:cs typeface="Century Gothic"/>
                <a:sym typeface="Century Gothic"/>
              </a:rPr>
              <a:t>th </a:t>
            </a:r>
            <a:r>
              <a:rPr lang="en" sz="1200">
                <a:latin typeface="Century Gothic"/>
                <a:ea typeface="Century Gothic"/>
                <a:cs typeface="Century Gothic"/>
                <a:sym typeface="Century Gothic"/>
              </a:rPr>
              <a:t>year (2020), the HLPF will take a slightly different approach in reviewing the SDGs and review of them in the context of the theme rather than a group of the goals</a:t>
            </a:r>
            <a:endParaRPr/>
          </a:p>
          <a:p>
            <a:pPr indent="609585" lvl="0" marL="0" rtl="0" algn="l">
              <a:lnSpc>
                <a:spcPct val="98181"/>
              </a:lnSpc>
              <a:spcBef>
                <a:spcPts val="267"/>
              </a:spcBef>
              <a:spcAft>
                <a:spcPts val="0"/>
              </a:spcAft>
              <a:buClr>
                <a:schemeClr val="dk1"/>
              </a:buClr>
              <a:buSzPts val="1200"/>
              <a:buFont typeface="Century Gothic"/>
              <a:buNone/>
            </a:pPr>
            <a:r>
              <a:rPr lang="en" sz="1200">
                <a:latin typeface="Century Gothic"/>
                <a:ea typeface="Century Gothic"/>
                <a:cs typeface="Century Gothic"/>
                <a:sym typeface="Century Gothic"/>
              </a:rPr>
              <a:t>In July under the auspices of the Economic and Social Council the SDGs will be reviewed under the theme.</a:t>
            </a:r>
            <a:endParaRPr/>
          </a:p>
          <a:p>
            <a:pPr indent="609585" lvl="0" marL="0" rtl="0" algn="l">
              <a:lnSpc>
                <a:spcPct val="98181"/>
              </a:lnSpc>
              <a:spcBef>
                <a:spcPts val="533"/>
              </a:spcBef>
              <a:spcAft>
                <a:spcPts val="0"/>
              </a:spcAft>
              <a:buClr>
                <a:srgbClr val="000000"/>
              </a:buClr>
              <a:buSzPts val="1100"/>
              <a:buFont typeface="Calibri"/>
              <a:buNone/>
            </a:pPr>
            <a:r>
              <a:rPr i="1" lang="en" sz="1200">
                <a:solidFill>
                  <a:srgbClr val="2E75B5"/>
                </a:solidFill>
              </a:rPr>
              <a:t>"Accelerated action and transformative pathways: realizing the decade of action and delivery for sustainable development "</a:t>
            </a:r>
            <a:r>
              <a:rPr lang="en" sz="1200">
                <a:solidFill>
                  <a:srgbClr val="2E75B5"/>
                </a:solidFill>
              </a:rPr>
              <a:t>.</a:t>
            </a:r>
            <a:endParaRPr sz="1200">
              <a:solidFill>
                <a:srgbClr val="2E75B5"/>
              </a:solidFill>
              <a:latin typeface="Century Gothic"/>
              <a:ea typeface="Century Gothic"/>
              <a:cs typeface="Century Gothic"/>
              <a:sym typeface="Century Gothic"/>
            </a:endParaRPr>
          </a:p>
          <a:p>
            <a:pPr indent="609585" lvl="0" marL="0" rtl="0" algn="l">
              <a:lnSpc>
                <a:spcPct val="98181"/>
              </a:lnSpc>
              <a:spcBef>
                <a:spcPts val="533"/>
              </a:spcBef>
              <a:spcAft>
                <a:spcPts val="0"/>
              </a:spcAft>
              <a:buClr>
                <a:srgbClr val="000000"/>
              </a:buClr>
              <a:buSzPts val="1100"/>
              <a:buFont typeface="Calibri"/>
              <a:buNone/>
            </a:pPr>
            <a:r>
              <a:t/>
            </a:r>
            <a:endParaRPr sz="12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200"/>
              <a:buFont typeface="Calibri"/>
              <a:buNone/>
            </a:pPr>
            <a:r>
              <a:rPr lang="en" sz="1200"/>
              <a:t>In 2020 convened under the auspices of the Economic and Social Council, will be held from Tuesday, 7 July, to Thursday, 16 July 2020, including the three-day ministerial meeting of the forum from Tuesday, 14 July, to Thursday, 16 July 2020.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 sz="1400">
                <a:solidFill>
                  <a:schemeClr val="dk1"/>
                </a:solidFill>
              </a:rPr>
              <a:t>Is one of the manifestations of this inequality. Levels of homelessness have dramatically risen in most major cities in the world.</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sz="1400">
                <a:solidFill>
                  <a:schemeClr val="dk1"/>
                </a:solidFill>
              </a:rPr>
              <a:t>150 Million People – 2% of the world’s population are homeless (National Reports)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sz="1400">
                <a:solidFill>
                  <a:schemeClr val="dk1"/>
                </a:solidFill>
              </a:rPr>
              <a:t>1.6 Billion People - + 20% lack adequate housing</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a:p>
            <a:pPr indent="0" lvl="0" marL="0" rtl="0" algn="l">
              <a:lnSpc>
                <a:spcPct val="107000"/>
              </a:lnSpc>
              <a:spcBef>
                <a:spcPts val="0"/>
              </a:spcBef>
              <a:spcAft>
                <a:spcPts val="800"/>
              </a:spcAft>
              <a:buClr>
                <a:schemeClr val="dk1"/>
              </a:buClr>
              <a:buSzPts val="1100"/>
              <a:buFont typeface="Arial"/>
              <a:buNone/>
            </a:pPr>
            <a:r>
              <a:rPr lang="en" sz="1400">
                <a:solidFill>
                  <a:schemeClr val="dk1"/>
                </a:solidFill>
              </a:rPr>
              <a:t>Homelessness is complex and manifests itself in different forms depending on the context. It can be visible – where people live on the streets or invisible where women/ children/ girls will not be seen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b="1" lang="en" sz="1200">
                <a:solidFill>
                  <a:schemeClr val="dk1"/>
                </a:solidFill>
              </a:rPr>
              <a:t>There has been a significant increase in the numbers of people living in homelessness in many countries in the past 7 years.</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r>
              <a:rPr lang="en" sz="600">
                <a:solidFill>
                  <a:schemeClr val="dk1"/>
                </a:solidFill>
                <a:latin typeface="Times New Roman"/>
                <a:ea typeface="Times New Roman"/>
                <a:cs typeface="Times New Roman"/>
                <a:sym typeface="Times New Roman"/>
              </a:rPr>
              <a:t>     </a:t>
            </a:r>
            <a:r>
              <a:rPr lang="en" sz="1200">
                <a:solidFill>
                  <a:schemeClr val="dk1"/>
                </a:solidFill>
              </a:rPr>
              <a:t>Each country defines homelessness differently</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r>
              <a:rPr lang="en" sz="600">
                <a:solidFill>
                  <a:schemeClr val="dk1"/>
                </a:solidFill>
                <a:latin typeface="Times New Roman"/>
                <a:ea typeface="Times New Roman"/>
                <a:cs typeface="Times New Roman"/>
                <a:sym typeface="Times New Roman"/>
              </a:rPr>
              <a:t>     </a:t>
            </a:r>
            <a:r>
              <a:rPr lang="en" sz="1200">
                <a:solidFill>
                  <a:schemeClr val="dk1"/>
                </a:solidFill>
              </a:rPr>
              <a:t>Difficult to make a cross-country comparison</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r>
              <a:rPr lang="en" sz="600">
                <a:solidFill>
                  <a:schemeClr val="dk1"/>
                </a:solidFill>
                <a:latin typeface="Times New Roman"/>
                <a:ea typeface="Times New Roman"/>
                <a:cs typeface="Times New Roman"/>
                <a:sym typeface="Times New Roman"/>
              </a:rPr>
              <a:t>     </a:t>
            </a:r>
            <a:r>
              <a:rPr lang="en" sz="1200">
                <a:solidFill>
                  <a:schemeClr val="dk1"/>
                </a:solidFill>
              </a:rPr>
              <a:t>Stems from the lack of a Universal definition of “homelessness”</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r>
              <a:rPr lang="en" sz="600">
                <a:solidFill>
                  <a:schemeClr val="dk1"/>
                </a:solidFill>
                <a:latin typeface="Times New Roman"/>
                <a:ea typeface="Times New Roman"/>
                <a:cs typeface="Times New Roman"/>
                <a:sym typeface="Times New Roman"/>
              </a:rPr>
              <a:t>     </a:t>
            </a:r>
            <a:r>
              <a:rPr lang="en" sz="1200">
                <a:solidFill>
                  <a:schemeClr val="dk1"/>
                </a:solidFill>
              </a:rPr>
              <a:t>Need at this meeting to come up with a common definition to move the agenda forward</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t>
            </a:r>
            <a:r>
              <a:rPr lang="en" sz="600">
                <a:solidFill>
                  <a:schemeClr val="dk1"/>
                </a:solidFill>
                <a:latin typeface="Times New Roman"/>
                <a:ea typeface="Times New Roman"/>
                <a:cs typeface="Times New Roman"/>
                <a:sym typeface="Times New Roman"/>
              </a:rPr>
              <a:t>     </a:t>
            </a:r>
            <a:r>
              <a:rPr lang="en" sz="1200">
                <a:solidFill>
                  <a:schemeClr val="dk1"/>
                </a:solidFill>
              </a:rPr>
              <a:t>Data and measurement are vital to address this issue, it enables evidence-based analysis and policy making at the national and local levels</a:t>
            </a:r>
            <a:endParaRPr/>
          </a:p>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Until the Expert Group meeting that convined in Nairobi, Kenya in May 2019 there was no global definition of homelessness.</a:t>
            </a:r>
            <a:r>
              <a:rPr b="1" lang="en">
                <a:solidFill>
                  <a:srgbClr val="1155CC"/>
                </a:solidFill>
              </a:rPr>
              <a:t> There was a need for this meeting to come up with a common definition to move the agenda forward!</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a:t>
            </a:r>
            <a:r>
              <a:rPr lang="en" sz="500">
                <a:solidFill>
                  <a:schemeClr val="dk1"/>
                </a:solidFill>
                <a:latin typeface="Times New Roman"/>
                <a:ea typeface="Times New Roman"/>
                <a:cs typeface="Times New Roman"/>
                <a:sym typeface="Times New Roman"/>
              </a:rPr>
              <a:t>     </a:t>
            </a:r>
            <a:r>
              <a:rPr lang="en" sz="1100">
                <a:solidFill>
                  <a:schemeClr val="dk1"/>
                </a:solidFill>
              </a:rPr>
              <a:t>1.6 billion Live in inadequate housing conditions</a:t>
            </a: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a:t>
            </a:r>
            <a:r>
              <a:rPr lang="en" sz="500">
                <a:solidFill>
                  <a:schemeClr val="dk1"/>
                </a:solidFill>
                <a:latin typeface="Times New Roman"/>
                <a:ea typeface="Times New Roman"/>
                <a:cs typeface="Times New Roman"/>
                <a:sym typeface="Times New Roman"/>
              </a:rPr>
              <a:t>     </a:t>
            </a:r>
            <a:r>
              <a:rPr lang="en" sz="1100">
                <a:solidFill>
                  <a:schemeClr val="dk1"/>
                </a:solidFill>
              </a:rPr>
              <a:t>22 million displaced in average per year due to climate related events</a:t>
            </a:r>
            <a:endParaRPr/>
          </a:p>
          <a:p>
            <a:pPr indent="0" lvl="0" marL="0" rtl="0" algn="l">
              <a:lnSpc>
                <a:spcPct val="107000"/>
              </a:lnSpc>
              <a:spcBef>
                <a:spcPts val="0"/>
              </a:spcBef>
              <a:spcAft>
                <a:spcPts val="0"/>
              </a:spcAft>
              <a:buClr>
                <a:schemeClr val="dk1"/>
              </a:buClr>
              <a:buSzPts val="1100"/>
              <a:buFont typeface="Arial"/>
              <a:buNone/>
            </a:pPr>
            <a:r>
              <a:rPr lang="en" sz="1100">
                <a:solidFill>
                  <a:schemeClr val="dk1"/>
                </a:solidFill>
              </a:rPr>
              <a:t>There was a need for the definition to be framed within the 2030 Agenda and in particular with the overarching principle of “no one left behind” and to reach the furthest left behind first”</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07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5" name="Google Shape;65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From its humble beginnings of 7 charter members,  Francisca Mota, CCV; Jean O’Meara, SHCJ, Pres.; Janice Farnham, RJM, VP; Jacinta Powers, OSU; Roselle Santivasi, MSC Sec/Treas; Lise Gagnon, SNJM; Catherine Ferguson,SNJM, Coordinator; Pat Hayes, CSA UI has grown and evolved over the last 17 years. Here you can see a picture from our most recent Board Meeting (March 2019). </a:t>
            </a:r>
            <a:endParaRPr/>
          </a:p>
          <a:p>
            <a:pPr indent="0" lvl="0" marL="0" rtl="0" algn="l">
              <a:spcBef>
                <a:spcPts val="0"/>
              </a:spcBef>
              <a:spcAft>
                <a:spcPts val="0"/>
              </a:spcAft>
              <a:buClr>
                <a:schemeClr val="dk1"/>
              </a:buClr>
              <a:buSzPts val="1000"/>
              <a:buFont typeface="Calibri"/>
              <a:buNone/>
            </a:pPr>
            <a:r>
              <a:rPr lang="en" sz="1000"/>
              <a:t>Top: Back Row -Stacy Hanrahan, Barbara Jean Head, Nonata Bezerra, Cathy Sheehan, Ellen Sinclair, Anne McCabe, Fran Gorsuch, Janice Belanger, Margaret Fyfe, Margaret Scott, Maureen Foltz, Pereka Nyirenda, Josee Therrien, Ces Martin, Eileen Davey </a:t>
            </a:r>
            <a:endParaRPr sz="1000"/>
          </a:p>
          <a:p>
            <a:pPr indent="0" lvl="0" marL="0" rtl="0" algn="l">
              <a:spcBef>
                <a:spcPts val="0"/>
              </a:spcBef>
              <a:spcAft>
                <a:spcPts val="0"/>
              </a:spcAft>
              <a:buClr>
                <a:schemeClr val="dk1"/>
              </a:buClr>
              <a:buSzPts val="1000"/>
              <a:buFont typeface="Calibri"/>
              <a:buNone/>
            </a:pPr>
            <a:r>
              <a:rPr lang="en" sz="1000"/>
              <a:t>Front Row- Barbara Spears, Jean Quinn, Lucille Goulet, Mary Akinwale and Janet Petersworth</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 sz="1400">
                <a:solidFill>
                  <a:schemeClr val="dk1"/>
                </a:solidFill>
              </a:rPr>
              <a:t>The expert group proposed to define homelessness as: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b="1" lang="en" sz="1400">
                <a:solidFill>
                  <a:schemeClr val="dk1"/>
                </a:solidFill>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endParaRPr b="1"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In defining homelessness, it would include the following four categories of people:</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People living on the streets or other open spaces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People living in temporary or crisis accommodation</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People living in severely inadequate and insecure accommodation</a:t>
            </a:r>
            <a:endParaRPr sz="1400">
              <a:solidFill>
                <a:schemeClr val="dk1"/>
              </a:solidFill>
            </a:endParaRPr>
          </a:p>
          <a:p>
            <a:pPr indent="0" lvl="0" marL="0" rtl="0" algn="l">
              <a:spcBef>
                <a:spcPts val="800"/>
              </a:spcBef>
              <a:spcAft>
                <a:spcPts val="0"/>
              </a:spcAft>
              <a:buClr>
                <a:schemeClr val="dk1"/>
              </a:buClr>
              <a:buSzPts val="1400"/>
              <a:buFont typeface="Calibri"/>
              <a:buNone/>
            </a:pPr>
            <a:r>
              <a:rPr lang="en" sz="1400">
                <a:solidFill>
                  <a:schemeClr val="dk1"/>
                </a:solidFill>
              </a:rPr>
              <a:t>People lack access to affordable housing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8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6" name="Shape 706"/>
        <p:cNvGrpSpPr/>
        <p:nvPr/>
      </p:nvGrpSpPr>
      <p:grpSpPr>
        <a:xfrm>
          <a:off x="0" y="0"/>
          <a:ext cx="0" cy="0"/>
          <a:chOff x="0" y="0"/>
          <a:chExt cx="0" cy="0"/>
        </a:xfrm>
      </p:grpSpPr>
      <p:sp>
        <p:nvSpPr>
          <p:cNvPr id="707" name="Google Shape;707;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200"/>
              <a:buFont typeface="Calibri"/>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0" lang="en" sz="1200" u="none" strike="noStrike">
                <a:solidFill>
                  <a:schemeClr val="dk1"/>
                </a:solidFill>
                <a:latin typeface="Calibri"/>
                <a:ea typeface="Calibri"/>
                <a:cs typeface="Calibri"/>
                <a:sym typeface="Calibri"/>
              </a:rPr>
              <a:t>Theoretical Lenses used for the Analyses include intersectional, social justice, constructivist, and gender; the methodology reflects these. UNANIMA International’s initial research has focused on five diverse geographic regions and case studies within them. The pilot regions and countries included: • Africa (Kenya) • Asia (India, Philippines) • Oceania (Australia) • Europe (Ireland, Greece) • North America (USA, Canada) A mixture of both qualitative and quantitative methodologies have been used to achieve a holistic overview of the topic and ensure outcomes that are not limited to particular economic and social contexts. Literature reviews (some of which were/are conducted collaboratively with New York University (NYU) capstone master’s  students) and existing quantitative data are supported and challenged by our qualitative data collection within the countries profiled. Empirical evidence assists in displaying the wide range of contexts and experiences which comprise Family Homelessness. Qualitative data includes semi-structured interviews with NGOs, service providers, and experts; indispensably, women and families experiencing homelessness and housing insecurity have willingly shared their voices. Testimonies have been derived from interviews and focus groups.</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Bringing individuals with a lived experience to the United Nations </a:t>
            </a:r>
            <a:endParaRPr/>
          </a:p>
          <a:p>
            <a:pPr indent="0" lvl="0" marL="0" rtl="0" algn="l">
              <a:spcBef>
                <a:spcPts val="0"/>
              </a:spcBef>
              <a:spcAft>
                <a:spcPts val="0"/>
              </a:spcAft>
              <a:buNone/>
            </a:pPr>
            <a:r>
              <a:rPr lang="en" sz="1200"/>
              <a:t>Networking and sharing research with thematic experts, United Nations departments, Member States and other decision makers </a:t>
            </a:r>
            <a:endParaRPr/>
          </a:p>
          <a:p>
            <a:pPr indent="0" lvl="0" marL="0" rtl="0" algn="l">
              <a:spcBef>
                <a:spcPts val="0"/>
              </a:spcBef>
              <a:spcAft>
                <a:spcPts val="0"/>
              </a:spcAft>
              <a:buNone/>
            </a:pPr>
            <a:r>
              <a:rPr lang="en" sz="1200"/>
              <a:t>Since initiating the research in mid 2018 UNANIMA International has launched 3 publications on the topic of Family Homelessness. These publications include the elements of good practices and qualitative testimonies of lived experience.</a:t>
            </a:r>
            <a:endParaRPr/>
          </a:p>
          <a:p>
            <a:pPr indent="0" lvl="0" marL="0" rtl="0" algn="l">
              <a:spcBef>
                <a:spcPts val="0"/>
              </a:spcBef>
              <a:spcAft>
                <a:spcPts val="0"/>
              </a:spcAft>
              <a:buNone/>
            </a:pPr>
            <a:r>
              <a:rPr lang="en" sz="1200"/>
              <a:t>Publications and resources were distributed to NGOs and UN Member States strategically at CSocD58, the 2019 HLPF and other events.</a:t>
            </a:r>
            <a:endParaRPr/>
          </a:p>
          <a:p>
            <a:pPr indent="0" lvl="0" marL="0" rtl="0" algn="l">
              <a:spcBef>
                <a:spcPts val="0"/>
              </a:spcBef>
              <a:spcAft>
                <a:spcPts val="0"/>
              </a:spcAft>
              <a:buNone/>
            </a:pPr>
            <a:r>
              <a:rPr lang="en" sz="1200"/>
              <a:t>UNANIMA International’s research is cited and shared by UNANIMA International staff and several notable supporters including Former Irish President Mary McAleese across several speaking events, not limited to NGO side-events and panels, high level panels, and an oral statement before the assembly.</a:t>
            </a:r>
            <a:endParaRPr/>
          </a:p>
          <a:p>
            <a:pPr indent="0" lvl="0" marL="0" rtl="0" algn="l">
              <a:spcBef>
                <a:spcPts val="0"/>
              </a:spcBef>
              <a:spcAft>
                <a:spcPts val="0"/>
              </a:spcAft>
              <a:buNone/>
            </a:pPr>
            <a:r>
              <a:rPr lang="en" sz="1200"/>
              <a:t>Educational events and advocacy actions at the United Nations community and beyond for religious organizations and educational institutions, have aided in initiating a paradigm shift for homelessness to be viewed as a civil rights and human rights issue. </a:t>
            </a:r>
            <a:endParaRPr/>
          </a:p>
          <a:p>
            <a:pPr indent="0" lvl="0" marL="0" rtl="0" algn="l">
              <a:spcBef>
                <a:spcPts val="0"/>
              </a:spcBef>
              <a:spcAft>
                <a:spcPts val="0"/>
              </a:spcAft>
              <a:buNone/>
            </a:pPr>
            <a:r>
              <a:rPr lang="en" sz="1200"/>
              <a:t>Social media activity including sharing of publication content, speaking events, news coverage, and other research findings, has bolstered the spread concern for Family Homelessness and attention to our work.</a:t>
            </a:r>
            <a:br>
              <a:rPr lang="en" sz="1200">
                <a:solidFill>
                  <a:srgbClr val="000000"/>
                </a:solidFill>
              </a:rPr>
            </a:br>
            <a:endParaRPr b="1" sz="1200" u="sng">
              <a:solidFill>
                <a:srgbClr val="662F8E"/>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8" name="Shape 758"/>
        <p:cNvGrpSpPr/>
        <p:nvPr/>
      </p:nvGrpSpPr>
      <p:grpSpPr>
        <a:xfrm>
          <a:off x="0" y="0"/>
          <a:ext cx="0" cy="0"/>
          <a:chOff x="0" y="0"/>
          <a:chExt cx="0" cy="0"/>
        </a:xfrm>
      </p:grpSpPr>
      <p:sp>
        <p:nvSpPr>
          <p:cNvPr id="759" name="Google Shape;759;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0" name="Google Shape;770;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The 58</a:t>
            </a:r>
            <a:r>
              <a:rPr baseline="30000" lang="en" sz="1200">
                <a:solidFill>
                  <a:schemeClr val="dk1"/>
                </a:solidFill>
                <a:latin typeface="Calibri"/>
                <a:ea typeface="Calibri"/>
                <a:cs typeface="Calibri"/>
                <a:sym typeface="Calibri"/>
              </a:rPr>
              <a:t>th</a:t>
            </a:r>
            <a:r>
              <a:rPr lang="en" sz="1200">
                <a:solidFill>
                  <a:schemeClr val="dk1"/>
                </a:solidFill>
                <a:latin typeface="Calibri"/>
                <a:ea typeface="Calibri"/>
                <a:cs typeface="Calibri"/>
                <a:sym typeface="Calibri"/>
              </a:rPr>
              <a:t> Commission for Social Development (CSocD58) took place from 10 to 19 February 2020 at the United Nations Headquarters in New York. With a delegation of close to 30 people UNANIMA International was incredibly active and contributed significantly across the commission. With the theme “Affordable housing and social protection systems for all to address homelessness,” our niche research and expertise into family homelessness was of great value. UNANIMA was invited to speak, moderate and co-sponsor a total of 15 events. We were also approached for guidance on the priority theme and when looking for speakers. From this we were able to invite and facilitate a number of speakers to participate in the commission including but not limited to; Former President Mary McAleese (Commission key note speaker, Former President of Ireland), Tony O’Riordan (Good practice service provider, CEO Sophia Housing, Dublin), Keisy Ureleo (Lived Experience, Vanuatu), Sam Tsemberis (Expert, Pathways Housing First Founder) , and Elizabeth Madden (Community Activist and Lived Experience, Ireland).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In preparation for the commission UNANIMA International had notable input to the joint preparation efforts of the Working Group to End Homelessness and the NGO Committee for Social Development. These groups put significant time into pre-commission advocacy, draft resolution writing and civil society organizing.</a:t>
            </a:r>
            <a:endParaRPr/>
          </a:p>
        </p:txBody>
      </p:sp>
      <p:sp>
        <p:nvSpPr>
          <p:cNvPr id="778" name="Google Shape;778;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UNANIMA International held a very successful side event at the United Nations on Tuesday, February 11th 2020. Titled: “The Hidden Faces of Family Homelessness from the Perspective of Women and Children/Girls,” the event comprised a panel of speakers who presented from a variety of perspectives and areas of expertise. This enabled an open dialogue to discuss the drivers of family homelessness, good practices from various state and non-state stakeholders, policy recommendations, and to give a voice to women and children/ girls who have experienced Homelessness/ Displacement. </a:t>
            </a:r>
            <a:endParaRPr/>
          </a:p>
          <a:p>
            <a:pPr indent="0" lvl="0" marL="0" rtl="0" algn="l">
              <a:spcBef>
                <a:spcPts val="0"/>
              </a:spcBef>
              <a:spcAft>
                <a:spcPts val="0"/>
              </a:spcAft>
              <a:buNone/>
            </a:pPr>
            <a:br>
              <a:rPr lang="en"/>
            </a:br>
            <a:r>
              <a:rPr b="0" i="0" lang="en" sz="1200" u="none" strike="noStrike">
                <a:solidFill>
                  <a:schemeClr val="dk1"/>
                </a:solidFill>
                <a:latin typeface="Calibri"/>
                <a:ea typeface="Calibri"/>
                <a:cs typeface="Calibri"/>
                <a:sym typeface="Calibri"/>
              </a:rPr>
              <a:t>The event was moderated by Sister Winifred Doherty, Main NGO Representative to the United Nations from The Congregation of Our Lady of Charity of the Good Shepherd.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Micheal Tierney from the Irish Mission to the United Nations- made opening remarks and welcomed Former President of Ireland.</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Mary McAleese- Followed on from her Keynote Address at the Commission for Social Development’s High Level Panel Discussion the day before, continuing to express her stance on homelessness, which is that “a safe, affordable home should be a right for everyone.” She spoke of her experience being displaced during “The Troubles” in Northern Ireland, and urged governments to take action on homelessness, advising: "A person has no home? Give them a home. That should be our response to all housing crises."</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Philip Alston, the Special Rapporteur on Extreme Poverty and Human Rights- addressed the audience via video message from Spain and spoke about Family Homelessness and its intersections with poverty, specifically in regards to women and children.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Keisy Ureleo from Vanuatu- spoke of her personal experience of homelessness and displacement following a volcanic eruption on her island, that made her home uninhabitable, and the way in which it affected her community, specifically her and her peers still in school.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Tony O’Riordan, the CEO of Sophia Housing, Ireland (which was originally founded by Jean Quinn, DW) spoke from the perspective of a national non-profit provider of housing and support services, highlighting “Housing First,” as a good practice. </a:t>
            </a:r>
            <a:br>
              <a:rPr lang="en"/>
            </a:br>
            <a:r>
              <a:rPr b="0" i="0" lang="en" sz="1200" u="none" strike="noStrike">
                <a:solidFill>
                  <a:schemeClr val="dk1"/>
                </a:solidFill>
                <a:latin typeface="Calibri"/>
                <a:ea typeface="Calibri"/>
                <a:cs typeface="Calibri"/>
                <a:sym typeface="Calibri"/>
              </a:rPr>
              <a:t>Kirin Taylor, UI’s research fellow-  Spoke of her recent trip to the slums of Kenya, and detailed the research into family homelessness thus far. She also spoke about UNANIMA International’s publications: You can watch the full event on our FaceBook page at: </a:t>
            </a:r>
            <a:r>
              <a:rPr b="0" i="0" lang="en" sz="1200" u="sng" strike="noStrike">
                <a:solidFill>
                  <a:schemeClr val="dk1"/>
                </a:solidFill>
                <a:latin typeface="Calibri"/>
                <a:ea typeface="Calibri"/>
                <a:cs typeface="Calibri"/>
                <a:sym typeface="Calibri"/>
                <a:hlinkClick r:id="rId2"/>
              </a:rPr>
              <a:t>https://www.facebook.com/unanimaintl/videos/1023186921388896/</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br>
              <a:rPr lang="en"/>
            </a:b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8" name="Shape 798"/>
        <p:cNvGrpSpPr/>
        <p:nvPr/>
      </p:nvGrpSpPr>
      <p:grpSpPr>
        <a:xfrm>
          <a:off x="0" y="0"/>
          <a:ext cx="0" cy="0"/>
          <a:chOff x="0" y="0"/>
          <a:chExt cx="0" cy="0"/>
        </a:xfrm>
      </p:grpSpPr>
      <p:sp>
        <p:nvSpPr>
          <p:cNvPr id="799" name="Google Shape;799;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Throughout the commission UNANIMA International worked with our attending delegates and colleagues at the UN to ensure the voices of Civil Society and individuals and families with a lived experience were heard, our major points of advocacy were centered around ensuring the issue of family homelessness was discussed in the context of the theme. Among the many highlights of the Commission was having Former President of Ireland Mary McAleese as the Keynote Speaker and Jean Quinn, DW as the civil society representative on the High-level panel on the priority theme. Each of the women spoke eloquently advocating for the voices of people experiencing homelessness (especially women and children) to be heard and included in the conversation, the adoption of a global definition, housing with supports as a solution to homelessness and most importantly that Homelessness be addressed as what is it a civil and human rights failure born from structural failure of the state not people experiencing it.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Google Shape;809;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At the close of the commission the historic resolution on the priority theme (Homelessness) was presented and passed by the commissions members. Supporting several of the points UNANIMA International and our colleagues had advocated for before and during the commission meetings was a great display of collaboration and willingness to address the issue. While the definition put forward in Nairobi at the Expert Group Meeting was not adopted in its original form the outcome document's description of homelessness affirmed a working definition and paves way for a potential definition into the future. The resolution also also addressed homelessness in the context of vunerable groups and different demographics including women and children which was a key concern and point of advocacy for UNANIMA International. The resolution will now be submitted to the United Nations' Economic and Social Council for approval. Some of the text may then go to the U.N.'s General Assembly. Going forward it is hoped member states will respond to these outcomes taking greater action on the issue of homelessness. From a civil society point of view we must now explore how various countries might implement the resolution and how to advocate for this to happen in a successful manner.</a:t>
            </a:r>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5" name="Shape 815"/>
        <p:cNvGrpSpPr/>
        <p:nvPr/>
      </p:nvGrpSpPr>
      <p:grpSpPr>
        <a:xfrm>
          <a:off x="0" y="0"/>
          <a:ext cx="0" cy="0"/>
          <a:chOff x="0" y="0"/>
          <a:chExt cx="0" cy="0"/>
        </a:xfrm>
      </p:grpSpPr>
      <p:sp>
        <p:nvSpPr>
          <p:cNvPr id="816" name="Google Shape;816;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7" name="Google Shape;817;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Refer to what is on slide name and email in chat box we will connect you stories with you director ccd</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We are now 22 congregations as seen on the screen. Friends </a:t>
            </a:r>
            <a:r>
              <a:rPr b="1" lang="en" sz="1100">
                <a:solidFill>
                  <a:srgbClr val="000000"/>
                </a:solidFill>
                <a:latin typeface="Montserrat"/>
                <a:ea typeface="Montserrat"/>
                <a:cs typeface="Montserrat"/>
                <a:sym typeface="Montserrat"/>
              </a:rPr>
              <a:t>Sisters of the Most Precious Blood of O’Fallon Missouri</a:t>
            </a:r>
            <a:endParaRPr b="1" sz="1100">
              <a:solidFill>
                <a:srgbClr val="000000"/>
              </a:solidFill>
              <a:latin typeface="Montserrat"/>
              <a:ea typeface="Montserrat"/>
              <a:cs typeface="Montserrat"/>
              <a:sym typeface="Montserrat"/>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0" name="Shape 840"/>
        <p:cNvGrpSpPr/>
        <p:nvPr/>
      </p:nvGrpSpPr>
      <p:grpSpPr>
        <a:xfrm>
          <a:off x="0" y="0"/>
          <a:ext cx="0" cy="0"/>
          <a:chOff x="0" y="0"/>
          <a:chExt cx="0" cy="0"/>
        </a:xfrm>
      </p:grpSpPr>
      <p:sp>
        <p:nvSpPr>
          <p:cNvPr id="841" name="Google Shape;841;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2" name="Google Shape;842;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The Woman of Courage Award is presented annually at a special ceremony, which takes place in New York or in the awardee’s home community. Each year women (Non- UI members) are nominated by Members of UNANIMA International. It is awarded to a woman who  has demonstrated courage in the face of adversity (e.g. from government, popular opinion, leaders), whose actions reflect and support the values and principles promoted by the UN and display of courage relates to one of the major areas of concern for UNANIMA International. In 2018 the Woman of Courage award celebrated its 10th year, the past awardees collectively represent diverse geographical regions, missions and ages.</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0" name="Shape 890"/>
        <p:cNvGrpSpPr/>
        <p:nvPr/>
      </p:nvGrpSpPr>
      <p:grpSpPr>
        <a:xfrm>
          <a:off x="0" y="0"/>
          <a:ext cx="0" cy="0"/>
          <a:chOff x="0" y="0"/>
          <a:chExt cx="0" cy="0"/>
        </a:xfrm>
      </p:grpSpPr>
      <p:sp>
        <p:nvSpPr>
          <p:cNvPr id="891" name="Google Shape;891;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In 2019 UI is delighted to present the Woman of Courage award to former President of Ireland Mary McAleese.</a:t>
            </a:r>
            <a:endParaRPr/>
          </a:p>
          <a:p>
            <a:pPr indent="0" lvl="0" marL="0" rtl="0" algn="l">
              <a:lnSpc>
                <a:spcPct val="115000"/>
              </a:lnSpc>
              <a:spcBef>
                <a:spcPts val="0"/>
              </a:spcBef>
              <a:spcAft>
                <a:spcPts val="0"/>
              </a:spcAft>
              <a:buClr>
                <a:schemeClr val="dk1"/>
              </a:buClr>
              <a:buSzPts val="1200"/>
              <a:buFont typeface="Calibri"/>
              <a:buNone/>
            </a:pPr>
            <a:r>
              <a:t/>
            </a:r>
            <a:endParaRPr>
              <a:solidFill>
                <a:srgbClr val="111111"/>
              </a:solidFill>
            </a:endParaRPr>
          </a:p>
          <a:p>
            <a:pPr indent="0" lvl="0" marL="0" rtl="0" algn="l">
              <a:lnSpc>
                <a:spcPct val="115000"/>
              </a:lnSpc>
              <a:spcBef>
                <a:spcPts val="0"/>
              </a:spcBef>
              <a:spcAft>
                <a:spcPts val="0"/>
              </a:spcAft>
              <a:buClr>
                <a:srgbClr val="111111"/>
              </a:buClr>
              <a:buSzPts val="1200"/>
              <a:buFont typeface="Calibri"/>
              <a:buNone/>
            </a:pPr>
            <a:r>
              <a:rPr lang="en">
                <a:solidFill>
                  <a:srgbClr val="111111"/>
                </a:solidFill>
              </a:rPr>
              <a:t>Mary McAleese served as the eighth President of Ireland, 1997 – 2011, and was the first Irish President born in Northern Ireland. </a:t>
            </a:r>
            <a:r>
              <a:rPr lang="en">
                <a:solidFill>
                  <a:srgbClr val="222222"/>
                </a:solidFill>
              </a:rPr>
              <a:t>The eldest of nine children, she grew up in Northern Ireland through the violent times that have come to be known as ‘The Troubles’. Her family was one of many adversely affected by the conflict.</a:t>
            </a:r>
            <a:r>
              <a:rPr lang="en">
                <a:solidFill>
                  <a:srgbClr val="111111"/>
                </a:solidFill>
              </a:rPr>
              <a:t>A graduate of Trinity College Dublin, she received her law degree from Queen’s University of Belfast. Prior to her distinguished term as President, she held several positions in higher education, including Reid Professor of Criminal Law, Criminology and Penology at Trinity College Dublin and Director of the Institute of Professional Legal Studies and Pro-Vice Chancellor at Queen’s University of Belfast. McAleese described the theme of her Presidency as "Building Bridges”, which was reflected in her efforts towards reconciliation and peace building within Northern Ireland and between the North and the South. </a:t>
            </a:r>
            <a:r>
              <a:rPr lang="en">
                <a:solidFill>
                  <a:srgbClr val="222222"/>
                </a:solidFill>
                <a:highlight>
                  <a:srgbClr val="FFFFFF"/>
                </a:highlight>
              </a:rPr>
              <a:t>Improving the living standards for those living in poverty, of promotinga dialogue and consensus internationally to resolveconflicts and disputes instead of violence were among the many strategies she implemented to achieve this. She made social inclusion, equality, and reconciliation, sharing and caring the themes of her incumbency. As President of an increasingly prosperous and harmonious Ireland, she worked to extend the experience of transformation beyond Ireland's island shores as a story of hope for all people. By succeeding a popular President who was also a woman, McAleese is also a prominent role model and advocate for gender equality. </a:t>
            </a:r>
            <a:endParaRPr>
              <a:solidFill>
                <a:srgbClr val="222222"/>
              </a:solidFill>
              <a:highlight>
                <a:srgbClr val="FFFFFF"/>
              </a:highlight>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UNANIMA International’s annual Woman of Courage Award Ceremony was held in the Delegates Dining Room at the United Nations on the evening of Tuesday February 11th— another significant event to take place during the exciting two weeks of the 58th Commission for Social Development. The ceremony was held to award and honor the 2019 winner, Former President of Ireland, Mary McAleese, for her numerous and rich contributions to both civil and church society. This award celebrates her ongoing commitment to the struggle for peace, justice, equality, human dignity and respect for all, especially individuals and families left furthest behind.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Mary McAleese, who was President of Ireland from 1997 to 2011, had “Building Bridges” as the theme of her presidency, which was reflected in her efforts towards reconciliation and peace building within Northern Ireland. She worked towards justice, social equality, social inclusion, anti-sectarianism and reconciliation, and she was a voice against the forces of oppression, discrimination, and poverty.  Both courageous and deeply appreciated by many, including the women at UNANIMA International, Mary displays and gives action and a voice to the values of UNANIMA International and the United Nations. </a:t>
            </a:r>
            <a:endParaRPr/>
          </a:p>
          <a:p>
            <a:pPr indent="0" lvl="0" marL="0" rtl="0" algn="l">
              <a:spcBef>
                <a:spcPts val="0"/>
              </a:spcBef>
              <a:spcAft>
                <a:spcPts val="0"/>
              </a:spcAft>
              <a:buNone/>
            </a:pPr>
            <a:br>
              <a:rPr lang="en"/>
            </a:br>
            <a:r>
              <a:rPr b="0" i="0" lang="en" sz="1200" u="none" strike="noStrike">
                <a:solidFill>
                  <a:schemeClr val="dk1"/>
                </a:solidFill>
                <a:latin typeface="Calibri"/>
                <a:ea typeface="Calibri"/>
                <a:cs typeface="Calibri"/>
                <a:sym typeface="Calibri"/>
              </a:rPr>
              <a:t>The evening was very special, with opening remarks given by Molly Gerke, UNANIMA International’s Executive Assistant, the presentation of the award conferred by UNANIMA International’s Director, Jean Quinn, and an acceptance speech by Mary McAleese. Several  UNANIMA International’s Board Members, supporters from other NGOs, UN delegates, and Mary’s personal guests were in. During her address she gave encouragement that UNANIMA International must continue its important work, and her thanks that she was able to be a part of it.</a:t>
            </a:r>
            <a:endParaRPr/>
          </a:p>
          <a:p>
            <a:pPr indent="0" lvl="0" marL="0" rtl="0" algn="l">
              <a:spcBef>
                <a:spcPts val="0"/>
              </a:spcBef>
              <a:spcAft>
                <a:spcPts val="0"/>
              </a:spcAft>
              <a:buNone/>
            </a:pPr>
            <a:br>
              <a:rPr lang="en"/>
            </a:br>
            <a:endParaRPr/>
          </a:p>
        </p:txBody>
      </p:sp>
      <p:sp>
        <p:nvSpPr>
          <p:cNvPr id="901" name="Google Shape;901;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In 2020 UI is delighted to present the Woman of Courage award to </a:t>
            </a:r>
            <a:r>
              <a:rPr b="0" i="0" lang="en" sz="1200" u="none" strike="noStrike">
                <a:solidFill>
                  <a:schemeClr val="dk1"/>
                </a:solidFill>
                <a:latin typeface="Calibri"/>
                <a:ea typeface="Calibri"/>
                <a:cs typeface="Calibri"/>
                <a:sym typeface="Calibri"/>
              </a:rPr>
              <a:t>Sr. Séraphine Ratavy, a Daughter of Wisdom!</a:t>
            </a:r>
            <a:endParaRPr/>
          </a:p>
          <a:p>
            <a:pPr indent="0" lvl="0" marL="0" rtl="0" algn="l">
              <a:spcBef>
                <a:spcPts val="0"/>
              </a:spcBef>
              <a:spcAft>
                <a:spcPts val="0"/>
              </a:spcAft>
              <a:buClr>
                <a:schemeClr val="dk1"/>
              </a:buClr>
              <a:buSzPts val="1200"/>
              <a:buFont typeface="Calibri"/>
              <a:buNone/>
            </a:pPr>
            <a:r>
              <a:t/>
            </a:r>
            <a:endParaRPr>
              <a:solidFill>
                <a:srgbClr val="111111"/>
              </a:solidFill>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The Daughters of Wisdom opened a new mission in Nomad, Papua New Guinea. It is in the remotest part of the Daru-Kiunga Diocese, only accessible by small plane. It is a 30 minute flight to the nearest shops. Sr. Séraphine Ratavy, from Madagascar, arrived in PNG in 2013 and was directly assigned to Nomad to work with the village people.</a:t>
            </a:r>
            <a:endParaRPr/>
          </a:p>
          <a:p>
            <a:pPr indent="0" lvl="0" marL="0" rtl="0" algn="l">
              <a:spcBef>
                <a:spcPts val="0"/>
              </a:spcBef>
              <a:spcAft>
                <a:spcPts val="0"/>
              </a:spcAft>
              <a:buNone/>
            </a:pP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In the beginning, she used her agriculture skills to work with the women who lived close to the main station, whilst at the same time testing the soil and rainfall. She set up a women’s club and taught sewing, and trained some young women to help her. As she became established there her wish was to reach the surrounding villages, which were very isolated.  Eventually she found the small Gebusi Tribe, living a few hour’s walk and a canoe ride from Nomad. These people became the focus for Sr. Seraphine in this area, and she worked with the men and women in all fields of learning.</a:t>
            </a:r>
            <a:endParaRPr/>
          </a:p>
          <a:p>
            <a:pPr indent="0" lvl="0" marL="0" rtl="0" algn="l">
              <a:spcBef>
                <a:spcPts val="0"/>
              </a:spcBef>
              <a:spcAft>
                <a:spcPts val="0"/>
              </a:spcAft>
              <a:buNone/>
            </a:pP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When she first arrived in the village, the people danced, sang and welcomed Sister Seraphine who had travelled thousands of miles to come to them. As a talented and practical woman with competence in agriculture, she risked stepping out of her comfort zone by learning English as well as the language of the people. Sr Séraphine taught women and men sewing, agriculture, nutritious cooking, health and hygiene, knitting, and farming.</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After some time, due to difficulties of communication,  travel between Kiunga to Nomad, and in getting work for the nurses in the health centre, the decision was made to close the community at Nomad. For two years, up until 2018, Sr Seraphine visited the place 4 or 5 times a year: as much as it was necessary to continue empowering the women and men of the place. </a:t>
            </a:r>
            <a:endParaRPr/>
          </a:p>
          <a:p>
            <a:pPr indent="0" lvl="0" marL="0" rtl="0" algn="l">
              <a:spcBef>
                <a:spcPts val="0"/>
              </a:spcBef>
              <a:spcAft>
                <a:spcPts val="0"/>
              </a:spcAft>
              <a:buNone/>
            </a:pP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Sr. Seraphine continued to assure the mission here?. Later, when there was no direct possibilities to arrive in Nomad, the Yulabi people built her a nice little house on stilts where she could sleep when visiting them, and assured security for her by walking with her to Nomad for 2 to 3 hours.</a:t>
            </a:r>
            <a:endParaRPr/>
          </a:p>
          <a:p>
            <a:pPr indent="0" lvl="0" marL="0" rtl="0" algn="l">
              <a:spcBef>
                <a:spcPts val="0"/>
              </a:spcBef>
              <a:spcAft>
                <a:spcPts val="0"/>
              </a:spcAft>
              <a:buNone/>
            </a:pP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She lived in the bush hamlets of about ten small family houses and ate their food—mainly kokoro banana. She listened to their joyful and sorrowful stories. The people honored her as their Saviour by providing security, native food, and water when she was out on patrol. Surely to walk in such a mission was difficult yet enriching! </a:t>
            </a:r>
            <a:endParaRPr/>
          </a:p>
          <a:p>
            <a:pPr indent="0" lvl="0" marL="0" rtl="0" algn="l">
              <a:spcBef>
                <a:spcPts val="0"/>
              </a:spcBef>
              <a:spcAft>
                <a:spcPts val="0"/>
              </a:spcAft>
              <a:buNone/>
            </a:pPr>
            <a:br>
              <a:rPr b="0" i="0" lang="en" sz="1200" u="none" strike="noStrike">
                <a:solidFill>
                  <a:schemeClr val="dk1"/>
                </a:solidFill>
                <a:latin typeface="Calibri"/>
                <a:ea typeface="Calibri"/>
                <a:cs typeface="Calibri"/>
                <a:sym typeface="Calibri"/>
              </a:rPr>
            </a:br>
            <a:r>
              <a:rPr b="0" i="0" lang="en" sz="1200" u="none" strike="noStrike">
                <a:solidFill>
                  <a:schemeClr val="dk1"/>
                </a:solidFill>
                <a:latin typeface="Calibri"/>
                <a:ea typeface="Calibri"/>
                <a:cs typeface="Calibri"/>
                <a:sym typeface="Calibri"/>
              </a:rPr>
              <a:t>These neglected tribes in the forest were curious to learn new things. They had taken a huge step in learning. Soon they learned to cultivate rice and groundnuts, as well as many kinds of new fruits and vegetables. They also learned to take care of their health and hygiene. What a privilege to empower these people in their great poverty.</a:t>
            </a:r>
            <a:endParaRPr/>
          </a:p>
          <a:p>
            <a:pPr indent="0" lvl="0" marL="0" rtl="0" algn="l">
              <a:spcBef>
                <a:spcPts val="0"/>
              </a:spcBef>
              <a:spcAft>
                <a:spcPts val="0"/>
              </a:spcAft>
              <a:buNone/>
            </a:pPr>
            <a:br>
              <a:rPr lang="en"/>
            </a:br>
            <a:br>
              <a:rPr lang="en"/>
            </a:b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6" name="Shape 916"/>
        <p:cNvGrpSpPr/>
        <p:nvPr/>
      </p:nvGrpSpPr>
      <p:grpSpPr>
        <a:xfrm>
          <a:off x="0" y="0"/>
          <a:ext cx="0" cy="0"/>
          <a:chOff x="0" y="0"/>
          <a:chExt cx="0" cy="0"/>
        </a:xfrm>
      </p:grpSpPr>
      <p:sp>
        <p:nvSpPr>
          <p:cNvPr id="917" name="Google Shape;917;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Push the social medias!! Encourage people to get their phones out and follow us on them if you can. Mention they can sign up to receive the Newsletter directly by emailing the address here with their name, email address and language in which they would like to recieve it. Mention Family Homelessness Thursdays.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a:t>UNANIMA International has members in 85 countries, globally. We have members in each of the UN regions and on every continent, excluding Antarctica.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pic>
        <p:nvPicPr>
          <p:cNvPr descr="C2-HD-BTM.png" id="17" name="Google Shape;17;p11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8" name="Google Shape;18;p111"/>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11"/>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11"/>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11"/>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11"/>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111"/>
          <p:cNvPicPr preferRelativeResize="0"/>
          <p:nvPr/>
        </p:nvPicPr>
        <p:blipFill rotWithShape="1">
          <a:blip r:embed="rId3">
            <a:alphaModFix/>
          </a:blip>
          <a:srcRect b="0" l="0" r="0" t="0"/>
          <a:stretch/>
        </p:blipFill>
        <p:spPr>
          <a:xfrm>
            <a:off x="10229431" y="6301551"/>
            <a:ext cx="1962569" cy="5347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3" name="Shape 73"/>
        <p:cNvGrpSpPr/>
        <p:nvPr/>
      </p:nvGrpSpPr>
      <p:grpSpPr>
        <a:xfrm>
          <a:off x="0" y="0"/>
          <a:ext cx="0" cy="0"/>
          <a:chOff x="0" y="0"/>
          <a:chExt cx="0" cy="0"/>
        </a:xfrm>
      </p:grpSpPr>
      <p:sp>
        <p:nvSpPr>
          <p:cNvPr id="74" name="Google Shape;74;p120"/>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20"/>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120"/>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2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0" name="Shape 80"/>
        <p:cNvGrpSpPr/>
        <p:nvPr/>
      </p:nvGrpSpPr>
      <p:grpSpPr>
        <a:xfrm>
          <a:off x="0" y="0"/>
          <a:ext cx="0" cy="0"/>
          <a:chOff x="0" y="0"/>
          <a:chExt cx="0" cy="0"/>
        </a:xfrm>
      </p:grpSpPr>
      <p:sp>
        <p:nvSpPr>
          <p:cNvPr id="81" name="Google Shape;81;p121"/>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21"/>
          <p:cNvSpPr/>
          <p:nvPr>
            <p:ph idx="2" type="pic"/>
          </p:nvPr>
        </p:nvSpPr>
        <p:spPr>
          <a:xfrm>
            <a:off x="7861238" y="751241"/>
            <a:ext cx="3644962" cy="546744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83" name="Google Shape;83;p121"/>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12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2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2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87" name="Shape 87"/>
        <p:cNvGrpSpPr/>
        <p:nvPr/>
      </p:nvGrpSpPr>
      <p:grpSpPr>
        <a:xfrm>
          <a:off x="0" y="0"/>
          <a:ext cx="0" cy="0"/>
          <a:chOff x="0" y="0"/>
          <a:chExt cx="0" cy="0"/>
        </a:xfrm>
      </p:grpSpPr>
      <p:sp>
        <p:nvSpPr>
          <p:cNvPr id="88" name="Google Shape;88;p122"/>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22"/>
          <p:cNvSpPr/>
          <p:nvPr>
            <p:ph idx="2" type="pic"/>
          </p:nvPr>
        </p:nvSpPr>
        <p:spPr>
          <a:xfrm>
            <a:off x="681727" y="941439"/>
            <a:ext cx="10821840" cy="3478161"/>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90" name="Google Shape;90;p122"/>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12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2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2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94" name="Shape 94"/>
        <p:cNvGrpSpPr/>
        <p:nvPr/>
      </p:nvGrpSpPr>
      <p:grpSpPr>
        <a:xfrm>
          <a:off x="0" y="0"/>
          <a:ext cx="0" cy="0"/>
          <a:chOff x="0" y="0"/>
          <a:chExt cx="0" cy="0"/>
        </a:xfrm>
      </p:grpSpPr>
      <p:pic>
        <p:nvPicPr>
          <p:cNvPr descr="C2-HD-BTM.png" id="95" name="Google Shape;95;p123"/>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96" name="Google Shape;96;p123"/>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23"/>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123"/>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23"/>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23"/>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101" name="Shape 101"/>
        <p:cNvGrpSpPr/>
        <p:nvPr/>
      </p:nvGrpSpPr>
      <p:grpSpPr>
        <a:xfrm>
          <a:off x="0" y="0"/>
          <a:ext cx="0" cy="0"/>
          <a:chOff x="0" y="0"/>
          <a:chExt cx="0" cy="0"/>
        </a:xfrm>
      </p:grpSpPr>
      <p:pic>
        <p:nvPicPr>
          <p:cNvPr descr="C2-HD-BTM.png" id="102" name="Google Shape;102;p12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03" name="Google Shape;103;p124"/>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p124"/>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5" name="Google Shape;105;p124"/>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p124"/>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4"/>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24"/>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124"/>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Century Gothic"/>
              <a:buNone/>
            </a:pPr>
            <a:r>
              <a:rPr b="0" lang="en" sz="8000" cap="none">
                <a:solidFill>
                  <a:schemeClr val="dk1"/>
                </a:solidFill>
                <a:latin typeface="Century Gothic"/>
                <a:ea typeface="Century Gothic"/>
                <a:cs typeface="Century Gothic"/>
                <a:sym typeface="Century Gothic"/>
              </a:rPr>
              <a:t>“</a:t>
            </a:r>
            <a:endParaRPr/>
          </a:p>
        </p:txBody>
      </p:sp>
      <p:sp>
        <p:nvSpPr>
          <p:cNvPr id="110" name="Google Shape;110;p124"/>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Century Gothic"/>
              <a:buNone/>
            </a:pPr>
            <a:r>
              <a:rPr b="0" lang="en" sz="8000" cap="none">
                <a:solidFill>
                  <a:schemeClr val="dk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11" name="Shape 111"/>
        <p:cNvGrpSpPr/>
        <p:nvPr/>
      </p:nvGrpSpPr>
      <p:grpSpPr>
        <a:xfrm>
          <a:off x="0" y="0"/>
          <a:ext cx="0" cy="0"/>
          <a:chOff x="0" y="0"/>
          <a:chExt cx="0" cy="0"/>
        </a:xfrm>
      </p:grpSpPr>
      <p:pic>
        <p:nvPicPr>
          <p:cNvPr descr="C2-HD-BTM.png" id="112" name="Google Shape;112;p12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13" name="Google Shape;113;p125"/>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25"/>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5" name="Google Shape;115;p125"/>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25"/>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25"/>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18" name="Shape 118"/>
        <p:cNvGrpSpPr/>
        <p:nvPr/>
      </p:nvGrpSpPr>
      <p:grpSpPr>
        <a:xfrm>
          <a:off x="0" y="0"/>
          <a:ext cx="0" cy="0"/>
          <a:chOff x="0" y="0"/>
          <a:chExt cx="0" cy="0"/>
        </a:xfrm>
      </p:grpSpPr>
      <p:sp>
        <p:nvSpPr>
          <p:cNvPr id="119" name="Google Shape;119;p126"/>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126"/>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126"/>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2" name="Google Shape;122;p126"/>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3" name="Google Shape;123;p126"/>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4" name="Google Shape;124;p126"/>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26"/>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6" name="Google Shape;126;p12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12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12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29" name="Shape 129"/>
        <p:cNvGrpSpPr/>
        <p:nvPr/>
      </p:nvGrpSpPr>
      <p:grpSpPr>
        <a:xfrm>
          <a:off x="0" y="0"/>
          <a:ext cx="0" cy="0"/>
          <a:chOff x="0" y="0"/>
          <a:chExt cx="0" cy="0"/>
        </a:xfrm>
      </p:grpSpPr>
      <p:sp>
        <p:nvSpPr>
          <p:cNvPr id="130" name="Google Shape;130;p127"/>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1" name="Google Shape;131;p127"/>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2" name="Google Shape;132;p127"/>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3" name="Google Shape;133;p127"/>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4" name="Google Shape;134;p127"/>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127"/>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6" name="Google Shape;136;p127"/>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7" name="Google Shape;137;p127"/>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8" name="Google Shape;138;p127"/>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9" name="Google Shape;139;p127"/>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40" name="Google Shape;140;p12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2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12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3" name="Shape 143"/>
        <p:cNvGrpSpPr/>
        <p:nvPr/>
      </p:nvGrpSpPr>
      <p:grpSpPr>
        <a:xfrm>
          <a:off x="0" y="0"/>
          <a:ext cx="0" cy="0"/>
          <a:chOff x="0" y="0"/>
          <a:chExt cx="0" cy="0"/>
        </a:xfrm>
      </p:grpSpPr>
      <p:sp>
        <p:nvSpPr>
          <p:cNvPr id="144" name="Google Shape;144;p12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128"/>
          <p:cNvSpPr txBox="1"/>
          <p:nvPr>
            <p:ph idx="1" type="body"/>
          </p:nvPr>
        </p:nvSpPr>
        <p:spPr>
          <a:xfrm rot="5400000">
            <a:off x="4083937" y="-1203579"/>
            <a:ext cx="4024125" cy="10820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12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2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2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9" name="Shape 149"/>
        <p:cNvGrpSpPr/>
        <p:nvPr/>
      </p:nvGrpSpPr>
      <p:grpSpPr>
        <a:xfrm>
          <a:off x="0" y="0"/>
          <a:ext cx="0" cy="0"/>
          <a:chOff x="0" y="0"/>
          <a:chExt cx="0" cy="0"/>
        </a:xfrm>
      </p:grpSpPr>
      <p:pic>
        <p:nvPicPr>
          <p:cNvPr descr="C2-HD-BTM.png" id="150" name="Google Shape;150;p12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51" name="Google Shape;151;p129"/>
          <p:cNvSpPr txBox="1"/>
          <p:nvPr>
            <p:ph type="title"/>
          </p:nvPr>
        </p:nvSpPr>
        <p:spPr>
          <a:xfrm rot="5400000">
            <a:off x="8525933" y="1667933"/>
            <a:ext cx="3903133" cy="2057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129"/>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129"/>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29"/>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129"/>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4" name="Shape 24"/>
        <p:cNvGrpSpPr/>
        <p:nvPr/>
      </p:nvGrpSpPr>
      <p:grpSpPr>
        <a:xfrm>
          <a:off x="0" y="0"/>
          <a:ext cx="0" cy="0"/>
          <a:chOff x="0" y="0"/>
          <a:chExt cx="0" cy="0"/>
        </a:xfrm>
      </p:grpSpPr>
      <p:sp>
        <p:nvSpPr>
          <p:cNvPr id="25" name="Google Shape;25;p11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12"/>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11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1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1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0" name="Shape 30"/>
        <p:cNvGrpSpPr/>
        <p:nvPr/>
      </p:nvGrpSpPr>
      <p:grpSpPr>
        <a:xfrm>
          <a:off x="0" y="0"/>
          <a:ext cx="0" cy="0"/>
          <a:chOff x="0" y="0"/>
          <a:chExt cx="0" cy="0"/>
        </a:xfrm>
      </p:grpSpPr>
      <p:sp>
        <p:nvSpPr>
          <p:cNvPr id="31" name="Google Shape;31;p113"/>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chemeClr val="dk1"/>
              </a:buClr>
              <a:buSzPts val="3200"/>
              <a:buFont typeface="Century Gothic"/>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2" name="Google Shape;32;p113"/>
          <p:cNvSpPr txBox="1"/>
          <p:nvPr>
            <p:ph idx="1" type="body"/>
          </p:nvPr>
        </p:nvSpPr>
        <p:spPr>
          <a:xfrm>
            <a:off x="415600" y="1890400"/>
            <a:ext cx="11360800" cy="42012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2133"/>
              </a:spcBef>
              <a:spcAft>
                <a:spcPts val="0"/>
              </a:spcAft>
              <a:buClr>
                <a:schemeClr val="dk1"/>
              </a:buClr>
              <a:buSzPts val="1400"/>
              <a:buChar char="○"/>
              <a:defRPr/>
            </a:lvl2pPr>
            <a:lvl3pPr indent="-317500" lvl="2" marL="1371600" algn="l">
              <a:lnSpc>
                <a:spcPct val="90000"/>
              </a:lnSpc>
              <a:spcBef>
                <a:spcPts val="2133"/>
              </a:spcBef>
              <a:spcAft>
                <a:spcPts val="0"/>
              </a:spcAft>
              <a:buClr>
                <a:schemeClr val="dk1"/>
              </a:buClr>
              <a:buSzPts val="1400"/>
              <a:buChar char="■"/>
              <a:defRPr/>
            </a:lvl3pPr>
            <a:lvl4pPr indent="-317500" lvl="3" marL="1828800" algn="l">
              <a:lnSpc>
                <a:spcPct val="90000"/>
              </a:lnSpc>
              <a:spcBef>
                <a:spcPts val="2133"/>
              </a:spcBef>
              <a:spcAft>
                <a:spcPts val="0"/>
              </a:spcAft>
              <a:buClr>
                <a:schemeClr val="dk1"/>
              </a:buClr>
              <a:buSzPts val="1400"/>
              <a:buChar char="●"/>
              <a:defRPr/>
            </a:lvl4pPr>
            <a:lvl5pPr indent="-317500" lvl="4" marL="2286000" algn="l">
              <a:lnSpc>
                <a:spcPct val="90000"/>
              </a:lnSpc>
              <a:spcBef>
                <a:spcPts val="2133"/>
              </a:spcBef>
              <a:spcAft>
                <a:spcPts val="0"/>
              </a:spcAft>
              <a:buClr>
                <a:schemeClr val="dk1"/>
              </a:buClr>
              <a:buSzPts val="1400"/>
              <a:buChar char="○"/>
              <a:defRPr/>
            </a:lvl5pPr>
            <a:lvl6pPr indent="-317500" lvl="5" marL="2743200" algn="l">
              <a:lnSpc>
                <a:spcPct val="90000"/>
              </a:lnSpc>
              <a:spcBef>
                <a:spcPts val="2133"/>
              </a:spcBef>
              <a:spcAft>
                <a:spcPts val="0"/>
              </a:spcAft>
              <a:buClr>
                <a:schemeClr val="dk1"/>
              </a:buClr>
              <a:buSzPts val="1400"/>
              <a:buChar char="■"/>
              <a:defRPr/>
            </a:lvl6pPr>
            <a:lvl7pPr indent="-317500" lvl="6" marL="3200400" algn="l">
              <a:lnSpc>
                <a:spcPct val="90000"/>
              </a:lnSpc>
              <a:spcBef>
                <a:spcPts val="2133"/>
              </a:spcBef>
              <a:spcAft>
                <a:spcPts val="0"/>
              </a:spcAft>
              <a:buClr>
                <a:schemeClr val="dk1"/>
              </a:buClr>
              <a:buSzPts val="1400"/>
              <a:buChar char="●"/>
              <a:defRPr/>
            </a:lvl7pPr>
            <a:lvl8pPr indent="-317500" lvl="7" marL="3657600" algn="l">
              <a:lnSpc>
                <a:spcPct val="90000"/>
              </a:lnSpc>
              <a:spcBef>
                <a:spcPts val="2133"/>
              </a:spcBef>
              <a:spcAft>
                <a:spcPts val="0"/>
              </a:spcAft>
              <a:buClr>
                <a:schemeClr val="dk1"/>
              </a:buClr>
              <a:buSzPts val="1400"/>
              <a:buChar char="○"/>
              <a:defRPr/>
            </a:lvl8pPr>
            <a:lvl9pPr indent="-317500" lvl="8" marL="4114800" algn="l">
              <a:lnSpc>
                <a:spcPct val="90000"/>
              </a:lnSpc>
              <a:spcBef>
                <a:spcPts val="2133"/>
              </a:spcBef>
              <a:spcAft>
                <a:spcPts val="2133"/>
              </a:spcAft>
              <a:buClr>
                <a:schemeClr val="dk1"/>
              </a:buClr>
              <a:buSzPts val="1400"/>
              <a:buChar char="■"/>
              <a:defRPr/>
            </a:lvl9pPr>
          </a:lstStyle>
          <a:p/>
        </p:txBody>
      </p:sp>
      <p:sp>
        <p:nvSpPr>
          <p:cNvPr id="33" name="Google Shape;33;p11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pic>
        <p:nvPicPr>
          <p:cNvPr descr="C2-HD-BTM.png" id="35" name="Google Shape;35;p11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36" name="Google Shape;36;p114"/>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14"/>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888888"/>
              </a:buClr>
              <a:buSzPts val="2200"/>
              <a:buNone/>
              <a:defRPr sz="22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114"/>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14"/>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114"/>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type="twoObj">
  <p:cSld name="TWO_OBJECTS">
    <p:spTree>
      <p:nvGrpSpPr>
        <p:cNvPr id="41" name="Shape 41"/>
        <p:cNvGrpSpPr/>
        <p:nvPr/>
      </p:nvGrpSpPr>
      <p:grpSpPr>
        <a:xfrm>
          <a:off x="0" y="0"/>
          <a:ext cx="0" cy="0"/>
          <a:chOff x="0" y="0"/>
          <a:chExt cx="0" cy="0"/>
        </a:xfrm>
      </p:grpSpPr>
      <p:sp>
        <p:nvSpPr>
          <p:cNvPr id="42" name="Google Shape;42;p115"/>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15"/>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15"/>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1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115"/>
          <p:cNvSpPr txBox="1"/>
          <p:nvPr>
            <p:ph idx="1" type="body"/>
          </p:nvPr>
        </p:nvSpPr>
        <p:spPr>
          <a:xfrm>
            <a:off x="902207" y="2679192"/>
            <a:ext cx="5096256" cy="34472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15"/>
          <p:cNvSpPr txBox="1"/>
          <p:nvPr>
            <p:ph idx="2" type="body"/>
          </p:nvPr>
        </p:nvSpPr>
        <p:spPr>
          <a:xfrm>
            <a:off x="6193536" y="2679192"/>
            <a:ext cx="5096256" cy="34472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8" name="Shape 48"/>
        <p:cNvGrpSpPr/>
        <p:nvPr/>
      </p:nvGrpSpPr>
      <p:grpSpPr>
        <a:xfrm>
          <a:off x="0" y="0"/>
          <a:ext cx="0" cy="0"/>
          <a:chOff x="0" y="0"/>
          <a:chExt cx="0" cy="0"/>
        </a:xfrm>
      </p:grpSpPr>
      <p:sp>
        <p:nvSpPr>
          <p:cNvPr id="49" name="Google Shape;49;p116"/>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11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1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1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1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1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1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57" name="Shape 57"/>
        <p:cNvGrpSpPr/>
        <p:nvPr/>
      </p:nvGrpSpPr>
      <p:grpSpPr>
        <a:xfrm>
          <a:off x="0" y="0"/>
          <a:ext cx="0" cy="0"/>
          <a:chOff x="0" y="0"/>
          <a:chExt cx="0" cy="0"/>
        </a:xfrm>
      </p:grpSpPr>
      <p:sp>
        <p:nvSpPr>
          <p:cNvPr id="58" name="Google Shape;58;p118"/>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18"/>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118"/>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1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4" name="Shape 64"/>
        <p:cNvGrpSpPr/>
        <p:nvPr/>
      </p:nvGrpSpPr>
      <p:grpSpPr>
        <a:xfrm>
          <a:off x="0" y="0"/>
          <a:ext cx="0" cy="0"/>
          <a:chOff x="0" y="0"/>
          <a:chExt cx="0" cy="0"/>
        </a:xfrm>
      </p:grpSpPr>
      <p:sp>
        <p:nvSpPr>
          <p:cNvPr id="65" name="Google Shape;65;p119"/>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9"/>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119"/>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19"/>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119"/>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11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21" Type="http://schemas.openxmlformats.org/officeDocument/2006/relationships/theme" Target="../theme/theme2.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 name="Shape 9"/>
        <p:cNvGrpSpPr/>
        <p:nvPr/>
      </p:nvGrpSpPr>
      <p:grpSpPr>
        <a:xfrm>
          <a:off x="0" y="0"/>
          <a:ext cx="0" cy="0"/>
          <a:chOff x="0" y="0"/>
          <a:chExt cx="0" cy="0"/>
        </a:xfrm>
      </p:grpSpPr>
      <p:pic>
        <p:nvPicPr>
          <p:cNvPr descr="C2-HD-TOP.png" id="10" name="Google Shape;10;p110"/>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1" name="Google Shape;11;p110"/>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10"/>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3" name="Google Shape;13;p11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1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 name="Google Shape;15;p11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4.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121.png"/><Relationship Id="rId5" Type="http://schemas.openxmlformats.org/officeDocument/2006/relationships/image" Target="../media/image13.png"/><Relationship Id="rId6" Type="http://schemas.openxmlformats.org/officeDocument/2006/relationships/image" Target="../media/image119.png"/><Relationship Id="rId7"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49.png"/><Relationship Id="rId5" Type="http://schemas.openxmlformats.org/officeDocument/2006/relationships/image" Target="../media/image71.png"/><Relationship Id="rId6"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youtube.com/watch?v=9-xdy1Jr2eg" TargetMode="External"/><Relationship Id="rId4" Type="http://schemas.openxmlformats.org/officeDocument/2006/relationships/image" Target="../media/image28.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24.jpg"/><Relationship Id="rId6"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9.jp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6.jpg"/><Relationship Id="rId4" Type="http://schemas.openxmlformats.org/officeDocument/2006/relationships/image" Target="../media/image25.jp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1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5.jpg"/><Relationship Id="rId6" Type="http://schemas.openxmlformats.org/officeDocument/2006/relationships/image" Target="../media/image33.png"/><Relationship Id="rId7" Type="http://schemas.openxmlformats.org/officeDocument/2006/relationships/image" Target="../media/image3.png"/><Relationship Id="rId8"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0.png"/><Relationship Id="rId4" Type="http://schemas.openxmlformats.org/officeDocument/2006/relationships/image" Target="../media/image70.png"/><Relationship Id="rId5" Type="http://schemas.openxmlformats.org/officeDocument/2006/relationships/image" Target="../media/image37.jpg"/><Relationship Id="rId6" Type="http://schemas.openxmlformats.org/officeDocument/2006/relationships/image" Target="../media/image3.png"/><Relationship Id="rId7" Type="http://schemas.openxmlformats.org/officeDocument/2006/relationships/image" Target="../media/image38.jpg"/><Relationship Id="rId8"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6.jpg"/><Relationship Id="rId4" Type="http://schemas.openxmlformats.org/officeDocument/2006/relationships/image" Target="../media/image47.jpg"/><Relationship Id="rId5" Type="http://schemas.openxmlformats.org/officeDocument/2006/relationships/image" Target="../media/image40.jp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111.jpg"/><Relationship Id="rId6"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5.png"/><Relationship Id="rId4" Type="http://schemas.openxmlformats.org/officeDocument/2006/relationships/image" Target="../media/image54.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www.sdgbeta/parisagreement22april/" TargetMode="External"/><Relationship Id="rId4" Type="http://schemas.openxmlformats.org/officeDocument/2006/relationships/hyperlink" Target="http://www.sdgbeta/cop21/" TargetMode="External"/><Relationship Id="rId5" Type="http://schemas.openxmlformats.org/officeDocument/2006/relationships/image" Target="../media/image115.png"/><Relationship Id="rId6"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3.png"/><Relationship Id="rId4" Type="http://schemas.openxmlformats.org/officeDocument/2006/relationships/image" Target="../media/image3.png"/><Relationship Id="rId5"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8.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3.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60.png"/><Relationship Id="rId7" Type="http://schemas.openxmlformats.org/officeDocument/2006/relationships/image" Target="../media/image56.png"/><Relationship Id="rId8"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2.jp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2.jp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png"/><Relationship Id="rId4" Type="http://schemas.openxmlformats.org/officeDocument/2006/relationships/image" Target="../media/image65.png"/><Relationship Id="rId5"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114.png"/><Relationship Id="rId6"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0.png"/><Relationship Id="rId4" Type="http://schemas.openxmlformats.org/officeDocument/2006/relationships/image" Target="../media/image122.jpg"/><Relationship Id="rId5"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8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png"/><Relationship Id="rId4" Type="http://schemas.openxmlformats.org/officeDocument/2006/relationships/image" Target="../media/image73.png"/><Relationship Id="rId5" Type="http://schemas.openxmlformats.org/officeDocument/2006/relationships/image" Target="../media/image75.png"/><Relationship Id="rId6"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6.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4.jpg"/><Relationship Id="rId4" Type="http://schemas.openxmlformats.org/officeDocument/2006/relationships/image" Target="../media/image120.png"/><Relationship Id="rId5" Type="http://schemas.openxmlformats.org/officeDocument/2006/relationships/image" Target="../media/image77.png"/><Relationship Id="rId6" Type="http://schemas.openxmlformats.org/officeDocument/2006/relationships/image" Target="../media/image95.png"/><Relationship Id="rId7"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3.png"/></Relationships>
</file>

<file path=ppt/slides/_rels/slide73.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00.jpg"/><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1.jpg"/><Relationship Id="rId4" Type="http://schemas.openxmlformats.org/officeDocument/2006/relationships/image" Target="../media/image88.jpg"/><Relationship Id="rId9" Type="http://schemas.openxmlformats.org/officeDocument/2006/relationships/image" Target="../media/image51.jpg"/><Relationship Id="rId5" Type="http://schemas.openxmlformats.org/officeDocument/2006/relationships/image" Target="../media/image79.jpg"/><Relationship Id="rId6" Type="http://schemas.openxmlformats.org/officeDocument/2006/relationships/image" Target="../media/image78.jpg"/><Relationship Id="rId7" Type="http://schemas.openxmlformats.org/officeDocument/2006/relationships/image" Target="../media/image83.jpg"/><Relationship Id="rId8" Type="http://schemas.openxmlformats.org/officeDocument/2006/relationships/image" Target="../media/image11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png"/><Relationship Id="rId4" Type="http://schemas.openxmlformats.org/officeDocument/2006/relationships/image" Target="../media/image81.png"/><Relationship Id="rId5" Type="http://schemas.openxmlformats.org/officeDocument/2006/relationships/hyperlink" Target="https://www.facebook.com/unanimaintl/videos/1023186921388896/"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85.jpg"/><Relationship Id="rId5" Type="http://schemas.openxmlformats.org/officeDocument/2006/relationships/image" Target="../media/image78.jpg"/><Relationship Id="rId6"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3.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png"/><Relationship Id="rId4" Type="http://schemas.openxmlformats.org/officeDocument/2006/relationships/image" Target="../media/image104.jpg"/></Relationships>
</file>

<file path=ppt/slides/_rels/slide81.xml.rels><?xml version="1.0" encoding="UTF-8" standalone="yes"?><Relationships xmlns="http://schemas.openxmlformats.org/package/2006/relationships"><Relationship Id="rId11" Type="http://schemas.openxmlformats.org/officeDocument/2006/relationships/image" Target="../media/image102.png"/><Relationship Id="rId10" Type="http://schemas.openxmlformats.org/officeDocument/2006/relationships/image" Target="../media/image101.png"/><Relationship Id="rId13" Type="http://schemas.openxmlformats.org/officeDocument/2006/relationships/image" Target="../media/image116.png"/><Relationship Id="rId12" Type="http://schemas.openxmlformats.org/officeDocument/2006/relationships/image" Target="../media/image103.png"/><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8.png"/><Relationship Id="rId15" Type="http://schemas.openxmlformats.org/officeDocument/2006/relationships/image" Target="../media/image3.png"/><Relationship Id="rId14" Type="http://schemas.openxmlformats.org/officeDocument/2006/relationships/image" Target="../media/image105.png"/><Relationship Id="rId5" Type="http://schemas.openxmlformats.org/officeDocument/2006/relationships/image" Target="../media/image94.png"/><Relationship Id="rId6" Type="http://schemas.openxmlformats.org/officeDocument/2006/relationships/image" Target="../media/image97.png"/><Relationship Id="rId7" Type="http://schemas.openxmlformats.org/officeDocument/2006/relationships/image" Target="../media/image96.png"/><Relationship Id="rId8" Type="http://schemas.openxmlformats.org/officeDocument/2006/relationships/image" Target="../media/image9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06.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png"/><Relationship Id="rId4" Type="http://schemas.openxmlformats.org/officeDocument/2006/relationships/image" Target="../media/image112.jpg"/><Relationship Id="rId5" Type="http://schemas.openxmlformats.org/officeDocument/2006/relationships/image" Target="../media/image11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07.jp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1"/>
          <p:cNvPicPr preferRelativeResize="0"/>
          <p:nvPr/>
        </p:nvPicPr>
        <p:blipFill rotWithShape="1">
          <a:blip r:embed="rId3">
            <a:alphaModFix/>
          </a:blip>
          <a:srcRect b="0" l="0" r="0" t="0"/>
          <a:stretch/>
        </p:blipFill>
        <p:spPr>
          <a:xfrm>
            <a:off x="0" y="1504413"/>
            <a:ext cx="12192000" cy="3322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12"/>
          <p:cNvSpPr txBox="1"/>
          <p:nvPr>
            <p:ph type="title"/>
          </p:nvPr>
        </p:nvSpPr>
        <p:spPr>
          <a:xfrm>
            <a:off x="-4683343" y="2640783"/>
            <a:ext cx="11360800" cy="943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rPr lang="en" sz="6400"/>
              <a:t>“UNA - WHAT?”</a:t>
            </a:r>
            <a:endParaRPr sz="6400"/>
          </a:p>
        </p:txBody>
      </p:sp>
      <p:sp>
        <p:nvSpPr>
          <p:cNvPr id="239" name="Google Shape;239;p12"/>
          <p:cNvSpPr txBox="1"/>
          <p:nvPr>
            <p:ph idx="1" type="body"/>
          </p:nvPr>
        </p:nvSpPr>
        <p:spPr>
          <a:xfrm>
            <a:off x="6463000" y="927600"/>
            <a:ext cx="5338800" cy="5714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F63790"/>
              </a:buClr>
              <a:buSzPts val="1800"/>
              <a:buNone/>
            </a:pPr>
            <a:r>
              <a:rPr b="1" lang="en" sz="4267" u="sng">
                <a:solidFill>
                  <a:srgbClr val="F63790"/>
                </a:solidFill>
              </a:rPr>
              <a:t>U</a:t>
            </a:r>
            <a:r>
              <a:rPr lang="en" sz="4267"/>
              <a:t>nited </a:t>
            </a:r>
            <a:r>
              <a:rPr b="1" lang="en" sz="4267" u="sng">
                <a:solidFill>
                  <a:srgbClr val="F63790"/>
                </a:solidFill>
              </a:rPr>
              <a:t>N</a:t>
            </a:r>
            <a:r>
              <a:rPr lang="en" sz="4267"/>
              <a:t>ations</a:t>
            </a:r>
            <a:endParaRPr sz="4267"/>
          </a:p>
          <a:p>
            <a:pPr indent="0" lvl="0" marL="0" rtl="0" algn="ctr">
              <a:lnSpc>
                <a:spcPct val="90000"/>
              </a:lnSpc>
              <a:spcBef>
                <a:spcPts val="2133"/>
              </a:spcBef>
              <a:spcAft>
                <a:spcPts val="0"/>
              </a:spcAft>
              <a:buClr>
                <a:schemeClr val="dk1"/>
              </a:buClr>
              <a:buSzPts val="1800"/>
              <a:buNone/>
            </a:pPr>
            <a:r>
              <a:rPr lang="en" sz="4000"/>
              <a:t>+</a:t>
            </a:r>
            <a:endParaRPr sz="4000"/>
          </a:p>
          <a:p>
            <a:pPr indent="0" lvl="0" marL="0" rtl="0" algn="ctr">
              <a:lnSpc>
                <a:spcPct val="90000"/>
              </a:lnSpc>
              <a:spcBef>
                <a:spcPts val="2133"/>
              </a:spcBef>
              <a:spcAft>
                <a:spcPts val="0"/>
              </a:spcAft>
              <a:buClr>
                <a:srgbClr val="F63790"/>
              </a:buClr>
              <a:buSzPts val="1800"/>
              <a:buNone/>
            </a:pPr>
            <a:r>
              <a:rPr b="1" lang="en" sz="4000" u="sng">
                <a:solidFill>
                  <a:srgbClr val="F63790"/>
                </a:solidFill>
              </a:rPr>
              <a:t>ANIMA</a:t>
            </a:r>
            <a:endParaRPr b="1" sz="4000" u="sng">
              <a:solidFill>
                <a:srgbClr val="F63790"/>
              </a:solidFill>
            </a:endParaRPr>
          </a:p>
          <a:p>
            <a:pPr indent="0" lvl="0" marL="0" rtl="0" algn="ctr">
              <a:lnSpc>
                <a:spcPct val="90000"/>
              </a:lnSpc>
              <a:spcBef>
                <a:spcPts val="2133"/>
              </a:spcBef>
              <a:spcAft>
                <a:spcPts val="2133"/>
              </a:spcAft>
              <a:buClr>
                <a:schemeClr val="dk1"/>
              </a:buClr>
              <a:buSzPts val="1800"/>
              <a:buNone/>
            </a:pPr>
            <a:r>
              <a:rPr lang="en"/>
              <a:t>--the feminine soul, vital force, life principle--</a:t>
            </a:r>
            <a:br>
              <a:rPr lang="en"/>
            </a:br>
            <a:br>
              <a:rPr lang="en"/>
            </a:br>
            <a:r>
              <a:rPr lang="en" sz="4000">
                <a:solidFill>
                  <a:srgbClr val="5F196F"/>
                </a:solidFill>
              </a:rPr>
              <a:t>UNANIMOUS?</a:t>
            </a:r>
            <a:endParaRPr sz="4000">
              <a:solidFill>
                <a:srgbClr val="5F196F"/>
              </a:solidFill>
            </a:endParaRPr>
          </a:p>
        </p:txBody>
      </p:sp>
      <p:pic>
        <p:nvPicPr>
          <p:cNvPr descr="C2-HD-BTM.png" id="240" name="Google Shape;240;p1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13"/>
          <p:cNvSpPr txBox="1"/>
          <p:nvPr>
            <p:ph type="title"/>
          </p:nvPr>
        </p:nvSpPr>
        <p:spPr>
          <a:xfrm>
            <a:off x="415600" y="996066"/>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OUR VISION &amp; MISSION</a:t>
            </a:r>
            <a:endParaRPr b="1">
              <a:solidFill>
                <a:srgbClr val="2264C8"/>
              </a:solidFill>
            </a:endParaRPr>
          </a:p>
        </p:txBody>
      </p:sp>
      <p:sp>
        <p:nvSpPr>
          <p:cNvPr id="246" name="Google Shape;246;p13"/>
          <p:cNvSpPr txBox="1"/>
          <p:nvPr>
            <p:ph idx="1" type="body"/>
          </p:nvPr>
        </p:nvSpPr>
        <p:spPr>
          <a:xfrm>
            <a:off x="415600" y="2155233"/>
            <a:ext cx="11360800" cy="440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Clr>
                <a:srgbClr val="F63790"/>
              </a:buClr>
              <a:buSzPts val="1800"/>
              <a:buNone/>
            </a:pPr>
            <a:r>
              <a:rPr i="1" lang="en">
                <a:solidFill>
                  <a:srgbClr val="F63790"/>
                </a:solidFill>
                <a:latin typeface="Arial"/>
                <a:ea typeface="Arial"/>
                <a:cs typeface="Arial"/>
                <a:sym typeface="Arial"/>
              </a:rPr>
              <a:t>A future where Women and Children who live in extreme poverty in our society will be empowered to achieve a better quality of life.</a:t>
            </a:r>
            <a:endParaRPr i="1">
              <a:solidFill>
                <a:srgbClr val="F63790"/>
              </a:solidFill>
              <a:latin typeface="Arial"/>
              <a:ea typeface="Arial"/>
              <a:cs typeface="Arial"/>
              <a:sym typeface="Arial"/>
            </a:endParaRPr>
          </a:p>
          <a:p>
            <a:pPr indent="0" lvl="0" marL="0" rtl="0" algn="l">
              <a:lnSpc>
                <a:spcPct val="90000"/>
              </a:lnSpc>
              <a:spcBef>
                <a:spcPts val="267"/>
              </a:spcBef>
              <a:spcAft>
                <a:spcPts val="0"/>
              </a:spcAft>
              <a:buClr>
                <a:schemeClr val="dk1"/>
              </a:buClr>
              <a:buSzPts val="1800"/>
              <a:buNone/>
            </a:pPr>
            <a:r>
              <a:t/>
            </a:r>
            <a:endParaRPr sz="2133">
              <a:solidFill>
                <a:srgbClr val="2A5780"/>
              </a:solidFill>
              <a:latin typeface="Arial"/>
              <a:ea typeface="Arial"/>
              <a:cs typeface="Arial"/>
              <a:sym typeface="Arial"/>
            </a:endParaRPr>
          </a:p>
          <a:p>
            <a:pPr indent="0" lvl="0" marL="0" rtl="0" algn="l">
              <a:lnSpc>
                <a:spcPct val="90000"/>
              </a:lnSpc>
              <a:spcBef>
                <a:spcPts val="267"/>
              </a:spcBef>
              <a:spcAft>
                <a:spcPts val="0"/>
              </a:spcAft>
              <a:buClr>
                <a:srgbClr val="000000"/>
              </a:buClr>
              <a:buSzPts val="1100"/>
              <a:buNone/>
            </a:pPr>
            <a:r>
              <a:rPr lang="en" sz="2133">
                <a:latin typeface="Arial"/>
                <a:ea typeface="Arial"/>
                <a:cs typeface="Arial"/>
                <a:sym typeface="Arial"/>
              </a:rPr>
              <a:t>UNANIMA International is a Non –Governmental Organization (NGO) advocating on behalf of Women and Children (particularly those living, in poverty), the Homeless and Displaced, those Trafficked, Migrants and Refugees, and the Environment. Our work takes place primarily at the United Nations Headquarters in New York, where we and other members of Civil Society aim to educate and influence policy makers at the global level. In solidarity, we work for systemic change to achieve a more just world.</a:t>
            </a:r>
            <a:endParaRPr sz="2133">
              <a:latin typeface="Arial"/>
              <a:ea typeface="Arial"/>
              <a:cs typeface="Arial"/>
              <a:sym typeface="Arial"/>
            </a:endParaRPr>
          </a:p>
          <a:p>
            <a:pPr indent="0" lvl="0" marL="0" rtl="0" algn="l">
              <a:lnSpc>
                <a:spcPct val="90000"/>
              </a:lnSpc>
              <a:spcBef>
                <a:spcPts val="0"/>
              </a:spcBef>
              <a:spcAft>
                <a:spcPts val="2133"/>
              </a:spcAft>
              <a:buClr>
                <a:schemeClr val="dk1"/>
              </a:buClr>
              <a:buSzPts val="1800"/>
              <a:buNone/>
            </a:pPr>
            <a:r>
              <a:t/>
            </a:r>
            <a:endParaRPr sz="3200">
              <a:solidFill>
                <a:srgbClr val="FF9900"/>
              </a:solidFill>
            </a:endParaRPr>
          </a:p>
        </p:txBody>
      </p:sp>
      <p:pic>
        <p:nvPicPr>
          <p:cNvPr descr="C2-HD-BTM.png" id="247" name="Google Shape;247;p1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15"/>
          <p:cNvSpPr txBox="1"/>
          <p:nvPr>
            <p:ph type="title"/>
          </p:nvPr>
        </p:nvSpPr>
        <p:spPr>
          <a:xfrm>
            <a:off x="6883400" y="2695800"/>
            <a:ext cx="5003800" cy="14664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UNANIMA INTERNATIONAL </a:t>
            </a:r>
            <a:endParaRPr b="1">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FOCUS</a:t>
            </a:r>
            <a:endParaRPr b="1">
              <a:solidFill>
                <a:srgbClr val="2264C8"/>
              </a:solidFill>
            </a:endParaRPr>
          </a:p>
        </p:txBody>
      </p:sp>
      <p:pic>
        <p:nvPicPr>
          <p:cNvPr id="253" name="Google Shape;253;p15"/>
          <p:cNvPicPr preferRelativeResize="0"/>
          <p:nvPr/>
        </p:nvPicPr>
        <p:blipFill rotWithShape="1">
          <a:blip r:embed="rId3">
            <a:alphaModFix/>
          </a:blip>
          <a:srcRect b="0" l="0" r="0" t="0"/>
          <a:stretch/>
        </p:blipFill>
        <p:spPr>
          <a:xfrm>
            <a:off x="1036967" y="0"/>
            <a:ext cx="8653133" cy="6261100"/>
          </a:xfrm>
          <a:prstGeom prst="rect">
            <a:avLst/>
          </a:prstGeom>
          <a:noFill/>
          <a:ln>
            <a:noFill/>
          </a:ln>
        </p:spPr>
      </p:pic>
      <p:pic>
        <p:nvPicPr>
          <p:cNvPr descr="C2-HD-BTM.png" id="254" name="Google Shape;254;p1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255" name="Google Shape;255;p15"/>
          <p:cNvSpPr txBox="1"/>
          <p:nvPr/>
        </p:nvSpPr>
        <p:spPr>
          <a:xfrm>
            <a:off x="6267700" y="4464700"/>
            <a:ext cx="1717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662F8E"/>
                </a:solidFill>
                <a:latin typeface="Century Gothic"/>
                <a:ea typeface="Century Gothic"/>
                <a:cs typeface="Century Gothic"/>
                <a:sym typeface="Century Gothic"/>
              </a:rPr>
              <a:t>&amp;</a:t>
            </a:r>
            <a:endParaRPr sz="1800">
              <a:solidFill>
                <a:srgbClr val="662F8E"/>
              </a:solidFill>
              <a:latin typeface="Century Gothic"/>
              <a:ea typeface="Century Gothic"/>
              <a:cs typeface="Century Gothic"/>
              <a:sym typeface="Century Gothic"/>
            </a:endParaRPr>
          </a:p>
          <a:p>
            <a:pPr indent="0" lvl="0" marL="0" rtl="0" algn="ctr">
              <a:spcBef>
                <a:spcPts val="0"/>
              </a:spcBef>
              <a:spcAft>
                <a:spcPts val="0"/>
              </a:spcAft>
              <a:buNone/>
            </a:pPr>
            <a:r>
              <a:rPr lang="en" sz="1700">
                <a:solidFill>
                  <a:srgbClr val="662F8E"/>
                </a:solidFill>
                <a:latin typeface="Century Gothic"/>
                <a:ea typeface="Century Gothic"/>
                <a:cs typeface="Century Gothic"/>
                <a:sym typeface="Century Gothic"/>
              </a:rPr>
              <a:t>Commissions</a:t>
            </a:r>
            <a:endParaRPr sz="1700">
              <a:solidFill>
                <a:srgbClr val="662F8E"/>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16"/>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a:solidFill>
                  <a:srgbClr val="E94579"/>
                </a:solidFill>
              </a:rPr>
              <a:t>QUESTIONS?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26"/>
          <p:cNvPicPr preferRelativeResize="0"/>
          <p:nvPr/>
        </p:nvPicPr>
        <p:blipFill rotWithShape="1">
          <a:blip r:embed="rId3">
            <a:alphaModFix/>
          </a:blip>
          <a:srcRect b="24080" l="0" r="0" t="0"/>
          <a:stretch/>
        </p:blipFill>
        <p:spPr>
          <a:xfrm>
            <a:off x="2411234" y="-350766"/>
            <a:ext cx="7369500" cy="5594665"/>
          </a:xfrm>
          <a:prstGeom prst="rect">
            <a:avLst/>
          </a:prstGeom>
          <a:noFill/>
          <a:ln>
            <a:noFill/>
          </a:ln>
        </p:spPr>
      </p:pic>
      <p:pic>
        <p:nvPicPr>
          <p:cNvPr descr="C2-HD-BTM.png" id="266" name="Google Shape;266;p26"/>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267" name="Google Shape;267;p26"/>
          <p:cNvSpPr txBox="1"/>
          <p:nvPr>
            <p:ph type="title"/>
          </p:nvPr>
        </p:nvSpPr>
        <p:spPr>
          <a:xfrm>
            <a:off x="685784" y="5189685"/>
            <a:ext cx="10820399" cy="2801935"/>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rgbClr val="E94579"/>
              </a:buClr>
              <a:buSzPts val="3200"/>
              <a:buFont typeface="Century Gothic"/>
              <a:buNone/>
            </a:pPr>
            <a:r>
              <a:rPr b="1" lang="en" sz="5000" u="sng">
                <a:solidFill>
                  <a:srgbClr val="E94579"/>
                </a:solidFill>
              </a:rPr>
              <a:t>THE UNITED NATIONS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g8ba2d6a318_0_12"/>
          <p:cNvSpPr txBox="1"/>
          <p:nvPr>
            <p:ph type="title"/>
          </p:nvPr>
        </p:nvSpPr>
        <p:spPr>
          <a:xfrm>
            <a:off x="5843175" y="695700"/>
            <a:ext cx="5583900" cy="635700"/>
          </a:xfrm>
          <a:prstGeom prst="rect">
            <a:avLst/>
          </a:prstGeom>
          <a:noFill/>
          <a:ln>
            <a:noFill/>
          </a:ln>
        </p:spPr>
        <p:txBody>
          <a:bodyPr anchorCtr="0" anchor="ctr" bIns="0" lIns="0" spcFirstLastPara="1" rIns="0" wrap="square" tIns="13325">
            <a:noAutofit/>
          </a:bodyPr>
          <a:lstStyle/>
          <a:p>
            <a:pPr indent="0" lvl="0" marL="12700" rtl="0" algn="r">
              <a:lnSpc>
                <a:spcPct val="100000"/>
              </a:lnSpc>
              <a:spcBef>
                <a:spcPts val="0"/>
              </a:spcBef>
              <a:spcAft>
                <a:spcPts val="0"/>
              </a:spcAft>
              <a:buClr>
                <a:srgbClr val="2264C8"/>
              </a:buClr>
              <a:buSzPts val="4000"/>
              <a:buFont typeface="Century Gothic"/>
              <a:buNone/>
            </a:pPr>
            <a:r>
              <a:rPr b="1" lang="en">
                <a:solidFill>
                  <a:srgbClr val="2264C8"/>
                </a:solidFill>
              </a:rPr>
              <a:t>THE HISTORY OF THE UNITED NATIONS </a:t>
            </a:r>
            <a:endParaRPr/>
          </a:p>
        </p:txBody>
      </p:sp>
      <p:sp>
        <p:nvSpPr>
          <p:cNvPr id="274" name="Google Shape;274;g8ba2d6a318_0_12"/>
          <p:cNvSpPr txBox="1"/>
          <p:nvPr/>
        </p:nvSpPr>
        <p:spPr>
          <a:xfrm>
            <a:off x="764540" y="1734311"/>
            <a:ext cx="10554900" cy="4279200"/>
          </a:xfrm>
          <a:prstGeom prst="rect">
            <a:avLst/>
          </a:prstGeom>
          <a:noFill/>
          <a:ln>
            <a:noFill/>
          </a:ln>
        </p:spPr>
        <p:txBody>
          <a:bodyPr anchorCtr="0" anchor="t" bIns="0" lIns="0" spcFirstLastPara="1" rIns="0" wrap="square" tIns="101600">
            <a:noAutofit/>
          </a:bodyPr>
          <a:lstStyle/>
          <a:p>
            <a:pPr indent="0" lvl="0" marL="12700" marR="0" rtl="0" algn="l">
              <a:lnSpc>
                <a:spcPct val="115000"/>
              </a:lnSpc>
              <a:spcBef>
                <a:spcPts val="0"/>
              </a:spcBef>
              <a:spcAft>
                <a:spcPts val="0"/>
              </a:spcAft>
              <a:buNone/>
            </a:pPr>
            <a:r>
              <a:t/>
            </a:r>
            <a:endParaRPr sz="2000">
              <a:solidFill>
                <a:srgbClr val="F63790"/>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r>
              <a:rPr lang="en" sz="2000">
                <a:solidFill>
                  <a:schemeClr val="dk1"/>
                </a:solidFill>
                <a:latin typeface="Century Gothic"/>
                <a:ea typeface="Century Gothic"/>
                <a:cs typeface="Century Gothic"/>
                <a:sym typeface="Century Gothic"/>
              </a:rPr>
              <a:t>The United Nations is an international organization </a:t>
            </a:r>
            <a:r>
              <a:rPr b="1" lang="en" sz="2000">
                <a:solidFill>
                  <a:schemeClr val="accent1"/>
                </a:solidFill>
                <a:latin typeface="Century Gothic"/>
                <a:ea typeface="Century Gothic"/>
                <a:cs typeface="Century Gothic"/>
                <a:sym typeface="Century Gothic"/>
              </a:rPr>
              <a:t>founded in 1945</a:t>
            </a:r>
            <a:r>
              <a:rPr lang="en" sz="2000">
                <a:solidFill>
                  <a:schemeClr val="dk1"/>
                </a:solidFill>
                <a:latin typeface="Century Gothic"/>
                <a:ea typeface="Century Gothic"/>
                <a:cs typeface="Century Gothic"/>
                <a:sym typeface="Century Gothic"/>
              </a:rPr>
              <a:t> after the Second World War by </a:t>
            </a:r>
            <a:r>
              <a:rPr b="1" lang="en" sz="2000">
                <a:solidFill>
                  <a:schemeClr val="accent3"/>
                </a:solidFill>
                <a:latin typeface="Century Gothic"/>
                <a:ea typeface="Century Gothic"/>
                <a:cs typeface="Century Gothic"/>
                <a:sym typeface="Century Gothic"/>
              </a:rPr>
              <a:t>51 countries </a:t>
            </a:r>
            <a:r>
              <a:rPr lang="en" sz="2000">
                <a:solidFill>
                  <a:schemeClr val="dk1"/>
                </a:solidFill>
                <a:latin typeface="Century Gothic"/>
                <a:ea typeface="Century Gothic"/>
                <a:cs typeface="Century Gothic"/>
                <a:sym typeface="Century Gothic"/>
              </a:rPr>
              <a:t>committed to maintaining</a:t>
            </a:r>
            <a:r>
              <a:rPr b="1" lang="en" sz="2000">
                <a:solidFill>
                  <a:schemeClr val="dk1"/>
                </a:solidFill>
                <a:latin typeface="Century Gothic"/>
                <a:ea typeface="Century Gothic"/>
                <a:cs typeface="Century Gothic"/>
                <a:sym typeface="Century Gothic"/>
              </a:rPr>
              <a:t> international peace</a:t>
            </a:r>
            <a:r>
              <a:rPr lang="en" sz="2000">
                <a:solidFill>
                  <a:schemeClr val="dk1"/>
                </a:solidFill>
                <a:latin typeface="Century Gothic"/>
                <a:ea typeface="Century Gothic"/>
                <a:cs typeface="Century Gothic"/>
                <a:sym typeface="Century Gothic"/>
              </a:rPr>
              <a:t> and </a:t>
            </a:r>
            <a:r>
              <a:rPr b="1" lang="en" sz="2000">
                <a:solidFill>
                  <a:schemeClr val="dk1"/>
                </a:solidFill>
                <a:latin typeface="Century Gothic"/>
                <a:ea typeface="Century Gothic"/>
                <a:cs typeface="Century Gothic"/>
                <a:sym typeface="Century Gothic"/>
              </a:rPr>
              <a:t>security, developing friendly relations </a:t>
            </a:r>
            <a:r>
              <a:rPr lang="en" sz="2000">
                <a:solidFill>
                  <a:schemeClr val="dk1"/>
                </a:solidFill>
                <a:latin typeface="Century Gothic"/>
                <a:ea typeface="Century Gothic"/>
                <a:cs typeface="Century Gothic"/>
                <a:sym typeface="Century Gothic"/>
              </a:rPr>
              <a:t>among nations and p</a:t>
            </a:r>
            <a:r>
              <a:rPr b="1" lang="en" sz="2000">
                <a:solidFill>
                  <a:schemeClr val="dk1"/>
                </a:solidFill>
                <a:latin typeface="Century Gothic"/>
                <a:ea typeface="Century Gothic"/>
                <a:cs typeface="Century Gothic"/>
                <a:sym typeface="Century Gothic"/>
              </a:rPr>
              <a:t>romoting social progress, better living standards </a:t>
            </a:r>
            <a:r>
              <a:rPr lang="en" sz="2000">
                <a:solidFill>
                  <a:schemeClr val="dk1"/>
                </a:solidFill>
                <a:latin typeface="Century Gothic"/>
                <a:ea typeface="Century Gothic"/>
                <a:cs typeface="Century Gothic"/>
                <a:sym typeface="Century Gothic"/>
              </a:rPr>
              <a:t>and </a:t>
            </a:r>
            <a:r>
              <a:rPr b="1" lang="en" sz="2000">
                <a:solidFill>
                  <a:schemeClr val="dk1"/>
                </a:solidFill>
                <a:latin typeface="Century Gothic"/>
                <a:ea typeface="Century Gothic"/>
                <a:cs typeface="Century Gothic"/>
                <a:sym typeface="Century Gothic"/>
              </a:rPr>
              <a:t>human rights</a:t>
            </a:r>
            <a:r>
              <a:rPr lang="en" sz="2000">
                <a:solidFill>
                  <a:schemeClr val="dk1"/>
                </a:solidFill>
                <a:latin typeface="Century Gothic"/>
                <a:ea typeface="Century Gothic"/>
                <a:cs typeface="Century Gothic"/>
                <a:sym typeface="Century Gothic"/>
              </a:rPr>
              <a:t>.</a:t>
            </a:r>
            <a:endParaRPr sz="20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0"/>
              </a:spcAft>
              <a:buSzPts val="1100"/>
              <a:buNone/>
            </a:pPr>
            <a:r>
              <a:t/>
            </a:r>
            <a:endParaRPr sz="20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0"/>
              </a:spcAft>
              <a:buSzPts val="1100"/>
              <a:buNone/>
            </a:pPr>
            <a:r>
              <a:rPr lang="en" sz="2000">
                <a:solidFill>
                  <a:srgbClr val="333333"/>
                </a:solidFill>
                <a:latin typeface="Century Gothic"/>
                <a:ea typeface="Century Gothic"/>
                <a:cs typeface="Century Gothic"/>
                <a:sym typeface="Century Gothic"/>
              </a:rPr>
              <a:t>Due to its unique international character, and the powers vested in its founding Charter, the Organization can take action on a wide range of issues, and provide a forum for its </a:t>
            </a:r>
            <a:r>
              <a:rPr b="1" lang="en" sz="2000">
                <a:solidFill>
                  <a:schemeClr val="accent1"/>
                </a:solidFill>
                <a:latin typeface="Century Gothic"/>
                <a:ea typeface="Century Gothic"/>
                <a:cs typeface="Century Gothic"/>
                <a:sym typeface="Century Gothic"/>
              </a:rPr>
              <a:t>193 Member States</a:t>
            </a:r>
            <a:r>
              <a:rPr lang="en" sz="2000">
                <a:solidFill>
                  <a:srgbClr val="333333"/>
                </a:solidFill>
                <a:latin typeface="Century Gothic"/>
                <a:ea typeface="Century Gothic"/>
                <a:cs typeface="Century Gothic"/>
                <a:sym typeface="Century Gothic"/>
              </a:rPr>
              <a:t> to express their views, through the General Assembly, the Security Council, the Economic and Social Council and other bodies and committees.</a:t>
            </a:r>
            <a:endParaRPr sz="2000">
              <a:solidFill>
                <a:srgbClr val="333333"/>
              </a:solidFill>
              <a:latin typeface="Century Gothic"/>
              <a:ea typeface="Century Gothic"/>
              <a:cs typeface="Century Gothic"/>
              <a:sym typeface="Century Gothic"/>
            </a:endParaRPr>
          </a:p>
          <a:p>
            <a:pPr indent="0" lvl="0" marL="0" rtl="0" algn="l">
              <a:lnSpc>
                <a:spcPct val="115000"/>
              </a:lnSpc>
              <a:spcBef>
                <a:spcPts val="1700"/>
              </a:spcBef>
              <a:spcAft>
                <a:spcPts val="1700"/>
              </a:spcAft>
              <a:buClr>
                <a:schemeClr val="dk1"/>
              </a:buClr>
              <a:buSzPts val="1100"/>
              <a:buFont typeface="Arial"/>
              <a:buNone/>
            </a:pPr>
            <a:r>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27"/>
          <p:cNvSpPr txBox="1"/>
          <p:nvPr>
            <p:ph type="title"/>
          </p:nvPr>
        </p:nvSpPr>
        <p:spPr>
          <a:xfrm>
            <a:off x="6273801" y="695706"/>
            <a:ext cx="5153278" cy="635635"/>
          </a:xfrm>
          <a:prstGeom prst="rect">
            <a:avLst/>
          </a:prstGeom>
          <a:noFill/>
          <a:ln>
            <a:noFill/>
          </a:ln>
        </p:spPr>
        <p:txBody>
          <a:bodyPr anchorCtr="0" anchor="ctr" bIns="0" lIns="0" spcFirstLastPara="1" rIns="0" wrap="square" tIns="13325">
            <a:spAutoFit/>
          </a:bodyPr>
          <a:lstStyle/>
          <a:p>
            <a:pPr indent="0" lvl="0" marL="12700" rtl="0" algn="r">
              <a:lnSpc>
                <a:spcPct val="100000"/>
              </a:lnSpc>
              <a:spcBef>
                <a:spcPts val="0"/>
              </a:spcBef>
              <a:spcAft>
                <a:spcPts val="0"/>
              </a:spcAft>
              <a:buClr>
                <a:srgbClr val="2264C8"/>
              </a:buClr>
              <a:buSzPts val="4000"/>
              <a:buFont typeface="Century Gothic"/>
              <a:buNone/>
            </a:pPr>
            <a:r>
              <a:rPr b="1" lang="en">
                <a:solidFill>
                  <a:srgbClr val="2264C8"/>
                </a:solidFill>
              </a:rPr>
              <a:t>THE UN CHARTER:</a:t>
            </a:r>
            <a:endParaRPr/>
          </a:p>
        </p:txBody>
      </p:sp>
      <p:sp>
        <p:nvSpPr>
          <p:cNvPr id="280" name="Google Shape;280;p27"/>
          <p:cNvSpPr txBox="1"/>
          <p:nvPr/>
        </p:nvSpPr>
        <p:spPr>
          <a:xfrm>
            <a:off x="764540" y="1734311"/>
            <a:ext cx="10554970" cy="4279265"/>
          </a:xfrm>
          <a:prstGeom prst="rect">
            <a:avLst/>
          </a:prstGeom>
          <a:noFill/>
          <a:ln>
            <a:noFill/>
          </a:ln>
        </p:spPr>
        <p:txBody>
          <a:bodyPr anchorCtr="0" anchor="t" bIns="0" lIns="0" spcFirstLastPara="1" rIns="0" wrap="square" tIns="101600">
            <a:spAutoFit/>
          </a:bodyPr>
          <a:lstStyle/>
          <a:p>
            <a:pPr indent="0" lvl="0" marL="12700" marR="0" rtl="0" algn="l">
              <a:lnSpc>
                <a:spcPct val="100000"/>
              </a:lnSpc>
              <a:spcBef>
                <a:spcPts val="0"/>
              </a:spcBef>
              <a:spcAft>
                <a:spcPts val="0"/>
              </a:spcAft>
              <a:buNone/>
            </a:pPr>
            <a:r>
              <a:rPr b="1" lang="en" sz="2400">
                <a:solidFill>
                  <a:srgbClr val="F63790"/>
                </a:solidFill>
                <a:latin typeface="Century Gothic"/>
                <a:ea typeface="Century Gothic"/>
                <a:cs typeface="Century Gothic"/>
                <a:sym typeface="Century Gothic"/>
              </a:rPr>
              <a:t>WE, THE </a:t>
            </a:r>
            <a:r>
              <a:rPr b="1" lang="en" sz="2400" u="sng">
                <a:solidFill>
                  <a:srgbClr val="F63790"/>
                </a:solidFill>
                <a:latin typeface="Century Gothic"/>
                <a:ea typeface="Century Gothic"/>
                <a:cs typeface="Century Gothic"/>
                <a:sym typeface="Century Gothic"/>
              </a:rPr>
              <a:t>PEOPLES</a:t>
            </a:r>
            <a:r>
              <a:rPr b="1" lang="en" sz="2400">
                <a:solidFill>
                  <a:srgbClr val="F63790"/>
                </a:solidFill>
                <a:latin typeface="Century Gothic"/>
                <a:ea typeface="Century Gothic"/>
                <a:cs typeface="Century Gothic"/>
                <a:sym typeface="Century Gothic"/>
              </a:rPr>
              <a:t> OF THE UNITED NATIONS, DETERMINED</a:t>
            </a:r>
            <a:endParaRPr sz="2400">
              <a:solidFill>
                <a:srgbClr val="F63790"/>
              </a:solidFill>
              <a:latin typeface="Century Gothic"/>
              <a:ea typeface="Century Gothic"/>
              <a:cs typeface="Century Gothic"/>
              <a:sym typeface="Century Gothic"/>
            </a:endParaRPr>
          </a:p>
          <a:p>
            <a:pPr indent="-228600" lvl="0" marL="241300" marR="5080" rtl="0" algn="l">
              <a:lnSpc>
                <a:spcPct val="107916"/>
              </a:lnSpc>
              <a:spcBef>
                <a:spcPts val="103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a:t>
            </a:r>
            <a:r>
              <a:rPr b="1" lang="en" sz="2400">
                <a:solidFill>
                  <a:srgbClr val="F63790"/>
                </a:solidFill>
                <a:latin typeface="Century Gothic"/>
                <a:ea typeface="Century Gothic"/>
                <a:cs typeface="Century Gothic"/>
                <a:sym typeface="Century Gothic"/>
              </a:rPr>
              <a:t>save succeeding generations from the scourge of war</a:t>
            </a:r>
            <a:r>
              <a:rPr lang="en" sz="2400">
                <a:solidFill>
                  <a:schemeClr val="dk1"/>
                </a:solidFill>
                <a:latin typeface="Century Gothic"/>
                <a:ea typeface="Century Gothic"/>
                <a:cs typeface="Century Gothic"/>
                <a:sym typeface="Century Gothic"/>
              </a:rPr>
              <a:t>, which twice  in our lifetime has brought untold sorrow to mankind, and</a:t>
            </a:r>
            <a:endParaRPr sz="2400">
              <a:solidFill>
                <a:schemeClr val="dk1"/>
              </a:solidFill>
              <a:latin typeface="Century Gothic"/>
              <a:ea typeface="Century Gothic"/>
              <a:cs typeface="Century Gothic"/>
              <a:sym typeface="Century Gothic"/>
            </a:endParaRPr>
          </a:p>
          <a:p>
            <a:pPr indent="-228600" lvl="0" marL="241300" marR="112395" rtl="0" algn="l">
              <a:lnSpc>
                <a:spcPct val="90000"/>
              </a:lnSpc>
              <a:spcBef>
                <a:spcPts val="96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a:t>
            </a:r>
            <a:r>
              <a:rPr b="1" lang="en" sz="2400">
                <a:solidFill>
                  <a:srgbClr val="F63790"/>
                </a:solidFill>
                <a:latin typeface="Century Gothic"/>
                <a:ea typeface="Century Gothic"/>
                <a:cs typeface="Century Gothic"/>
                <a:sym typeface="Century Gothic"/>
              </a:rPr>
              <a:t>reaffirm faith </a:t>
            </a:r>
            <a:r>
              <a:rPr lang="en" sz="2400">
                <a:solidFill>
                  <a:schemeClr val="dk1"/>
                </a:solidFill>
                <a:latin typeface="Century Gothic"/>
                <a:ea typeface="Century Gothic"/>
                <a:cs typeface="Century Gothic"/>
                <a:sym typeface="Century Gothic"/>
              </a:rPr>
              <a:t>in fundamental human rights, in the </a:t>
            </a:r>
            <a:r>
              <a:rPr b="1" lang="en" sz="2400">
                <a:solidFill>
                  <a:srgbClr val="F63790"/>
                </a:solidFill>
                <a:latin typeface="Century Gothic"/>
                <a:ea typeface="Century Gothic"/>
                <a:cs typeface="Century Gothic"/>
                <a:sym typeface="Century Gothic"/>
              </a:rPr>
              <a:t>dignity and worth  of the human person</a:t>
            </a:r>
            <a:r>
              <a:rPr lang="en" sz="2400">
                <a:solidFill>
                  <a:srgbClr val="F63790"/>
                </a:solidFill>
                <a:latin typeface="Century Gothic"/>
                <a:ea typeface="Century Gothic"/>
                <a:cs typeface="Century Gothic"/>
                <a:sym typeface="Century Gothic"/>
              </a:rPr>
              <a:t>,</a:t>
            </a:r>
            <a:r>
              <a:rPr lang="en" sz="2400">
                <a:solidFill>
                  <a:schemeClr val="dk1"/>
                </a:solidFill>
                <a:latin typeface="Century Gothic"/>
                <a:ea typeface="Century Gothic"/>
                <a:cs typeface="Century Gothic"/>
                <a:sym typeface="Century Gothic"/>
              </a:rPr>
              <a:t> in the equal rights of men and women and of  nations large and small, and</a:t>
            </a:r>
            <a:endParaRPr sz="2400">
              <a:solidFill>
                <a:schemeClr val="dk1"/>
              </a:solidFill>
              <a:latin typeface="Century Gothic"/>
              <a:ea typeface="Century Gothic"/>
              <a:cs typeface="Century Gothic"/>
              <a:sym typeface="Century Gothic"/>
            </a:endParaRPr>
          </a:p>
          <a:p>
            <a:pPr indent="-228600" lvl="0" marL="241300" marR="90805" rtl="0" algn="l">
              <a:lnSpc>
                <a:spcPct val="89900"/>
              </a:lnSpc>
              <a:spcBef>
                <a:spcPts val="100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a:t>
            </a:r>
            <a:r>
              <a:rPr b="1" lang="en" sz="2400">
                <a:solidFill>
                  <a:srgbClr val="F63790"/>
                </a:solidFill>
                <a:latin typeface="Century Gothic"/>
                <a:ea typeface="Century Gothic"/>
                <a:cs typeface="Century Gothic"/>
                <a:sym typeface="Century Gothic"/>
              </a:rPr>
              <a:t>establish </a:t>
            </a:r>
            <a:r>
              <a:rPr lang="en" sz="2400">
                <a:solidFill>
                  <a:schemeClr val="dk1"/>
                </a:solidFill>
                <a:latin typeface="Century Gothic"/>
                <a:ea typeface="Century Gothic"/>
                <a:cs typeface="Century Gothic"/>
                <a:sym typeface="Century Gothic"/>
              </a:rPr>
              <a:t>conditions under which </a:t>
            </a:r>
            <a:r>
              <a:rPr b="1" lang="en" sz="2400">
                <a:solidFill>
                  <a:srgbClr val="F63790"/>
                </a:solidFill>
                <a:latin typeface="Century Gothic"/>
                <a:ea typeface="Century Gothic"/>
                <a:cs typeface="Century Gothic"/>
                <a:sym typeface="Century Gothic"/>
              </a:rPr>
              <a:t>justice</a:t>
            </a:r>
            <a:r>
              <a:rPr b="1" lang="en" sz="2400">
                <a:solidFill>
                  <a:schemeClr val="dk1"/>
                </a:solidFill>
                <a:latin typeface="Century Gothic"/>
                <a:ea typeface="Century Gothic"/>
                <a:cs typeface="Century Gothic"/>
                <a:sym typeface="Century Gothic"/>
              </a:rPr>
              <a:t> </a:t>
            </a:r>
            <a:r>
              <a:rPr lang="en" sz="2400">
                <a:solidFill>
                  <a:schemeClr val="dk1"/>
                </a:solidFill>
                <a:latin typeface="Century Gothic"/>
                <a:ea typeface="Century Gothic"/>
                <a:cs typeface="Century Gothic"/>
                <a:sym typeface="Century Gothic"/>
              </a:rPr>
              <a:t>and respect for the  obligations arising from treaties and other sources of international law  can be maintained, and</a:t>
            </a:r>
            <a:endParaRPr sz="2400">
              <a:solidFill>
                <a:schemeClr val="dk1"/>
              </a:solidFill>
              <a:latin typeface="Century Gothic"/>
              <a:ea typeface="Century Gothic"/>
              <a:cs typeface="Century Gothic"/>
              <a:sym typeface="Century Gothic"/>
            </a:endParaRPr>
          </a:p>
          <a:p>
            <a:pPr indent="-228600" lvl="0" marL="241300" marR="1036319" rtl="0" algn="l">
              <a:lnSpc>
                <a:spcPct val="107916"/>
              </a:lnSpc>
              <a:spcBef>
                <a:spcPts val="104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promote social progress and </a:t>
            </a:r>
            <a:r>
              <a:rPr b="1" lang="en" sz="2400">
                <a:solidFill>
                  <a:srgbClr val="F63790"/>
                </a:solidFill>
                <a:latin typeface="Century Gothic"/>
                <a:ea typeface="Century Gothic"/>
                <a:cs typeface="Century Gothic"/>
                <a:sym typeface="Century Gothic"/>
              </a:rPr>
              <a:t>better standards of life in larger  freedom</a:t>
            </a:r>
            <a:r>
              <a:rPr lang="en" sz="2400">
                <a:solidFill>
                  <a:srgbClr val="F63790"/>
                </a:solidFill>
                <a:latin typeface="Century Gothic"/>
                <a:ea typeface="Century Gothic"/>
                <a:cs typeface="Century Gothic"/>
                <a:sym typeface="Century Gothic"/>
              </a:rPr>
              <a:t>,</a:t>
            </a:r>
            <a:endParaRPr sz="2400">
              <a:solidFill>
                <a:srgbClr val="F63790"/>
              </a:solidFill>
              <a:latin typeface="Century Gothic"/>
              <a:ea typeface="Century Gothic"/>
              <a:cs typeface="Century Gothic"/>
              <a:sym typeface="Century Gothic"/>
            </a:endParaRPr>
          </a:p>
        </p:txBody>
      </p:sp>
      <p:pic>
        <p:nvPicPr>
          <p:cNvPr descr="C2-HD-BTM.png" id="281" name="Google Shape;281;p27"/>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8"/>
          <p:cNvSpPr txBox="1"/>
          <p:nvPr>
            <p:ph type="title"/>
          </p:nvPr>
        </p:nvSpPr>
        <p:spPr>
          <a:xfrm>
            <a:off x="6096001" y="695706"/>
            <a:ext cx="5331078" cy="635635"/>
          </a:xfrm>
          <a:prstGeom prst="rect">
            <a:avLst/>
          </a:prstGeom>
          <a:noFill/>
          <a:ln>
            <a:noFill/>
          </a:ln>
        </p:spPr>
        <p:txBody>
          <a:bodyPr anchorCtr="0" anchor="ctr" bIns="0" lIns="0" spcFirstLastPara="1" rIns="0" wrap="square" tIns="13325">
            <a:spAutoFit/>
          </a:bodyPr>
          <a:lstStyle/>
          <a:p>
            <a:pPr indent="0" lvl="0" marL="12700" rtl="0" algn="r">
              <a:lnSpc>
                <a:spcPct val="100000"/>
              </a:lnSpc>
              <a:spcBef>
                <a:spcPts val="0"/>
              </a:spcBef>
              <a:spcAft>
                <a:spcPts val="0"/>
              </a:spcAft>
              <a:buClr>
                <a:srgbClr val="2264C8"/>
              </a:buClr>
              <a:buSzPts val="4000"/>
              <a:buFont typeface="Century Gothic"/>
              <a:buNone/>
            </a:pPr>
            <a:r>
              <a:rPr b="1" lang="en">
                <a:solidFill>
                  <a:srgbClr val="2264C8"/>
                </a:solidFill>
              </a:rPr>
              <a:t>THE UN CHARTER:</a:t>
            </a:r>
            <a:endParaRPr/>
          </a:p>
        </p:txBody>
      </p:sp>
      <p:sp>
        <p:nvSpPr>
          <p:cNvPr id="287" name="Google Shape;287;p28"/>
          <p:cNvSpPr txBox="1"/>
          <p:nvPr/>
        </p:nvSpPr>
        <p:spPr>
          <a:xfrm>
            <a:off x="764540" y="1429511"/>
            <a:ext cx="10522500" cy="3950400"/>
          </a:xfrm>
          <a:prstGeom prst="rect">
            <a:avLst/>
          </a:prstGeom>
          <a:noFill/>
          <a:ln>
            <a:noFill/>
          </a:ln>
        </p:spPr>
        <p:txBody>
          <a:bodyPr anchorCtr="0" anchor="t" bIns="0" lIns="0" spcFirstLastPara="1" rIns="0" wrap="square" tIns="101600">
            <a:spAutoFit/>
          </a:bodyPr>
          <a:lstStyle/>
          <a:p>
            <a:pPr indent="0" lvl="0" marL="12700" marR="0" rtl="0" algn="l">
              <a:lnSpc>
                <a:spcPct val="100000"/>
              </a:lnSpc>
              <a:spcBef>
                <a:spcPts val="0"/>
              </a:spcBef>
              <a:spcAft>
                <a:spcPts val="0"/>
              </a:spcAft>
              <a:buNone/>
            </a:pPr>
            <a:r>
              <a:rPr b="1" lang="en" sz="2400">
                <a:solidFill>
                  <a:srgbClr val="F63790"/>
                </a:solidFill>
                <a:latin typeface="Century Gothic"/>
                <a:ea typeface="Century Gothic"/>
                <a:cs typeface="Century Gothic"/>
                <a:sym typeface="Century Gothic"/>
              </a:rPr>
              <a:t>AND FOR THESE ENDS</a:t>
            </a:r>
            <a:endParaRPr sz="2400">
              <a:solidFill>
                <a:srgbClr val="F63790"/>
              </a:solidFill>
              <a:latin typeface="Century Gothic"/>
              <a:ea typeface="Century Gothic"/>
              <a:cs typeface="Century Gothic"/>
              <a:sym typeface="Century Gothic"/>
            </a:endParaRPr>
          </a:p>
          <a:p>
            <a:pPr indent="-228600" lvl="0" marL="241300" marR="0" rtl="0" algn="l">
              <a:lnSpc>
                <a:spcPct val="113958"/>
              </a:lnSpc>
              <a:spcBef>
                <a:spcPts val="70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practice tolerance and live together in peace with one another as</a:t>
            </a:r>
            <a:endParaRPr sz="2400">
              <a:solidFill>
                <a:schemeClr val="dk1"/>
              </a:solidFill>
              <a:latin typeface="Century Gothic"/>
              <a:ea typeface="Century Gothic"/>
              <a:cs typeface="Century Gothic"/>
              <a:sym typeface="Century Gothic"/>
            </a:endParaRPr>
          </a:p>
          <a:p>
            <a:pPr indent="0" lvl="0" marL="241300" marR="0" rtl="0" algn="l">
              <a:lnSpc>
                <a:spcPct val="113958"/>
              </a:lnSpc>
              <a:spcBef>
                <a:spcPts val="0"/>
              </a:spcBef>
              <a:spcAft>
                <a:spcPts val="0"/>
              </a:spcAft>
              <a:buNone/>
            </a:pPr>
            <a:r>
              <a:rPr b="1" lang="en" sz="2400">
                <a:solidFill>
                  <a:srgbClr val="F63790"/>
                </a:solidFill>
                <a:latin typeface="Century Gothic"/>
                <a:ea typeface="Century Gothic"/>
                <a:cs typeface="Century Gothic"/>
                <a:sym typeface="Century Gothic"/>
              </a:rPr>
              <a:t>good neighbours</a:t>
            </a:r>
            <a:r>
              <a:rPr lang="en" sz="2400">
                <a:solidFill>
                  <a:schemeClr val="dk1"/>
                </a:solidFill>
                <a:latin typeface="Century Gothic"/>
                <a:ea typeface="Century Gothic"/>
                <a:cs typeface="Century Gothic"/>
                <a:sym typeface="Century Gothic"/>
              </a:rPr>
              <a:t>, and</a:t>
            </a:r>
            <a:endParaRPr sz="2400">
              <a:solidFill>
                <a:schemeClr val="dk1"/>
              </a:solidFill>
              <a:latin typeface="Century Gothic"/>
              <a:ea typeface="Century Gothic"/>
              <a:cs typeface="Century Gothic"/>
              <a:sym typeface="Century Gothic"/>
            </a:endParaRPr>
          </a:p>
          <a:p>
            <a:pPr indent="-228600" lvl="0" marL="241300" marR="547370" rtl="0" algn="l">
              <a:lnSpc>
                <a:spcPct val="107916"/>
              </a:lnSpc>
              <a:spcBef>
                <a:spcPts val="104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unite our strength to maintain international peace and security,  and</a:t>
            </a:r>
            <a:endParaRPr sz="2400">
              <a:solidFill>
                <a:schemeClr val="dk1"/>
              </a:solidFill>
              <a:latin typeface="Century Gothic"/>
              <a:ea typeface="Century Gothic"/>
              <a:cs typeface="Century Gothic"/>
              <a:sym typeface="Century Gothic"/>
            </a:endParaRPr>
          </a:p>
          <a:p>
            <a:pPr indent="-228600" lvl="0" marL="241300" marR="478790" rtl="0" algn="l">
              <a:lnSpc>
                <a:spcPct val="107916"/>
              </a:lnSpc>
              <a:spcBef>
                <a:spcPts val="100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ensure, by the acceptance of principles and the institution of  methods, that armed force shall not be used, save in the common  interest, and</a:t>
            </a:r>
            <a:endParaRPr sz="2400">
              <a:solidFill>
                <a:schemeClr val="dk1"/>
              </a:solidFill>
              <a:latin typeface="Century Gothic"/>
              <a:ea typeface="Century Gothic"/>
              <a:cs typeface="Century Gothic"/>
              <a:sym typeface="Century Gothic"/>
            </a:endParaRPr>
          </a:p>
          <a:p>
            <a:pPr indent="-228600" lvl="0" marL="241300" marR="0" rtl="0" algn="l">
              <a:lnSpc>
                <a:spcPct val="113958"/>
              </a:lnSpc>
              <a:spcBef>
                <a:spcPts val="68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to employ international machinery for the </a:t>
            </a:r>
            <a:r>
              <a:rPr b="1" lang="en" sz="2400">
                <a:solidFill>
                  <a:srgbClr val="F63790"/>
                </a:solidFill>
                <a:latin typeface="Century Gothic"/>
                <a:ea typeface="Century Gothic"/>
                <a:cs typeface="Century Gothic"/>
                <a:sym typeface="Century Gothic"/>
              </a:rPr>
              <a:t>promotion of the economic</a:t>
            </a:r>
            <a:endParaRPr sz="2400">
              <a:solidFill>
                <a:srgbClr val="F63790"/>
              </a:solidFill>
              <a:latin typeface="Century Gothic"/>
              <a:ea typeface="Century Gothic"/>
              <a:cs typeface="Century Gothic"/>
              <a:sym typeface="Century Gothic"/>
            </a:endParaRPr>
          </a:p>
          <a:p>
            <a:pPr indent="0" lvl="0" marL="241300" marR="0" rtl="0" algn="l">
              <a:lnSpc>
                <a:spcPct val="113958"/>
              </a:lnSpc>
              <a:spcBef>
                <a:spcPts val="0"/>
              </a:spcBef>
              <a:spcAft>
                <a:spcPts val="0"/>
              </a:spcAft>
              <a:buNone/>
            </a:pPr>
            <a:r>
              <a:rPr b="1" lang="en" sz="2400">
                <a:solidFill>
                  <a:srgbClr val="F63790"/>
                </a:solidFill>
                <a:latin typeface="Century Gothic"/>
                <a:ea typeface="Century Gothic"/>
                <a:cs typeface="Century Gothic"/>
                <a:sym typeface="Century Gothic"/>
              </a:rPr>
              <a:t>and social advancement of all peoples…</a:t>
            </a:r>
            <a:endParaRPr sz="2400">
              <a:solidFill>
                <a:srgbClr val="F63790"/>
              </a:solidFill>
              <a:latin typeface="Century Gothic"/>
              <a:ea typeface="Century Gothic"/>
              <a:cs typeface="Century Gothic"/>
              <a:sym typeface="Century Gothic"/>
            </a:endParaRPr>
          </a:p>
        </p:txBody>
      </p:sp>
      <p:pic>
        <p:nvPicPr>
          <p:cNvPr descr="C2-HD-BTM.png" id="288" name="Google Shape;288;p2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29"/>
          <p:cNvSpPr txBox="1"/>
          <p:nvPr>
            <p:ph type="title"/>
          </p:nvPr>
        </p:nvSpPr>
        <p:spPr>
          <a:xfrm>
            <a:off x="4292600" y="1057475"/>
            <a:ext cx="7133844" cy="628377"/>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000"/>
              <a:buFont typeface="Century Gothic"/>
              <a:buNone/>
            </a:pPr>
            <a:r>
              <a:rPr b="1" lang="en">
                <a:solidFill>
                  <a:srgbClr val="2264C8"/>
                </a:solidFill>
              </a:rPr>
              <a:t>THE POLITICAL IS SPIRITUAL</a:t>
            </a:r>
            <a:endParaRPr/>
          </a:p>
        </p:txBody>
      </p:sp>
      <p:pic>
        <p:nvPicPr>
          <p:cNvPr descr="C2-HD-BTM.png" id="294" name="Google Shape;294;p2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295" name="Google Shape;295;p29"/>
          <p:cNvSpPr txBox="1"/>
          <p:nvPr/>
        </p:nvSpPr>
        <p:spPr>
          <a:xfrm>
            <a:off x="712089" y="1952425"/>
            <a:ext cx="10612800" cy="3895200"/>
          </a:xfrm>
          <a:prstGeom prst="rect">
            <a:avLst/>
          </a:prstGeom>
          <a:noFill/>
          <a:ln>
            <a:noFill/>
          </a:ln>
        </p:spPr>
        <p:txBody>
          <a:bodyPr anchorCtr="0" anchor="t" bIns="0" lIns="0" spcFirstLastPara="1" rIns="0" wrap="square" tIns="12050">
            <a:noAutofit/>
          </a:bodyPr>
          <a:lstStyle/>
          <a:p>
            <a:pPr indent="0" lvl="0" marL="12700" marR="0" rtl="0" algn="l">
              <a:lnSpc>
                <a:spcPct val="114062"/>
              </a:lnSpc>
              <a:spcBef>
                <a:spcPts val="0"/>
              </a:spcBef>
              <a:spcAft>
                <a:spcPts val="0"/>
              </a:spcAft>
              <a:buNone/>
            </a:pPr>
            <a:r>
              <a:rPr lang="en" sz="2800">
                <a:solidFill>
                  <a:schemeClr val="dk1"/>
                </a:solidFill>
                <a:latin typeface="Century Gothic"/>
                <a:ea typeface="Century Gothic"/>
                <a:cs typeface="Century Gothic"/>
                <a:sym typeface="Century Gothic"/>
              </a:rPr>
              <a:t>“</a:t>
            </a:r>
            <a:r>
              <a:rPr lang="en" sz="3200">
                <a:solidFill>
                  <a:schemeClr val="dk1"/>
                </a:solidFill>
                <a:latin typeface="Century Gothic"/>
                <a:ea typeface="Century Gothic"/>
                <a:cs typeface="Century Gothic"/>
                <a:sym typeface="Century Gothic"/>
              </a:rPr>
              <a:t>It is important to realize that there is an element of</a:t>
            </a:r>
            <a:endParaRPr sz="3200">
              <a:solidFill>
                <a:schemeClr val="dk1"/>
              </a:solidFill>
              <a:latin typeface="Century Gothic"/>
              <a:ea typeface="Century Gothic"/>
              <a:cs typeface="Century Gothic"/>
              <a:sym typeface="Century Gothic"/>
            </a:endParaRPr>
          </a:p>
          <a:p>
            <a:pPr indent="0" lvl="0" marL="12700" marR="0" rtl="0" algn="l">
              <a:lnSpc>
                <a:spcPct val="114062"/>
              </a:lnSpc>
              <a:spcBef>
                <a:spcPts val="0"/>
              </a:spcBef>
              <a:spcAft>
                <a:spcPts val="0"/>
              </a:spcAft>
              <a:buNone/>
            </a:pPr>
            <a:r>
              <a:rPr lang="en" sz="3200">
                <a:solidFill>
                  <a:schemeClr val="dk1"/>
                </a:solidFill>
                <a:latin typeface="Century Gothic"/>
                <a:ea typeface="Century Gothic"/>
                <a:cs typeface="Century Gothic"/>
                <a:sym typeface="Century Gothic"/>
              </a:rPr>
              <a:t>spirituality needed in what we do…</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50"/>
              </a:spcBef>
              <a:spcAft>
                <a:spcPts val="0"/>
              </a:spcAft>
              <a:buNone/>
            </a:pPr>
            <a:r>
              <a:t/>
            </a:r>
            <a:endParaRPr sz="4450">
              <a:solidFill>
                <a:schemeClr val="dk1"/>
              </a:solidFill>
              <a:latin typeface="Century Gothic"/>
              <a:ea typeface="Century Gothic"/>
              <a:cs typeface="Century Gothic"/>
              <a:sym typeface="Century Gothic"/>
            </a:endParaRPr>
          </a:p>
          <a:p>
            <a:pPr indent="0" lvl="0" marL="12700" marR="1401445" rtl="0" algn="just">
              <a:lnSpc>
                <a:spcPct val="108125"/>
              </a:lnSpc>
              <a:spcBef>
                <a:spcPts val="0"/>
              </a:spcBef>
              <a:spcAft>
                <a:spcPts val="0"/>
              </a:spcAft>
              <a:buNone/>
            </a:pPr>
            <a:r>
              <a:rPr lang="en" sz="3200">
                <a:solidFill>
                  <a:schemeClr val="dk1"/>
                </a:solidFill>
                <a:latin typeface="Century Gothic"/>
                <a:ea typeface="Century Gothic"/>
                <a:cs typeface="Century Gothic"/>
                <a:sym typeface="Century Gothic"/>
              </a:rPr>
              <a:t>Stop the trend of dividing humanity to ‘us’ and  ‘them.’ The most important word in the world is  ‘</a:t>
            </a:r>
            <a:r>
              <a:rPr b="1" lang="en" sz="3200" u="sng">
                <a:solidFill>
                  <a:srgbClr val="F63790"/>
                </a:solidFill>
                <a:latin typeface="Century Gothic"/>
                <a:ea typeface="Century Gothic"/>
                <a:cs typeface="Century Gothic"/>
                <a:sym typeface="Century Gothic"/>
              </a:rPr>
              <a:t>TOGETHER</a:t>
            </a:r>
            <a:r>
              <a:rPr lang="en" sz="3200">
                <a:solidFill>
                  <a:srgbClr val="F63790"/>
                </a:solidFill>
                <a:latin typeface="Century Gothic"/>
                <a:ea typeface="Century Gothic"/>
                <a:cs typeface="Century Gothic"/>
                <a:sym typeface="Century Gothic"/>
              </a:rPr>
              <a:t>.</a:t>
            </a:r>
            <a:r>
              <a:rPr lang="en" sz="3200">
                <a:solidFill>
                  <a:schemeClr val="dk1"/>
                </a:solidFill>
                <a:latin typeface="Century Gothic"/>
                <a:ea typeface="Century Gothic"/>
                <a:cs typeface="Century Gothic"/>
                <a:sym typeface="Century Gothic"/>
              </a:rPr>
              <a:t>’”</a:t>
            </a:r>
            <a:endParaRPr sz="3200">
              <a:solidFill>
                <a:schemeClr val="dk1"/>
              </a:solidFill>
              <a:latin typeface="Century Gothic"/>
              <a:ea typeface="Century Gothic"/>
              <a:cs typeface="Century Gothic"/>
              <a:sym typeface="Century Gothic"/>
            </a:endParaRPr>
          </a:p>
          <a:p>
            <a:pPr indent="0" lvl="0" marL="5077460" marR="0" rtl="0" algn="l">
              <a:lnSpc>
                <a:spcPct val="100000"/>
              </a:lnSpc>
              <a:spcBef>
                <a:spcPts val="615"/>
              </a:spcBef>
              <a:spcAft>
                <a:spcPts val="0"/>
              </a:spcAft>
              <a:buNone/>
            </a:pPr>
            <a:r>
              <a:rPr lang="en" sz="2800">
                <a:solidFill>
                  <a:schemeClr val="dk1"/>
                </a:solidFill>
                <a:latin typeface="Century Gothic"/>
                <a:ea typeface="Century Gothic"/>
                <a:cs typeface="Century Gothic"/>
                <a:sym typeface="Century Gothic"/>
              </a:rPr>
              <a:t>-H.E. Jan Eliasson</a:t>
            </a:r>
            <a:endParaRPr sz="2800">
              <a:solidFill>
                <a:schemeClr val="dk1"/>
              </a:solidFill>
              <a:latin typeface="Century Gothic"/>
              <a:ea typeface="Century Gothic"/>
              <a:cs typeface="Century Gothic"/>
              <a:sym typeface="Century Gothic"/>
            </a:endParaRPr>
          </a:p>
          <a:p>
            <a:pPr indent="0" lvl="0" marL="5175250" marR="0" rtl="0" algn="l">
              <a:lnSpc>
                <a:spcPct val="100000"/>
              </a:lnSpc>
              <a:spcBef>
                <a:spcPts val="65"/>
              </a:spcBef>
              <a:spcAft>
                <a:spcPts val="0"/>
              </a:spcAft>
              <a:buNone/>
            </a:pPr>
            <a:r>
              <a:rPr lang="en" sz="2400">
                <a:solidFill>
                  <a:schemeClr val="dk1"/>
                </a:solidFill>
                <a:latin typeface="Century Gothic"/>
                <a:ea typeface="Century Gothic"/>
                <a:cs typeface="Century Gothic"/>
                <a:sym typeface="Century Gothic"/>
              </a:rPr>
              <a:t>former UN Deputy Secretary General</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0"/>
          <p:cNvSpPr txBox="1"/>
          <p:nvPr>
            <p:ph type="title"/>
          </p:nvPr>
        </p:nvSpPr>
        <p:spPr>
          <a:xfrm>
            <a:off x="764540" y="554484"/>
            <a:ext cx="11134200" cy="628500"/>
          </a:xfrm>
          <a:prstGeom prst="rect">
            <a:avLst/>
          </a:prstGeom>
          <a:noFill/>
          <a:ln>
            <a:noFill/>
          </a:ln>
        </p:spPr>
        <p:txBody>
          <a:bodyPr anchorCtr="0" anchor="ctr" bIns="0" lIns="0" spcFirstLastPara="1" rIns="0" wrap="square" tIns="12700">
            <a:spAutoFit/>
          </a:bodyPr>
          <a:lstStyle/>
          <a:p>
            <a:pPr indent="0" lvl="0" marL="2769870" rtl="0" algn="r">
              <a:lnSpc>
                <a:spcPct val="100000"/>
              </a:lnSpc>
              <a:spcBef>
                <a:spcPts val="0"/>
              </a:spcBef>
              <a:spcAft>
                <a:spcPts val="0"/>
              </a:spcAft>
              <a:buClr>
                <a:srgbClr val="2264C8"/>
              </a:buClr>
              <a:buSzPts val="4000"/>
              <a:buFont typeface="Century Gothic"/>
              <a:buNone/>
            </a:pPr>
            <a:r>
              <a:rPr b="1" lang="en">
                <a:solidFill>
                  <a:srgbClr val="2264C8"/>
                </a:solidFill>
              </a:rPr>
              <a:t>…AND THE SPIRITUAL IS POLITICAL</a:t>
            </a:r>
            <a:endParaRPr/>
          </a:p>
        </p:txBody>
      </p:sp>
      <p:sp>
        <p:nvSpPr>
          <p:cNvPr id="301" name="Google Shape;301;p30"/>
          <p:cNvSpPr txBox="1"/>
          <p:nvPr/>
        </p:nvSpPr>
        <p:spPr>
          <a:xfrm>
            <a:off x="764540" y="1375663"/>
            <a:ext cx="10626000" cy="4023900"/>
          </a:xfrm>
          <a:prstGeom prst="rect">
            <a:avLst/>
          </a:prstGeom>
          <a:noFill/>
          <a:ln>
            <a:noFill/>
          </a:ln>
        </p:spPr>
        <p:txBody>
          <a:bodyPr anchorCtr="0" anchor="t" bIns="0" lIns="0" spcFirstLastPara="1" rIns="0" wrap="square" tIns="12050">
            <a:spAutoFit/>
          </a:bodyPr>
          <a:lstStyle/>
          <a:p>
            <a:pPr indent="0" lvl="0" marL="12700" marR="0" rtl="0" algn="l">
              <a:lnSpc>
                <a:spcPct val="101923"/>
              </a:lnSpc>
              <a:spcBef>
                <a:spcPts val="0"/>
              </a:spcBef>
              <a:spcAft>
                <a:spcPts val="0"/>
              </a:spcAft>
              <a:buNone/>
            </a:pPr>
            <a:r>
              <a:rPr lang="en" sz="2600">
                <a:solidFill>
                  <a:schemeClr val="dk1"/>
                </a:solidFill>
                <a:latin typeface="Century Gothic"/>
                <a:ea typeface="Century Gothic"/>
                <a:cs typeface="Century Gothic"/>
                <a:sym typeface="Century Gothic"/>
              </a:rPr>
              <a:t>Lk 4/18-19: “The Spirit of the Lord …has anointed me to bring glad</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 sz="2600">
                <a:solidFill>
                  <a:schemeClr val="dk1"/>
                </a:solidFill>
                <a:latin typeface="Century Gothic"/>
                <a:ea typeface="Century Gothic"/>
                <a:cs typeface="Century Gothic"/>
                <a:sym typeface="Century Gothic"/>
              </a:rPr>
              <a:t>tidings to the poor. [It] has sent me to proclaim liberty to captives</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 sz="2600">
                <a:solidFill>
                  <a:schemeClr val="dk1"/>
                </a:solidFill>
                <a:latin typeface="Century Gothic"/>
                <a:ea typeface="Century Gothic"/>
                <a:cs typeface="Century Gothic"/>
                <a:sym typeface="Century Gothic"/>
              </a:rPr>
              <a:t>and recovery of sight to the blind, to let the oppressed go free,</a:t>
            </a:r>
            <a:endParaRPr sz="260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 sz="2600">
                <a:solidFill>
                  <a:schemeClr val="dk1"/>
                </a:solidFill>
                <a:latin typeface="Century Gothic"/>
                <a:ea typeface="Century Gothic"/>
                <a:cs typeface="Century Gothic"/>
                <a:sym typeface="Century Gothic"/>
              </a:rPr>
              <a:t>and to proclaim a year acceptable to the Lord.”</a:t>
            </a:r>
            <a:endParaRPr sz="2600">
              <a:solidFill>
                <a:schemeClr val="dk1"/>
              </a:solidFill>
              <a:latin typeface="Century Gothic"/>
              <a:ea typeface="Century Gothic"/>
              <a:cs typeface="Century Gothic"/>
              <a:sym typeface="Century Gothic"/>
            </a:endParaRPr>
          </a:p>
          <a:p>
            <a:pPr indent="0" lvl="0" marL="0" marR="0" rtl="0" algn="l">
              <a:lnSpc>
                <a:spcPct val="100000"/>
              </a:lnSpc>
              <a:spcBef>
                <a:spcPts val="45"/>
              </a:spcBef>
              <a:spcAft>
                <a:spcPts val="0"/>
              </a:spcAft>
              <a:buNone/>
            </a:pPr>
            <a:r>
              <a:t/>
            </a:r>
            <a:endParaRPr sz="3650">
              <a:solidFill>
                <a:schemeClr val="dk1"/>
              </a:solidFill>
              <a:latin typeface="Century Gothic"/>
              <a:ea typeface="Century Gothic"/>
              <a:cs typeface="Century Gothic"/>
              <a:sym typeface="Century Gothic"/>
            </a:endParaRPr>
          </a:p>
          <a:p>
            <a:pPr indent="0" lvl="0" marL="12700" marR="210184" rtl="0" algn="l">
              <a:lnSpc>
                <a:spcPct val="70000"/>
              </a:lnSpc>
              <a:spcBef>
                <a:spcPts val="0"/>
              </a:spcBef>
              <a:spcAft>
                <a:spcPts val="0"/>
              </a:spcAft>
              <a:buNone/>
            </a:pPr>
            <a:r>
              <a:rPr lang="en" sz="2600">
                <a:solidFill>
                  <a:schemeClr val="dk1"/>
                </a:solidFill>
                <a:latin typeface="Century Gothic"/>
                <a:ea typeface="Century Gothic"/>
                <a:cs typeface="Century Gothic"/>
                <a:sym typeface="Century Gothic"/>
              </a:rPr>
              <a:t>Mt 25/ 40: “Whenever you did it to the least of my brothers/sisters,  you did it to me.”</a:t>
            </a:r>
            <a:endParaRPr sz="2600">
              <a:solidFill>
                <a:schemeClr val="dk1"/>
              </a:solidFill>
              <a:latin typeface="Century Gothic"/>
              <a:ea typeface="Century Gothic"/>
              <a:cs typeface="Century Gothic"/>
              <a:sym typeface="Century Gothic"/>
            </a:endParaRPr>
          </a:p>
          <a:p>
            <a:pPr indent="0" lvl="0" marL="0" marR="0" rtl="0" algn="l">
              <a:lnSpc>
                <a:spcPct val="100000"/>
              </a:lnSpc>
              <a:spcBef>
                <a:spcPts val="5"/>
              </a:spcBef>
              <a:spcAft>
                <a:spcPts val="0"/>
              </a:spcAft>
              <a:buNone/>
            </a:pPr>
            <a:r>
              <a:t/>
            </a:r>
            <a:endParaRPr sz="265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 sz="2600">
                <a:solidFill>
                  <a:schemeClr val="dk1"/>
                </a:solidFill>
                <a:latin typeface="Century Gothic"/>
                <a:ea typeface="Century Gothic"/>
                <a:cs typeface="Century Gothic"/>
                <a:sym typeface="Century Gothic"/>
              </a:rPr>
              <a:t>Pope Francis: “A prayer that does not lead you to practical action</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 sz="2600">
                <a:solidFill>
                  <a:schemeClr val="dk1"/>
                </a:solidFill>
                <a:latin typeface="Century Gothic"/>
                <a:ea typeface="Century Gothic"/>
                <a:cs typeface="Century Gothic"/>
                <a:sym typeface="Century Gothic"/>
              </a:rPr>
              <a:t>for your brother—the poor, the sick, those in need of help, a</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 sz="2600">
                <a:solidFill>
                  <a:schemeClr val="dk1"/>
                </a:solidFill>
                <a:latin typeface="Century Gothic"/>
                <a:ea typeface="Century Gothic"/>
                <a:cs typeface="Century Gothic"/>
                <a:sym typeface="Century Gothic"/>
              </a:rPr>
              <a:t>brother in difficulty—is a sterile and incomplete prayer.” (Angelus,</a:t>
            </a:r>
            <a:endParaRPr sz="260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 sz="2600">
                <a:solidFill>
                  <a:schemeClr val="dk1"/>
                </a:solidFill>
                <a:latin typeface="Century Gothic"/>
                <a:ea typeface="Century Gothic"/>
                <a:cs typeface="Century Gothic"/>
                <a:sym typeface="Century Gothic"/>
              </a:rPr>
              <a:t>7/21/13)</a:t>
            </a:r>
            <a:endParaRPr sz="2600">
              <a:solidFill>
                <a:schemeClr val="dk1"/>
              </a:solidFill>
              <a:latin typeface="Century Gothic"/>
              <a:ea typeface="Century Gothic"/>
              <a:cs typeface="Century Gothic"/>
              <a:sym typeface="Century Gothic"/>
            </a:endParaRPr>
          </a:p>
        </p:txBody>
      </p:sp>
      <p:pic>
        <p:nvPicPr>
          <p:cNvPr descr="C2-HD-BTM.png" id="302" name="Google Shape;302;p3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pic>
        <p:nvPicPr>
          <p:cNvPr id="166" name="Google Shape;166;g8ba2d6a318_0_6"/>
          <p:cNvPicPr preferRelativeResize="0"/>
          <p:nvPr/>
        </p:nvPicPr>
        <p:blipFill>
          <a:blip r:embed="rId3">
            <a:alphaModFix/>
          </a:blip>
          <a:stretch>
            <a:fillRect/>
          </a:stretch>
        </p:blipFill>
        <p:spPr>
          <a:xfrm>
            <a:off x="-11" y="0"/>
            <a:ext cx="4571570" cy="6857998"/>
          </a:xfrm>
          <a:prstGeom prst="rect">
            <a:avLst/>
          </a:prstGeom>
          <a:noFill/>
          <a:ln>
            <a:noFill/>
          </a:ln>
        </p:spPr>
      </p:pic>
      <p:sp>
        <p:nvSpPr>
          <p:cNvPr id="167" name="Google Shape;167;g8ba2d6a318_0_6"/>
          <p:cNvSpPr txBox="1"/>
          <p:nvPr>
            <p:ph idx="4294967295" type="title"/>
          </p:nvPr>
        </p:nvSpPr>
        <p:spPr>
          <a:xfrm>
            <a:off x="3657600" y="496967"/>
            <a:ext cx="81189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WELCOME &amp; INTRODUCTION</a:t>
            </a:r>
            <a:endParaRPr/>
          </a:p>
        </p:txBody>
      </p:sp>
      <p:sp>
        <p:nvSpPr>
          <p:cNvPr id="168" name="Google Shape;168;g8ba2d6a318_0_6"/>
          <p:cNvSpPr txBox="1"/>
          <p:nvPr>
            <p:ph idx="4294967295" type="body"/>
          </p:nvPr>
        </p:nvSpPr>
        <p:spPr>
          <a:xfrm>
            <a:off x="5044500" y="1549125"/>
            <a:ext cx="6732000" cy="4403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Clr>
                <a:srgbClr val="F63790"/>
              </a:buClr>
              <a:buSzPts val="1800"/>
              <a:buNone/>
            </a:pPr>
            <a:r>
              <a:rPr i="1" lang="en">
                <a:solidFill>
                  <a:srgbClr val="F63790"/>
                </a:solidFill>
                <a:latin typeface="Arial"/>
                <a:ea typeface="Arial"/>
                <a:cs typeface="Arial"/>
                <a:sym typeface="Arial"/>
              </a:rPr>
              <a:t>Today we are excited to gather together to talk about:</a:t>
            </a:r>
            <a:endParaRPr i="1">
              <a:solidFill>
                <a:srgbClr val="F63790"/>
              </a:solidFill>
              <a:latin typeface="Arial"/>
              <a:ea typeface="Arial"/>
              <a:cs typeface="Arial"/>
              <a:sym typeface="Arial"/>
            </a:endParaRPr>
          </a:p>
          <a:p>
            <a:pPr indent="-368300" lvl="0" marL="457200" rtl="0" algn="l">
              <a:lnSpc>
                <a:spcPct val="90000"/>
              </a:lnSpc>
              <a:spcBef>
                <a:spcPts val="267"/>
              </a:spcBef>
              <a:spcAft>
                <a:spcPts val="0"/>
              </a:spcAft>
              <a:buClr>
                <a:srgbClr val="F63790"/>
              </a:buClr>
              <a:buSzPts val="2200"/>
              <a:buFont typeface="Arial"/>
              <a:buChar char="•"/>
            </a:pPr>
            <a:r>
              <a:rPr i="1" lang="en">
                <a:solidFill>
                  <a:srgbClr val="F63790"/>
                </a:solidFill>
                <a:latin typeface="Arial"/>
                <a:ea typeface="Arial"/>
                <a:cs typeface="Arial"/>
                <a:sym typeface="Arial"/>
              </a:rPr>
              <a:t> Who we are as UNANIMA International</a:t>
            </a:r>
            <a:endParaRPr i="1">
              <a:solidFill>
                <a:srgbClr val="F63790"/>
              </a:solidFill>
              <a:latin typeface="Arial"/>
              <a:ea typeface="Arial"/>
              <a:cs typeface="Arial"/>
              <a:sym typeface="Arial"/>
            </a:endParaRPr>
          </a:p>
          <a:p>
            <a:pPr indent="-368300" lvl="0" marL="457200" rtl="0" algn="l">
              <a:lnSpc>
                <a:spcPct val="90000"/>
              </a:lnSpc>
              <a:spcBef>
                <a:spcPts val="0"/>
              </a:spcBef>
              <a:spcAft>
                <a:spcPts val="0"/>
              </a:spcAft>
              <a:buClr>
                <a:srgbClr val="F63790"/>
              </a:buClr>
              <a:buSzPts val="2200"/>
              <a:buFont typeface="Arial"/>
              <a:buChar char="•"/>
            </a:pPr>
            <a:r>
              <a:rPr i="1" lang="en">
                <a:solidFill>
                  <a:srgbClr val="F63790"/>
                </a:solidFill>
                <a:latin typeface="Arial"/>
                <a:ea typeface="Arial"/>
                <a:cs typeface="Arial"/>
                <a:sym typeface="Arial"/>
              </a:rPr>
              <a:t>What we’re doing and how we do it at the United Nations </a:t>
            </a:r>
            <a:endParaRPr i="1">
              <a:solidFill>
                <a:srgbClr val="F63790"/>
              </a:solidFill>
              <a:latin typeface="Arial"/>
              <a:ea typeface="Arial"/>
              <a:cs typeface="Arial"/>
              <a:sym typeface="Arial"/>
            </a:endParaRPr>
          </a:p>
          <a:p>
            <a:pPr indent="-368300" lvl="0" marL="457200" rtl="0" algn="l">
              <a:lnSpc>
                <a:spcPct val="90000"/>
              </a:lnSpc>
              <a:spcBef>
                <a:spcPts val="0"/>
              </a:spcBef>
              <a:spcAft>
                <a:spcPts val="0"/>
              </a:spcAft>
              <a:buClr>
                <a:srgbClr val="F63790"/>
              </a:buClr>
              <a:buSzPts val="2200"/>
              <a:buFont typeface="Arial"/>
              <a:buChar char="•"/>
            </a:pPr>
            <a:r>
              <a:rPr i="1" lang="en">
                <a:solidFill>
                  <a:srgbClr val="F63790"/>
                </a:solidFill>
                <a:latin typeface="Arial"/>
                <a:ea typeface="Arial"/>
                <a:cs typeface="Arial"/>
                <a:sym typeface="Arial"/>
              </a:rPr>
              <a:t>What we are doing, how we are doing at the Grassroots </a:t>
            </a:r>
            <a:endParaRPr i="1">
              <a:solidFill>
                <a:srgbClr val="F63790"/>
              </a:solidFill>
              <a:latin typeface="Arial"/>
              <a:ea typeface="Arial"/>
              <a:cs typeface="Arial"/>
              <a:sym typeface="Arial"/>
            </a:endParaRPr>
          </a:p>
          <a:p>
            <a:pPr indent="-368300" lvl="0" marL="457200" rtl="0" algn="l">
              <a:lnSpc>
                <a:spcPct val="90000"/>
              </a:lnSpc>
              <a:spcBef>
                <a:spcPts val="0"/>
              </a:spcBef>
              <a:spcAft>
                <a:spcPts val="0"/>
              </a:spcAft>
              <a:buClr>
                <a:srgbClr val="F63790"/>
              </a:buClr>
              <a:buSzPts val="2200"/>
              <a:buFont typeface="Arial"/>
              <a:buChar char="•"/>
            </a:pPr>
            <a:r>
              <a:rPr i="1" lang="en">
                <a:solidFill>
                  <a:srgbClr val="F63790"/>
                </a:solidFill>
                <a:latin typeface="Arial"/>
                <a:ea typeface="Arial"/>
                <a:cs typeface="Arial"/>
                <a:sym typeface="Arial"/>
              </a:rPr>
              <a:t>Making further connections between UNANIMA International at the United Nations and the Grassroots</a:t>
            </a:r>
            <a:endParaRPr i="1">
              <a:solidFill>
                <a:srgbClr val="F63790"/>
              </a:solidFill>
              <a:latin typeface="Arial"/>
              <a:ea typeface="Arial"/>
              <a:cs typeface="Arial"/>
              <a:sym typeface="Arial"/>
            </a:endParaRPr>
          </a:p>
          <a:p>
            <a:pPr indent="0" lvl="0" marL="0" rtl="0" algn="l">
              <a:lnSpc>
                <a:spcPct val="90000"/>
              </a:lnSpc>
              <a:spcBef>
                <a:spcPts val="267"/>
              </a:spcBef>
              <a:spcAft>
                <a:spcPts val="0"/>
              </a:spcAft>
              <a:buClr>
                <a:schemeClr val="dk1"/>
              </a:buClr>
              <a:buSzPts val="1800"/>
              <a:buNone/>
            </a:pPr>
            <a:r>
              <a:t/>
            </a:r>
            <a:endParaRPr sz="2133">
              <a:solidFill>
                <a:srgbClr val="2A5780"/>
              </a:solidFill>
              <a:latin typeface="Arial"/>
              <a:ea typeface="Arial"/>
              <a:cs typeface="Arial"/>
              <a:sym typeface="Arial"/>
            </a:endParaRPr>
          </a:p>
          <a:p>
            <a:pPr indent="0" lvl="0" marL="0" rtl="0" algn="l">
              <a:lnSpc>
                <a:spcPct val="90000"/>
              </a:lnSpc>
              <a:spcBef>
                <a:spcPts val="0"/>
              </a:spcBef>
              <a:spcAft>
                <a:spcPts val="2133"/>
              </a:spcAft>
              <a:buClr>
                <a:schemeClr val="dk1"/>
              </a:buClr>
              <a:buSzPts val="1800"/>
              <a:buNone/>
            </a:pPr>
            <a:r>
              <a:t/>
            </a:r>
            <a:endParaRPr sz="3200">
              <a:solidFill>
                <a:srgbClr val="FF99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31"/>
          <p:cNvSpPr txBox="1"/>
          <p:nvPr>
            <p:ph type="title"/>
          </p:nvPr>
        </p:nvSpPr>
        <p:spPr>
          <a:xfrm>
            <a:off x="5816600" y="1132966"/>
            <a:ext cx="5508879" cy="635635"/>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000"/>
              <a:buFont typeface="Century Gothic"/>
              <a:buNone/>
            </a:pPr>
            <a:r>
              <a:rPr b="1" lang="en">
                <a:solidFill>
                  <a:srgbClr val="2264C8"/>
                </a:solidFill>
              </a:rPr>
              <a:t>…AND ECONOMIC</a:t>
            </a:r>
            <a:endParaRPr/>
          </a:p>
        </p:txBody>
      </p:sp>
      <p:sp>
        <p:nvSpPr>
          <p:cNvPr id="309" name="Google Shape;309;p31"/>
          <p:cNvSpPr txBox="1"/>
          <p:nvPr/>
        </p:nvSpPr>
        <p:spPr>
          <a:xfrm>
            <a:off x="796289" y="2720169"/>
            <a:ext cx="10985500" cy="1380506"/>
          </a:xfrm>
          <a:prstGeom prst="rect">
            <a:avLst/>
          </a:prstGeom>
          <a:noFill/>
          <a:ln>
            <a:noFill/>
          </a:ln>
        </p:spPr>
        <p:txBody>
          <a:bodyPr anchorCtr="0" anchor="t" bIns="0" lIns="0" spcFirstLastPara="1" rIns="0" wrap="square" tIns="46350">
            <a:spAutoFit/>
          </a:bodyPr>
          <a:lstStyle/>
          <a:p>
            <a:pPr indent="0" lvl="0" marL="12700" marR="420369" rtl="0" algn="l">
              <a:lnSpc>
                <a:spcPct val="107894"/>
              </a:lnSpc>
              <a:spcBef>
                <a:spcPts val="0"/>
              </a:spcBef>
              <a:spcAft>
                <a:spcPts val="0"/>
              </a:spcAft>
              <a:buNone/>
            </a:pPr>
            <a:r>
              <a:rPr i="1" lang="en" sz="2000">
                <a:solidFill>
                  <a:schemeClr val="dk1"/>
                </a:solidFill>
                <a:latin typeface="Century Gothic"/>
                <a:ea typeface="Century Gothic"/>
                <a:cs typeface="Century Gothic"/>
                <a:sym typeface="Century Gothic"/>
              </a:rPr>
              <a:t>“A way has to be found to enable everyone to benefit from the fruits of the earth, and not  simply to close the gap between the affluent and those who must be satisfied with the  crumbs falling from the table, but above all to satisfy the demands of justice, fairness and respect for every human being.” </a:t>
            </a:r>
            <a:endParaRPr i="1" sz="2000">
              <a:solidFill>
                <a:schemeClr val="dk1"/>
              </a:solidFill>
              <a:latin typeface="Century Gothic"/>
              <a:ea typeface="Century Gothic"/>
              <a:cs typeface="Century Gothic"/>
              <a:sym typeface="Century Gothic"/>
            </a:endParaRPr>
          </a:p>
          <a:p>
            <a:pPr indent="0" lvl="0" marL="12700" marR="420369" rtl="0" algn="l">
              <a:lnSpc>
                <a:spcPct val="107894"/>
              </a:lnSpc>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12700" marR="420369" rtl="0" algn="l">
              <a:lnSpc>
                <a:spcPct val="107894"/>
              </a:lnSpc>
              <a:spcBef>
                <a:spcPts val="0"/>
              </a:spcBef>
              <a:spcAft>
                <a:spcPts val="0"/>
              </a:spcAft>
              <a:buNone/>
            </a:pPr>
            <a:r>
              <a:rPr lang="en" sz="2000">
                <a:solidFill>
                  <a:schemeClr val="dk1"/>
                </a:solidFill>
                <a:latin typeface="Century Gothic"/>
                <a:ea typeface="Century Gothic"/>
                <a:cs typeface="Century Gothic"/>
                <a:sym typeface="Century Gothic"/>
              </a:rPr>
              <a:t>(Pope Francis, Address to the Food and Agricultural Organization, 6/20/13)</a:t>
            </a:r>
            <a:endParaRPr sz="2000">
              <a:solidFill>
                <a:schemeClr val="dk1"/>
              </a:solidFill>
              <a:latin typeface="Century Gothic"/>
              <a:ea typeface="Century Gothic"/>
              <a:cs typeface="Century Gothic"/>
              <a:sym typeface="Century Gothic"/>
            </a:endParaRPr>
          </a:p>
        </p:txBody>
      </p:sp>
      <p:pic>
        <p:nvPicPr>
          <p:cNvPr descr="C2-HD-BTM.png" id="310" name="Google Shape;310;p3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2"/>
          <p:cNvSpPr txBox="1"/>
          <p:nvPr>
            <p:ph type="title"/>
          </p:nvPr>
        </p:nvSpPr>
        <p:spPr>
          <a:xfrm>
            <a:off x="3595330" y="392624"/>
            <a:ext cx="8596670" cy="1320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264C8"/>
              </a:buClr>
              <a:buSzPts val="4000"/>
              <a:buFont typeface="Century Gothic"/>
              <a:buNone/>
            </a:pPr>
            <a:r>
              <a:rPr b="1" i="0" lang="en" sz="4000" u="none" cap="none" strike="noStrike">
                <a:solidFill>
                  <a:srgbClr val="2264C8"/>
                </a:solidFill>
                <a:latin typeface="Century Gothic"/>
                <a:ea typeface="Century Gothic"/>
                <a:cs typeface="Century Gothic"/>
                <a:sym typeface="Century Gothic"/>
              </a:rPr>
              <a:t>2020 A YEAR OF ANNIVERSARIES </a:t>
            </a:r>
            <a:endParaRPr/>
          </a:p>
        </p:txBody>
      </p:sp>
      <p:sp>
        <p:nvSpPr>
          <p:cNvPr id="317" name="Google Shape;317;p32"/>
          <p:cNvSpPr txBox="1"/>
          <p:nvPr>
            <p:ph idx="1" type="body"/>
          </p:nvPr>
        </p:nvSpPr>
        <p:spPr>
          <a:xfrm>
            <a:off x="677325" y="2160600"/>
            <a:ext cx="9253200" cy="3880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600"/>
              <a:buChar char="•"/>
            </a:pPr>
            <a:r>
              <a:rPr lang="en"/>
              <a:t>75</a:t>
            </a:r>
            <a:r>
              <a:rPr baseline="30000" lang="en"/>
              <a:t>th</a:t>
            </a:r>
            <a:r>
              <a:rPr lang="en"/>
              <a:t> anniversary of the UN</a:t>
            </a:r>
            <a:endParaRPr/>
          </a:p>
          <a:p>
            <a:pPr indent="-228600" lvl="0" marL="228600" rtl="0" algn="l">
              <a:lnSpc>
                <a:spcPct val="90000"/>
              </a:lnSpc>
              <a:spcBef>
                <a:spcPts val="1000"/>
              </a:spcBef>
              <a:spcAft>
                <a:spcPts val="0"/>
              </a:spcAft>
              <a:buClr>
                <a:schemeClr val="dk1"/>
              </a:buClr>
              <a:buSzPts val="2600"/>
              <a:buChar char="•"/>
            </a:pPr>
            <a:r>
              <a:rPr lang="en"/>
              <a:t>25</a:t>
            </a:r>
            <a:r>
              <a:rPr baseline="30000" lang="en"/>
              <a:t>th</a:t>
            </a:r>
            <a:r>
              <a:rPr lang="en"/>
              <a:t> anniversary of the Copenhagen Declaration </a:t>
            </a:r>
            <a:endParaRPr/>
          </a:p>
          <a:p>
            <a:pPr indent="-228600" lvl="0" marL="228600" rtl="0" algn="l">
              <a:lnSpc>
                <a:spcPct val="90000"/>
              </a:lnSpc>
              <a:spcBef>
                <a:spcPts val="1000"/>
              </a:spcBef>
              <a:spcAft>
                <a:spcPts val="0"/>
              </a:spcAft>
              <a:buClr>
                <a:schemeClr val="dk1"/>
              </a:buClr>
              <a:buSzPts val="2600"/>
              <a:buChar char="•"/>
            </a:pPr>
            <a:r>
              <a:rPr lang="en"/>
              <a:t>Beijing Declaration and Platform for Action +25 </a:t>
            </a:r>
            <a:endParaRPr/>
          </a:p>
          <a:p>
            <a:pPr indent="-228600" lvl="0" marL="228600" rtl="0" algn="l">
              <a:lnSpc>
                <a:spcPct val="90000"/>
              </a:lnSpc>
              <a:spcBef>
                <a:spcPts val="1000"/>
              </a:spcBef>
              <a:spcAft>
                <a:spcPts val="0"/>
              </a:spcAft>
              <a:buClr>
                <a:schemeClr val="dk1"/>
              </a:buClr>
              <a:buSzPts val="2600"/>
              <a:buChar char="•"/>
            </a:pPr>
            <a:r>
              <a:rPr lang="en"/>
              <a:t>20th anniversary of UN Security Council resolution 1325 on women, peace and security</a:t>
            </a:r>
            <a:endParaRPr/>
          </a:p>
          <a:p>
            <a:pPr indent="-228600" lvl="0" marL="228600" rtl="0" algn="l">
              <a:lnSpc>
                <a:spcPct val="90000"/>
              </a:lnSpc>
              <a:spcBef>
                <a:spcPts val="1000"/>
              </a:spcBef>
              <a:spcAft>
                <a:spcPts val="0"/>
              </a:spcAft>
              <a:buClr>
                <a:schemeClr val="dk1"/>
              </a:buClr>
              <a:buSzPts val="2600"/>
              <a:buChar char="•"/>
            </a:pPr>
            <a:r>
              <a:rPr lang="en"/>
              <a:t>5th anniversary of the global Sustainable Development Goals.</a:t>
            </a:r>
            <a:endParaRPr/>
          </a:p>
          <a:p>
            <a:pPr indent="-228600" lvl="0" marL="228600" rtl="0" algn="l">
              <a:lnSpc>
                <a:spcPct val="90000"/>
              </a:lnSpc>
              <a:spcBef>
                <a:spcPts val="1000"/>
              </a:spcBef>
              <a:spcAft>
                <a:spcPts val="0"/>
              </a:spcAft>
              <a:buClr>
                <a:schemeClr val="dk1"/>
              </a:buClr>
              <a:buSzPts val="2600"/>
              <a:buChar char="•"/>
            </a:pPr>
            <a:r>
              <a:rPr lang="en"/>
              <a:t>UN Women’s 10</a:t>
            </a:r>
            <a:r>
              <a:rPr baseline="30000" lang="en"/>
              <a:t>th</a:t>
            </a:r>
            <a:r>
              <a:rPr lang="en"/>
              <a:t> anniversary</a:t>
            </a:r>
            <a:endParaRPr/>
          </a:p>
        </p:txBody>
      </p:sp>
      <p:pic>
        <p:nvPicPr>
          <p:cNvPr descr="C2-HD-BTM.png" id="318" name="Google Shape;318;p32"/>
          <p:cNvPicPr preferRelativeResize="0"/>
          <p:nvPr/>
        </p:nvPicPr>
        <p:blipFill rotWithShape="1">
          <a:blip r:embed="rId3">
            <a:alphaModFix/>
          </a:blip>
          <a:srcRect b="0" l="0" r="0" t="0"/>
          <a:stretch/>
        </p:blipFill>
        <p:spPr>
          <a:xfrm>
            <a:off x="0" y="6306584"/>
            <a:ext cx="12192000" cy="551416"/>
          </a:xfrm>
          <a:prstGeom prst="rect">
            <a:avLst/>
          </a:prstGeom>
          <a:noFill/>
          <a:ln>
            <a:noFill/>
          </a:ln>
        </p:spPr>
      </p:pic>
      <p:pic>
        <p:nvPicPr>
          <p:cNvPr descr="Cake" id="319" name="Google Shape;319;p32"/>
          <p:cNvPicPr preferRelativeResize="0"/>
          <p:nvPr/>
        </p:nvPicPr>
        <p:blipFill rotWithShape="1">
          <a:blip r:embed="rId4">
            <a:alphaModFix/>
          </a:blip>
          <a:srcRect b="0" l="0" r="0" t="0"/>
          <a:stretch/>
        </p:blipFill>
        <p:spPr>
          <a:xfrm>
            <a:off x="10488138" y="2864085"/>
            <a:ext cx="771754" cy="771754"/>
          </a:xfrm>
          <a:prstGeom prst="rect">
            <a:avLst/>
          </a:prstGeom>
          <a:noFill/>
          <a:ln>
            <a:noFill/>
          </a:ln>
        </p:spPr>
      </p:pic>
      <p:pic>
        <p:nvPicPr>
          <p:cNvPr descr="Wedding cake" id="320" name="Google Shape;320;p32"/>
          <p:cNvPicPr preferRelativeResize="0"/>
          <p:nvPr/>
        </p:nvPicPr>
        <p:blipFill rotWithShape="1">
          <a:blip r:embed="rId5">
            <a:alphaModFix/>
          </a:blip>
          <a:srcRect b="0" l="0" r="0" t="0"/>
          <a:stretch/>
        </p:blipFill>
        <p:spPr>
          <a:xfrm>
            <a:off x="9809395" y="3410689"/>
            <a:ext cx="2129227" cy="21292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33"/>
          <p:cNvSpPr txBox="1"/>
          <p:nvPr>
            <p:ph type="title"/>
          </p:nvPr>
        </p:nvSpPr>
        <p:spPr>
          <a:xfrm>
            <a:off x="4761484" y="663447"/>
            <a:ext cx="6664959" cy="1068070"/>
          </a:xfrm>
          <a:prstGeom prst="rect">
            <a:avLst/>
          </a:prstGeom>
          <a:noFill/>
          <a:ln>
            <a:noFill/>
          </a:ln>
        </p:spPr>
        <p:txBody>
          <a:bodyPr anchorCtr="0" anchor="ctr" bIns="0" lIns="0" spcFirstLastPara="1" rIns="0" wrap="square" tIns="12700">
            <a:spAutoFit/>
          </a:bodyPr>
          <a:lstStyle/>
          <a:p>
            <a:pPr indent="0" lvl="0" marL="0" marR="5715" rtl="0" algn="r">
              <a:lnSpc>
                <a:spcPct val="114027"/>
              </a:lnSpc>
              <a:spcBef>
                <a:spcPts val="0"/>
              </a:spcBef>
              <a:spcAft>
                <a:spcPts val="0"/>
              </a:spcAft>
              <a:buClr>
                <a:srgbClr val="2264C8"/>
              </a:buClr>
              <a:buSzPts val="3600"/>
              <a:buFont typeface="Century Gothic"/>
              <a:buNone/>
            </a:pPr>
            <a:r>
              <a:rPr b="1" lang="en" sz="3600">
                <a:solidFill>
                  <a:srgbClr val="2264C8"/>
                </a:solidFill>
              </a:rPr>
              <a:t>INTEGRAL TO ALL DIMENSIONS</a:t>
            </a:r>
            <a:endParaRPr b="1" sz="3600">
              <a:solidFill>
                <a:srgbClr val="2264C8"/>
              </a:solidFill>
            </a:endParaRPr>
          </a:p>
          <a:p>
            <a:pPr indent="0" lvl="0" marL="0" marR="5080" rtl="0" algn="r">
              <a:lnSpc>
                <a:spcPct val="114027"/>
              </a:lnSpc>
              <a:spcBef>
                <a:spcPts val="0"/>
              </a:spcBef>
              <a:spcAft>
                <a:spcPts val="0"/>
              </a:spcAft>
              <a:buClr>
                <a:srgbClr val="2264C8"/>
              </a:buClr>
              <a:buSzPts val="3600"/>
              <a:buFont typeface="Century Gothic"/>
              <a:buNone/>
            </a:pPr>
            <a:r>
              <a:rPr b="1" lang="en" sz="3600">
                <a:solidFill>
                  <a:srgbClr val="2264C8"/>
                </a:solidFill>
              </a:rPr>
              <a:t>OF DEVELOPMENT</a:t>
            </a:r>
            <a:endParaRPr b="1" sz="3600">
              <a:solidFill>
                <a:srgbClr val="2264C8"/>
              </a:solidFill>
            </a:endParaRPr>
          </a:p>
        </p:txBody>
      </p:sp>
      <p:sp>
        <p:nvSpPr>
          <p:cNvPr id="327" name="Google Shape;327;p33"/>
          <p:cNvSpPr/>
          <p:nvPr/>
        </p:nvSpPr>
        <p:spPr>
          <a:xfrm>
            <a:off x="385334" y="2490450"/>
            <a:ext cx="3710719" cy="277033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28" name="Google Shape;328;p33"/>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329" name="Google Shape;329;p33"/>
          <p:cNvSpPr txBox="1"/>
          <p:nvPr/>
        </p:nvSpPr>
        <p:spPr>
          <a:xfrm>
            <a:off x="4752601" y="1756400"/>
            <a:ext cx="7284900" cy="3886800"/>
          </a:xfrm>
          <a:prstGeom prst="rect">
            <a:avLst/>
          </a:prstGeom>
          <a:noFill/>
          <a:ln>
            <a:noFill/>
          </a:ln>
        </p:spPr>
        <p:txBody>
          <a:bodyPr anchorCtr="0" anchor="t" bIns="0" lIns="0" spcFirstLastPara="1" rIns="0" wrap="square" tIns="50150">
            <a:noAutofit/>
          </a:bodyPr>
          <a:lstStyle/>
          <a:p>
            <a:pPr indent="0" lvl="0" marL="12700" marR="551180" rtl="0" algn="l">
              <a:lnSpc>
                <a:spcPct val="108181"/>
              </a:lnSpc>
              <a:spcBef>
                <a:spcPts val="0"/>
              </a:spcBef>
              <a:spcAft>
                <a:spcPts val="0"/>
              </a:spcAft>
              <a:buNone/>
            </a:pPr>
            <a:r>
              <a:rPr lang="en" sz="2200">
                <a:solidFill>
                  <a:schemeClr val="dk1"/>
                </a:solidFill>
                <a:latin typeface="Century Gothic"/>
                <a:ea typeface="Century Gothic"/>
                <a:cs typeface="Century Gothic"/>
                <a:sym typeface="Century Gothic"/>
              </a:rPr>
              <a:t>“ </a:t>
            </a:r>
            <a:r>
              <a:rPr i="1" lang="en" sz="2200">
                <a:solidFill>
                  <a:schemeClr val="dk1"/>
                </a:solidFill>
                <a:latin typeface="Century Gothic"/>
                <a:ea typeface="Century Gothic"/>
                <a:cs typeface="Century Gothic"/>
                <a:sym typeface="Century Gothic"/>
              </a:rPr>
              <a:t>We are faced	not with two separate crises,  one environmental and the other social, but  rather with one complex crisis which is both  social and environmental.</a:t>
            </a:r>
            <a:endParaRPr i="1" sz="2200">
              <a:solidFill>
                <a:schemeClr val="dk1"/>
              </a:solidFill>
              <a:latin typeface="Century Gothic"/>
              <a:ea typeface="Century Gothic"/>
              <a:cs typeface="Century Gothic"/>
              <a:sym typeface="Century Gothic"/>
            </a:endParaRPr>
          </a:p>
          <a:p>
            <a:pPr indent="0" lvl="0" marL="0" marR="0" rtl="0" algn="l">
              <a:lnSpc>
                <a:spcPct val="100000"/>
              </a:lnSpc>
              <a:spcBef>
                <a:spcPts val="10"/>
              </a:spcBef>
              <a:spcAft>
                <a:spcPts val="0"/>
              </a:spcAft>
              <a:buNone/>
            </a:pPr>
            <a:r>
              <a:t/>
            </a:r>
            <a:endParaRPr i="1" sz="3550">
              <a:solidFill>
                <a:schemeClr val="dk1"/>
              </a:solidFill>
              <a:latin typeface="Century Gothic"/>
              <a:ea typeface="Century Gothic"/>
              <a:cs typeface="Century Gothic"/>
              <a:sym typeface="Century Gothic"/>
            </a:endParaRPr>
          </a:p>
          <a:p>
            <a:pPr indent="0" lvl="0" marL="12700" marR="264160" rtl="0" algn="l">
              <a:lnSpc>
                <a:spcPct val="108181"/>
              </a:lnSpc>
              <a:spcBef>
                <a:spcPts val="0"/>
              </a:spcBef>
              <a:spcAft>
                <a:spcPts val="0"/>
              </a:spcAft>
              <a:buNone/>
            </a:pPr>
            <a:r>
              <a:rPr i="1" lang="en" sz="2200">
                <a:solidFill>
                  <a:schemeClr val="dk1"/>
                </a:solidFill>
                <a:latin typeface="Century Gothic"/>
                <a:ea typeface="Century Gothic"/>
                <a:cs typeface="Century Gothic"/>
                <a:sym typeface="Century Gothic"/>
              </a:rPr>
              <a:t>Strategies for a solution demand an integral  approach to combating poverty, restoring  dignity to the excluded, and, at the same time,  protecting nature.”</a:t>
            </a:r>
            <a:endParaRPr/>
          </a:p>
          <a:p>
            <a:pPr indent="0" lvl="0" marL="0" marR="0" rtl="0" algn="l">
              <a:lnSpc>
                <a:spcPct val="100000"/>
              </a:lnSpc>
              <a:spcBef>
                <a:spcPts val="15"/>
              </a:spcBef>
              <a:spcAft>
                <a:spcPts val="0"/>
              </a:spcAft>
              <a:buNone/>
            </a:pPr>
            <a:r>
              <a:t/>
            </a:r>
            <a:endParaRPr sz="3300">
              <a:solidFill>
                <a:schemeClr val="dk1"/>
              </a:solidFill>
              <a:latin typeface="Century Gothic"/>
              <a:ea typeface="Century Gothic"/>
              <a:cs typeface="Century Gothic"/>
              <a:sym typeface="Century Gothic"/>
            </a:endParaRPr>
          </a:p>
          <a:p>
            <a:pPr indent="0" lvl="0" marL="2536190" marR="0" rtl="0" algn="l">
              <a:lnSpc>
                <a:spcPct val="100000"/>
              </a:lnSpc>
              <a:spcBef>
                <a:spcPts val="0"/>
              </a:spcBef>
              <a:spcAft>
                <a:spcPts val="0"/>
              </a:spcAft>
              <a:buNone/>
            </a:pPr>
            <a:r>
              <a:rPr lang="en" sz="2200">
                <a:solidFill>
                  <a:schemeClr val="dk1"/>
                </a:solidFill>
                <a:latin typeface="Century Gothic"/>
                <a:ea typeface="Century Gothic"/>
                <a:cs typeface="Century Gothic"/>
                <a:sym typeface="Century Gothic"/>
              </a:rPr>
              <a:t>(Pope Francis, Laudato Si, 139)</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34"/>
          <p:cNvSpPr txBox="1"/>
          <p:nvPr>
            <p:ph type="title"/>
          </p:nvPr>
        </p:nvSpPr>
        <p:spPr>
          <a:xfrm>
            <a:off x="4445001" y="132333"/>
            <a:ext cx="6540626"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rPr>
              <a:t>NGOS AT THE UN</a:t>
            </a:r>
            <a:endParaRPr b="1" sz="4400">
              <a:solidFill>
                <a:srgbClr val="2264C8"/>
              </a:solidFill>
            </a:endParaRPr>
          </a:p>
        </p:txBody>
      </p:sp>
      <p:sp>
        <p:nvSpPr>
          <p:cNvPr id="335" name="Google Shape;335;p34"/>
          <p:cNvSpPr txBox="1"/>
          <p:nvPr/>
        </p:nvSpPr>
        <p:spPr>
          <a:xfrm>
            <a:off x="764540" y="2404364"/>
            <a:ext cx="3040380" cy="3279775"/>
          </a:xfrm>
          <a:prstGeom prst="rect">
            <a:avLst/>
          </a:prstGeom>
          <a:noFill/>
          <a:ln>
            <a:noFill/>
          </a:ln>
        </p:spPr>
        <p:txBody>
          <a:bodyPr anchorCtr="0" anchor="t" bIns="0" lIns="0" spcFirstLastPara="1" rIns="0" wrap="square" tIns="48875">
            <a:spAutoFit/>
          </a:bodyPr>
          <a:lstStyle/>
          <a:p>
            <a:pPr indent="-228600" lvl="0" marL="241300" marR="5080" rtl="0" algn="l">
              <a:lnSpc>
                <a:spcPct val="90000"/>
              </a:lnSpc>
              <a:spcBef>
                <a:spcPts val="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In the UN system,  we are considered  NGOs (non-  governmental  organizations)</a:t>
            </a:r>
            <a:endParaRPr sz="2400">
              <a:solidFill>
                <a:schemeClr val="dk1"/>
              </a:solidFill>
              <a:latin typeface="Century Gothic"/>
              <a:ea typeface="Century Gothic"/>
              <a:cs typeface="Century Gothic"/>
              <a:sym typeface="Century Gothic"/>
            </a:endParaRPr>
          </a:p>
          <a:p>
            <a:pPr indent="0" lvl="0" marL="0" marR="0" rtl="0" algn="l">
              <a:lnSpc>
                <a:spcPct val="100000"/>
              </a:lnSpc>
              <a:spcBef>
                <a:spcPts val="40"/>
              </a:spcBef>
              <a:spcAft>
                <a:spcPts val="0"/>
              </a:spcAft>
              <a:buClr>
                <a:schemeClr val="dk1"/>
              </a:buClr>
              <a:buSzPts val="3750"/>
              <a:buFont typeface="Arial"/>
              <a:buNone/>
            </a:pPr>
            <a:r>
              <a:t/>
            </a:r>
            <a:endParaRPr sz="3750">
              <a:solidFill>
                <a:schemeClr val="dk1"/>
              </a:solidFill>
              <a:latin typeface="Century Gothic"/>
              <a:ea typeface="Century Gothic"/>
              <a:cs typeface="Century Gothic"/>
              <a:sym typeface="Century Gothic"/>
            </a:endParaRPr>
          </a:p>
          <a:p>
            <a:pPr indent="-228600" lvl="0" marL="241300" marR="560070" rtl="0" algn="just">
              <a:lnSpc>
                <a:spcPct val="107916"/>
              </a:lnSpc>
              <a:spcBef>
                <a:spcPts val="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Just over 5,000  NGOs have UN  accreditation</a:t>
            </a:r>
            <a:endParaRPr sz="2400">
              <a:solidFill>
                <a:schemeClr val="dk1"/>
              </a:solidFill>
              <a:latin typeface="Century Gothic"/>
              <a:ea typeface="Century Gothic"/>
              <a:cs typeface="Century Gothic"/>
              <a:sym typeface="Century Gothic"/>
            </a:endParaRPr>
          </a:p>
        </p:txBody>
      </p:sp>
      <p:sp>
        <p:nvSpPr>
          <p:cNvPr id="336" name="Google Shape;336;p34"/>
          <p:cNvSpPr/>
          <p:nvPr/>
        </p:nvSpPr>
        <p:spPr>
          <a:xfrm>
            <a:off x="3804920" y="828293"/>
            <a:ext cx="8234933" cy="569823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37" name="Google Shape;337;p34"/>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5"/>
          <p:cNvSpPr txBox="1"/>
          <p:nvPr>
            <p:ph type="title"/>
          </p:nvPr>
        </p:nvSpPr>
        <p:spPr>
          <a:xfrm>
            <a:off x="-956000" y="874589"/>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 HEADQUARTERS NEW YORK</a:t>
            </a:r>
            <a:endParaRPr b="1">
              <a:solidFill>
                <a:srgbClr val="2264C8"/>
              </a:solidFill>
            </a:endParaRPr>
          </a:p>
        </p:txBody>
      </p:sp>
      <p:sp>
        <p:nvSpPr>
          <p:cNvPr id="343" name="Google Shape;343;p35"/>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rgbClr val="F63790"/>
              </a:buClr>
              <a:buSzPts val="1800"/>
              <a:buNone/>
            </a:pPr>
            <a:r>
              <a:rPr lang="en">
                <a:solidFill>
                  <a:srgbClr val="F63790"/>
                </a:solidFill>
              </a:rPr>
              <a:t>Situated in NYC</a:t>
            </a:r>
            <a:endParaRPr>
              <a:solidFill>
                <a:srgbClr val="F63790"/>
              </a:solidFill>
            </a:endParaRPr>
          </a:p>
        </p:txBody>
      </p:sp>
      <p:pic>
        <p:nvPicPr>
          <p:cNvPr id="344" name="Google Shape;344;p35"/>
          <p:cNvPicPr preferRelativeResize="0"/>
          <p:nvPr/>
        </p:nvPicPr>
        <p:blipFill rotWithShape="1">
          <a:blip r:embed="rId3">
            <a:alphaModFix/>
          </a:blip>
          <a:srcRect b="0" l="0" r="0" t="0"/>
          <a:stretch/>
        </p:blipFill>
        <p:spPr>
          <a:xfrm>
            <a:off x="7721570" y="386701"/>
            <a:ext cx="4470433" cy="5956599"/>
          </a:xfrm>
          <a:prstGeom prst="rect">
            <a:avLst/>
          </a:prstGeom>
          <a:noFill/>
          <a:ln>
            <a:noFill/>
          </a:ln>
        </p:spPr>
      </p:pic>
      <p:pic>
        <p:nvPicPr>
          <p:cNvPr id="345" name="Google Shape;345;p35"/>
          <p:cNvPicPr preferRelativeResize="0"/>
          <p:nvPr/>
        </p:nvPicPr>
        <p:blipFill rotWithShape="1">
          <a:blip r:embed="rId4">
            <a:alphaModFix/>
          </a:blip>
          <a:srcRect b="0" l="0" r="0" t="0"/>
          <a:stretch/>
        </p:blipFill>
        <p:spPr>
          <a:xfrm>
            <a:off x="208667" y="4587770"/>
            <a:ext cx="7319467" cy="1755532"/>
          </a:xfrm>
          <a:prstGeom prst="rect">
            <a:avLst/>
          </a:prstGeom>
          <a:noFill/>
          <a:ln>
            <a:noFill/>
          </a:ln>
        </p:spPr>
      </p:pic>
      <p:pic>
        <p:nvPicPr>
          <p:cNvPr id="346" name="Google Shape;346;p35"/>
          <p:cNvPicPr preferRelativeResize="0"/>
          <p:nvPr/>
        </p:nvPicPr>
        <p:blipFill rotWithShape="1">
          <a:blip r:embed="rId5">
            <a:alphaModFix/>
          </a:blip>
          <a:srcRect b="0" l="0" r="0" t="0"/>
          <a:stretch/>
        </p:blipFill>
        <p:spPr>
          <a:xfrm>
            <a:off x="3558834" y="1578778"/>
            <a:ext cx="3969300" cy="2787167"/>
          </a:xfrm>
          <a:prstGeom prst="rect">
            <a:avLst/>
          </a:prstGeom>
          <a:noFill/>
          <a:ln>
            <a:noFill/>
          </a:ln>
        </p:spPr>
      </p:pic>
      <p:pic>
        <p:nvPicPr>
          <p:cNvPr id="347" name="Google Shape;347;p35"/>
          <p:cNvPicPr preferRelativeResize="0"/>
          <p:nvPr/>
        </p:nvPicPr>
        <p:blipFill rotWithShape="1">
          <a:blip r:embed="rId6">
            <a:alphaModFix/>
          </a:blip>
          <a:srcRect b="0" l="0" r="0" t="0"/>
          <a:stretch/>
        </p:blipFill>
        <p:spPr>
          <a:xfrm>
            <a:off x="217869" y="2733106"/>
            <a:ext cx="3147531" cy="1391799"/>
          </a:xfrm>
          <a:prstGeom prst="rect">
            <a:avLst/>
          </a:prstGeom>
          <a:noFill/>
          <a:ln>
            <a:noFill/>
          </a:ln>
        </p:spPr>
      </p:pic>
      <p:pic>
        <p:nvPicPr>
          <p:cNvPr descr="C2-HD-BTM.png" id="348" name="Google Shape;348;p35"/>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36"/>
          <p:cNvSpPr txBox="1"/>
          <p:nvPr>
            <p:ph type="title"/>
          </p:nvPr>
        </p:nvSpPr>
        <p:spPr>
          <a:xfrm>
            <a:off x="-3318200" y="436910"/>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GENEVA </a:t>
            </a:r>
            <a:endParaRPr b="1">
              <a:solidFill>
                <a:srgbClr val="2264C8"/>
              </a:solidFill>
            </a:endParaRPr>
          </a:p>
        </p:txBody>
      </p:sp>
      <p:sp>
        <p:nvSpPr>
          <p:cNvPr id="354" name="Google Shape;354;p36"/>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355" name="Google Shape;355;p36"/>
          <p:cNvPicPr preferRelativeResize="0"/>
          <p:nvPr/>
        </p:nvPicPr>
        <p:blipFill rotWithShape="1">
          <a:blip r:embed="rId3">
            <a:alphaModFix/>
          </a:blip>
          <a:srcRect b="21076" l="0" r="0" t="10867"/>
          <a:stretch/>
        </p:blipFill>
        <p:spPr>
          <a:xfrm>
            <a:off x="8479634" y="976618"/>
            <a:ext cx="3603433" cy="2452383"/>
          </a:xfrm>
          <a:prstGeom prst="rect">
            <a:avLst/>
          </a:prstGeom>
          <a:noFill/>
          <a:ln>
            <a:noFill/>
          </a:ln>
        </p:spPr>
      </p:pic>
      <p:pic>
        <p:nvPicPr>
          <p:cNvPr id="356" name="Google Shape;356;p36"/>
          <p:cNvPicPr preferRelativeResize="0"/>
          <p:nvPr/>
        </p:nvPicPr>
        <p:blipFill rotWithShape="1">
          <a:blip r:embed="rId4">
            <a:alphaModFix/>
          </a:blip>
          <a:srcRect b="0" l="0" r="0" t="0"/>
          <a:stretch/>
        </p:blipFill>
        <p:spPr>
          <a:xfrm>
            <a:off x="8479639" y="4066198"/>
            <a:ext cx="3603429" cy="2025399"/>
          </a:xfrm>
          <a:prstGeom prst="rect">
            <a:avLst/>
          </a:prstGeom>
          <a:noFill/>
          <a:ln>
            <a:noFill/>
          </a:ln>
        </p:spPr>
      </p:pic>
      <p:pic>
        <p:nvPicPr>
          <p:cNvPr id="357" name="Google Shape;357;p36"/>
          <p:cNvPicPr preferRelativeResize="0"/>
          <p:nvPr/>
        </p:nvPicPr>
        <p:blipFill rotWithShape="1">
          <a:blip r:embed="rId5">
            <a:alphaModFix/>
          </a:blip>
          <a:srcRect b="0" l="0" r="0" t="0"/>
          <a:stretch/>
        </p:blipFill>
        <p:spPr>
          <a:xfrm>
            <a:off x="192534" y="1711485"/>
            <a:ext cx="8097367" cy="4559033"/>
          </a:xfrm>
          <a:prstGeom prst="rect">
            <a:avLst/>
          </a:prstGeom>
          <a:noFill/>
          <a:ln>
            <a:noFill/>
          </a:ln>
        </p:spPr>
      </p:pic>
      <p:pic>
        <p:nvPicPr>
          <p:cNvPr descr="C2-HD-BTM.png" id="358" name="Google Shape;358;p36"/>
          <p:cNvPicPr preferRelativeResize="0"/>
          <p:nvPr/>
        </p:nvPicPr>
        <p:blipFill rotWithShape="1">
          <a:blip r:embed="rId6">
            <a:alphaModFix/>
          </a:blip>
          <a:srcRect b="0" l="0" r="0" t="0"/>
          <a:stretch/>
        </p:blipFill>
        <p:spPr>
          <a:xfrm>
            <a:off x="0" y="6094400"/>
            <a:ext cx="12192000" cy="76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37"/>
          <p:cNvSpPr txBox="1"/>
          <p:nvPr>
            <p:ph type="title"/>
          </p:nvPr>
        </p:nvSpPr>
        <p:spPr>
          <a:xfrm>
            <a:off x="415600" y="64058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lang="en">
                <a:solidFill>
                  <a:srgbClr val="2264C8"/>
                </a:solidFill>
              </a:rPr>
              <a:t>NAI, KENYA</a:t>
            </a:r>
            <a:endParaRPr>
              <a:solidFill>
                <a:srgbClr val="2264C8"/>
              </a:solidFill>
            </a:endParaRPr>
          </a:p>
        </p:txBody>
      </p:sp>
      <p:sp>
        <p:nvSpPr>
          <p:cNvPr id="364" name="Google Shape;364;p37"/>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365" name="Google Shape;365;p37"/>
          <p:cNvPicPr preferRelativeResize="0"/>
          <p:nvPr/>
        </p:nvPicPr>
        <p:blipFill rotWithShape="1">
          <a:blip r:embed="rId3">
            <a:alphaModFix/>
          </a:blip>
          <a:srcRect b="0" l="0" r="0" t="0"/>
          <a:stretch/>
        </p:blipFill>
        <p:spPr>
          <a:xfrm>
            <a:off x="748201" y="2285116"/>
            <a:ext cx="3932332" cy="3932300"/>
          </a:xfrm>
          <a:prstGeom prst="rect">
            <a:avLst/>
          </a:prstGeom>
          <a:noFill/>
          <a:ln>
            <a:noFill/>
          </a:ln>
        </p:spPr>
      </p:pic>
      <p:pic>
        <p:nvPicPr>
          <p:cNvPr id="366" name="Google Shape;366;p37"/>
          <p:cNvPicPr preferRelativeResize="0"/>
          <p:nvPr/>
        </p:nvPicPr>
        <p:blipFill rotWithShape="1">
          <a:blip r:embed="rId4">
            <a:alphaModFix/>
          </a:blip>
          <a:srcRect b="0" l="0" r="0" t="0"/>
          <a:stretch/>
        </p:blipFill>
        <p:spPr>
          <a:xfrm>
            <a:off x="5428733" y="250768"/>
            <a:ext cx="6428232" cy="6428232"/>
          </a:xfrm>
          <a:prstGeom prst="rect">
            <a:avLst/>
          </a:prstGeom>
          <a:noFill/>
          <a:ln>
            <a:noFill/>
          </a:ln>
        </p:spPr>
      </p:pic>
      <p:pic>
        <p:nvPicPr>
          <p:cNvPr descr="C2-HD-BTM.png" id="367" name="Google Shape;367;p37"/>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
        <p:nvSpPr>
          <p:cNvPr id="368" name="Google Shape;368;p37"/>
          <p:cNvSpPr txBox="1"/>
          <p:nvPr/>
        </p:nvSpPr>
        <p:spPr>
          <a:xfrm>
            <a:off x="-6306167" y="960876"/>
            <a:ext cx="11360800" cy="8600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 sz="4000" cap="none">
                <a:solidFill>
                  <a:srgbClr val="2264C8"/>
                </a:solidFill>
                <a:latin typeface="Century Gothic"/>
                <a:ea typeface="Century Gothic"/>
                <a:cs typeface="Century Gothic"/>
                <a:sym typeface="Century Gothic"/>
              </a:rPr>
              <a:t>NAIROBI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38"/>
          <p:cNvSpPr txBox="1"/>
          <p:nvPr>
            <p:ph idx="1" type="body"/>
          </p:nvPr>
        </p:nvSpPr>
        <p:spPr>
          <a:xfrm>
            <a:off x="9528067" y="2097300"/>
            <a:ext cx="2508800" cy="4566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
              <a:t>The 2030 Agenda</a:t>
            </a:r>
            <a:endParaRPr/>
          </a:p>
          <a:p>
            <a:pPr indent="0" lvl="0" marL="0" rtl="0" algn="l">
              <a:lnSpc>
                <a:spcPct val="90000"/>
              </a:lnSpc>
              <a:spcBef>
                <a:spcPts val="2133"/>
              </a:spcBef>
              <a:spcAft>
                <a:spcPts val="0"/>
              </a:spcAft>
              <a:buClr>
                <a:schemeClr val="dk1"/>
              </a:buClr>
              <a:buSzPts val="1800"/>
              <a:buNone/>
            </a:pPr>
            <a:r>
              <a:rPr lang="en"/>
              <a:t>For more information on the 17 SDGs, check out this video as well!</a:t>
            </a:r>
            <a:br>
              <a:rPr lang="en"/>
            </a:br>
            <a:r>
              <a:rPr lang="en" u="sng">
                <a:solidFill>
                  <a:schemeClr val="hlink"/>
                </a:solidFill>
                <a:hlinkClick r:id="rId3"/>
              </a:rPr>
              <a:t>https://www.youtube.com/watch?v=9-xdy1Jr2eg</a:t>
            </a:r>
            <a:r>
              <a:rPr lang="en"/>
              <a:t> </a:t>
            </a:r>
            <a:endParaRPr/>
          </a:p>
          <a:p>
            <a:pPr indent="0" lvl="0" marL="0" rtl="0" algn="l">
              <a:lnSpc>
                <a:spcPct val="90000"/>
              </a:lnSpc>
              <a:spcBef>
                <a:spcPts val="2133"/>
              </a:spcBef>
              <a:spcAft>
                <a:spcPts val="2133"/>
              </a:spcAft>
              <a:buClr>
                <a:schemeClr val="dk1"/>
              </a:buClr>
              <a:buSzPts val="1800"/>
              <a:buNone/>
            </a:pPr>
            <a:r>
              <a:t/>
            </a:r>
            <a:endParaRPr/>
          </a:p>
        </p:txBody>
      </p:sp>
      <p:pic>
        <p:nvPicPr>
          <p:cNvPr id="374" name="Google Shape;374;p38"/>
          <p:cNvPicPr preferRelativeResize="0"/>
          <p:nvPr/>
        </p:nvPicPr>
        <p:blipFill rotWithShape="1">
          <a:blip r:embed="rId4">
            <a:alphaModFix/>
          </a:blip>
          <a:srcRect b="0" l="0" r="0" t="0"/>
          <a:stretch/>
        </p:blipFill>
        <p:spPr>
          <a:xfrm>
            <a:off x="250633" y="440367"/>
            <a:ext cx="8994832" cy="5436252"/>
          </a:xfrm>
          <a:prstGeom prst="rect">
            <a:avLst/>
          </a:prstGeom>
          <a:noFill/>
          <a:ln>
            <a:noFill/>
          </a:ln>
        </p:spPr>
      </p:pic>
      <p:sp>
        <p:nvSpPr>
          <p:cNvPr id="375" name="Google Shape;375;p38"/>
          <p:cNvSpPr txBox="1"/>
          <p:nvPr>
            <p:ph type="title"/>
          </p:nvPr>
        </p:nvSpPr>
        <p:spPr>
          <a:xfrm>
            <a:off x="6953048" y="440367"/>
            <a:ext cx="4584833" cy="1611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CURRENT UN FOCUS</a:t>
            </a:r>
            <a:endParaRPr b="1">
              <a:solidFill>
                <a:srgbClr val="2264C8"/>
              </a:solidFill>
            </a:endParaRPr>
          </a:p>
        </p:txBody>
      </p:sp>
      <p:pic>
        <p:nvPicPr>
          <p:cNvPr descr="C2-HD-BTM.png" id="376" name="Google Shape;376;p38"/>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1"/>
          <p:cNvSpPr txBox="1"/>
          <p:nvPr>
            <p:ph type="title"/>
          </p:nvPr>
        </p:nvSpPr>
        <p:spPr>
          <a:xfrm>
            <a:off x="1361440" y="649097"/>
            <a:ext cx="10551160" cy="136640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SDGS: CROSS-CUTTING &amp; MULTI-DIMENSIONAL</a:t>
            </a:r>
            <a:endParaRPr sz="4400">
              <a:solidFill>
                <a:srgbClr val="2264C8"/>
              </a:solidFill>
              <a:latin typeface="Century Gothic"/>
              <a:ea typeface="Century Gothic"/>
              <a:cs typeface="Century Gothic"/>
              <a:sym typeface="Century Gothic"/>
            </a:endParaRPr>
          </a:p>
        </p:txBody>
      </p:sp>
      <p:sp>
        <p:nvSpPr>
          <p:cNvPr id="382" name="Google Shape;382;p41"/>
          <p:cNvSpPr txBox="1"/>
          <p:nvPr/>
        </p:nvSpPr>
        <p:spPr>
          <a:xfrm>
            <a:off x="1361440" y="2067385"/>
            <a:ext cx="9395969" cy="4141518"/>
          </a:xfrm>
          <a:prstGeom prst="rect">
            <a:avLst/>
          </a:prstGeom>
          <a:noFill/>
          <a:ln>
            <a:noFill/>
          </a:ln>
        </p:spPr>
        <p:txBody>
          <a:bodyPr anchorCtr="0" anchor="t" bIns="0" lIns="0" spcFirstLastPara="1" rIns="0" wrap="square" tIns="12050">
            <a:spAutoFit/>
          </a:bodyPr>
          <a:lstStyle/>
          <a:p>
            <a:pPr indent="0" lvl="0" marL="12700" marR="0" rtl="0" algn="l">
              <a:lnSpc>
                <a:spcPct val="111000"/>
              </a:lnSpc>
              <a:spcBef>
                <a:spcPts val="0"/>
              </a:spcBef>
              <a:spcAft>
                <a:spcPts val="0"/>
              </a:spcAft>
              <a:buNone/>
            </a:pPr>
            <a:r>
              <a:rPr lang="en" sz="3500">
                <a:solidFill>
                  <a:schemeClr val="dk1"/>
                </a:solidFill>
                <a:latin typeface="Century Gothic"/>
                <a:ea typeface="Century Gothic"/>
                <a:cs typeface="Century Gothic"/>
                <a:sym typeface="Century Gothic"/>
              </a:rPr>
              <a:t>The 17 SDGs cover five critical dimensions,</a:t>
            </a:r>
            <a:endParaRPr sz="3500">
              <a:solidFill>
                <a:schemeClr val="dk1"/>
              </a:solidFill>
              <a:latin typeface="Century Gothic"/>
              <a:ea typeface="Century Gothic"/>
              <a:cs typeface="Century Gothic"/>
              <a:sym typeface="Century Gothic"/>
            </a:endParaRPr>
          </a:p>
          <a:p>
            <a:pPr indent="0" lvl="0" marL="12700" marR="0" rtl="0" algn="l">
              <a:lnSpc>
                <a:spcPct val="111000"/>
              </a:lnSpc>
              <a:spcBef>
                <a:spcPts val="0"/>
              </a:spcBef>
              <a:spcAft>
                <a:spcPts val="0"/>
              </a:spcAft>
              <a:buNone/>
            </a:pPr>
            <a:r>
              <a:rPr lang="en" sz="3500">
                <a:solidFill>
                  <a:schemeClr val="dk1"/>
                </a:solidFill>
                <a:latin typeface="Century Gothic"/>
                <a:ea typeface="Century Gothic"/>
                <a:cs typeface="Century Gothic"/>
                <a:sym typeface="Century Gothic"/>
              </a:rPr>
              <a:t>also known as the </a:t>
            </a:r>
            <a:r>
              <a:rPr lang="en" sz="3500">
                <a:solidFill>
                  <a:srgbClr val="F63790"/>
                </a:solidFill>
                <a:latin typeface="Century Gothic"/>
                <a:ea typeface="Century Gothic"/>
                <a:cs typeface="Century Gothic"/>
                <a:sym typeface="Century Gothic"/>
              </a:rPr>
              <a:t>5 P’s</a:t>
            </a:r>
            <a:r>
              <a:rPr lang="en" sz="3500">
                <a:solidFill>
                  <a:schemeClr val="dk1"/>
                </a:solidFill>
                <a:latin typeface="Century Gothic"/>
                <a:ea typeface="Century Gothic"/>
                <a:cs typeface="Century Gothic"/>
                <a:sym typeface="Century Gothic"/>
              </a:rPr>
              <a:t>:</a:t>
            </a:r>
            <a:endParaRPr sz="3500">
              <a:solidFill>
                <a:schemeClr val="dk1"/>
              </a:solidFill>
              <a:latin typeface="Century Gothic"/>
              <a:ea typeface="Century Gothic"/>
              <a:cs typeface="Century Gothic"/>
              <a:sym typeface="Century Gothic"/>
            </a:endParaRPr>
          </a:p>
          <a:p>
            <a:pPr indent="-640080" lvl="0" marL="927100" marR="0" rtl="0" algn="l">
              <a:lnSpc>
                <a:spcPct val="116542"/>
              </a:lnSpc>
              <a:spcBef>
                <a:spcPts val="5"/>
              </a:spcBef>
              <a:spcAft>
                <a:spcPts val="0"/>
              </a:spcAft>
              <a:buClr>
                <a:srgbClr val="F63790"/>
              </a:buClr>
              <a:buSzPts val="3500"/>
              <a:buFont typeface="Noto Sans Symbols"/>
              <a:buChar char="●"/>
            </a:pPr>
            <a:r>
              <a:rPr lang="en" sz="3500">
                <a:solidFill>
                  <a:srgbClr val="F63790"/>
                </a:solidFill>
                <a:latin typeface="Century Gothic"/>
                <a:ea typeface="Century Gothic"/>
                <a:cs typeface="Century Gothic"/>
                <a:sym typeface="Century Gothic"/>
              </a:rPr>
              <a:t>P</a:t>
            </a:r>
            <a:r>
              <a:rPr lang="en" sz="3500">
                <a:solidFill>
                  <a:srgbClr val="252525"/>
                </a:solidFill>
                <a:latin typeface="Century Gothic"/>
                <a:ea typeface="Century Gothic"/>
                <a:cs typeface="Century Gothic"/>
                <a:sym typeface="Century Gothic"/>
              </a:rPr>
              <a:t>eople </a:t>
            </a:r>
            <a:r>
              <a:rPr lang="en" sz="3500">
                <a:solidFill>
                  <a:srgbClr val="5F196F"/>
                </a:solidFill>
                <a:latin typeface="Century Gothic"/>
                <a:ea typeface="Century Gothic"/>
                <a:cs typeface="Century Gothic"/>
                <a:sym typeface="Century Gothic"/>
              </a:rPr>
              <a:t>(1-7)</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 sz="3500">
                <a:solidFill>
                  <a:srgbClr val="F63790"/>
                </a:solidFill>
                <a:latin typeface="Century Gothic"/>
                <a:ea typeface="Century Gothic"/>
                <a:cs typeface="Century Gothic"/>
                <a:sym typeface="Century Gothic"/>
              </a:rPr>
              <a:t>P</a:t>
            </a:r>
            <a:r>
              <a:rPr lang="en" sz="3500">
                <a:solidFill>
                  <a:srgbClr val="252525"/>
                </a:solidFill>
                <a:latin typeface="Century Gothic"/>
                <a:ea typeface="Century Gothic"/>
                <a:cs typeface="Century Gothic"/>
                <a:sym typeface="Century Gothic"/>
              </a:rPr>
              <a:t>rosperity </a:t>
            </a:r>
            <a:r>
              <a:rPr lang="en" sz="3500">
                <a:solidFill>
                  <a:srgbClr val="5F196F"/>
                </a:solidFill>
                <a:latin typeface="Century Gothic"/>
                <a:ea typeface="Century Gothic"/>
                <a:cs typeface="Century Gothic"/>
                <a:sym typeface="Century Gothic"/>
              </a:rPr>
              <a:t>(8-11)</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 sz="3500">
                <a:solidFill>
                  <a:srgbClr val="F63790"/>
                </a:solidFill>
                <a:latin typeface="Century Gothic"/>
                <a:ea typeface="Century Gothic"/>
                <a:cs typeface="Century Gothic"/>
                <a:sym typeface="Century Gothic"/>
              </a:rPr>
              <a:t>P</a:t>
            </a:r>
            <a:r>
              <a:rPr lang="en" sz="3500">
                <a:solidFill>
                  <a:srgbClr val="252525"/>
                </a:solidFill>
                <a:latin typeface="Century Gothic"/>
                <a:ea typeface="Century Gothic"/>
                <a:cs typeface="Century Gothic"/>
                <a:sym typeface="Century Gothic"/>
              </a:rPr>
              <a:t>lanet </a:t>
            </a:r>
            <a:r>
              <a:rPr lang="en" sz="3500">
                <a:solidFill>
                  <a:srgbClr val="5F196F"/>
                </a:solidFill>
                <a:latin typeface="Century Gothic"/>
                <a:ea typeface="Century Gothic"/>
                <a:cs typeface="Century Gothic"/>
                <a:sym typeface="Century Gothic"/>
              </a:rPr>
              <a:t>(12-14)</a:t>
            </a:r>
            <a:endParaRPr sz="3500">
              <a:solidFill>
                <a:srgbClr val="5F196F"/>
              </a:solidFill>
              <a:latin typeface="Century Gothic"/>
              <a:ea typeface="Century Gothic"/>
              <a:cs typeface="Century Gothic"/>
              <a:sym typeface="Century Gothic"/>
            </a:endParaRPr>
          </a:p>
          <a:p>
            <a:pPr indent="-640080" lvl="0" marL="927100" marR="0" rtl="0" algn="l">
              <a:lnSpc>
                <a:spcPct val="113142"/>
              </a:lnSpc>
              <a:spcBef>
                <a:spcPts val="0"/>
              </a:spcBef>
              <a:spcAft>
                <a:spcPts val="0"/>
              </a:spcAft>
              <a:buClr>
                <a:srgbClr val="F63790"/>
              </a:buClr>
              <a:buSzPts val="3500"/>
              <a:buFont typeface="Noto Sans Symbols"/>
              <a:buChar char="●"/>
            </a:pPr>
            <a:r>
              <a:rPr lang="en" sz="3500">
                <a:solidFill>
                  <a:srgbClr val="F63790"/>
                </a:solidFill>
                <a:latin typeface="Century Gothic"/>
                <a:ea typeface="Century Gothic"/>
                <a:cs typeface="Century Gothic"/>
                <a:sym typeface="Century Gothic"/>
              </a:rPr>
              <a:t>P</a:t>
            </a:r>
            <a:r>
              <a:rPr lang="en" sz="3500">
                <a:solidFill>
                  <a:srgbClr val="252525"/>
                </a:solidFill>
                <a:latin typeface="Century Gothic"/>
                <a:ea typeface="Century Gothic"/>
                <a:cs typeface="Century Gothic"/>
                <a:sym typeface="Century Gothic"/>
              </a:rPr>
              <a:t>eace </a:t>
            </a:r>
            <a:r>
              <a:rPr lang="en" sz="3500">
                <a:solidFill>
                  <a:srgbClr val="5F196F"/>
                </a:solidFill>
                <a:latin typeface="Century Gothic"/>
                <a:ea typeface="Century Gothic"/>
                <a:cs typeface="Century Gothic"/>
                <a:sym typeface="Century Gothic"/>
              </a:rPr>
              <a:t>(16)</a:t>
            </a:r>
            <a:endParaRPr sz="3500">
              <a:solidFill>
                <a:srgbClr val="5F196F"/>
              </a:solidFill>
              <a:latin typeface="Century Gothic"/>
              <a:ea typeface="Century Gothic"/>
              <a:cs typeface="Century Gothic"/>
              <a:sym typeface="Century Gothic"/>
            </a:endParaRPr>
          </a:p>
          <a:p>
            <a:pPr indent="-640080" lvl="0" marL="927100" marR="0" rtl="0" algn="l">
              <a:lnSpc>
                <a:spcPct val="116542"/>
              </a:lnSpc>
              <a:spcBef>
                <a:spcPts val="0"/>
              </a:spcBef>
              <a:spcAft>
                <a:spcPts val="0"/>
              </a:spcAft>
              <a:buClr>
                <a:srgbClr val="F63790"/>
              </a:buClr>
              <a:buSzPts val="3500"/>
              <a:buFont typeface="Noto Sans Symbols"/>
              <a:buChar char="●"/>
            </a:pPr>
            <a:r>
              <a:rPr lang="en" sz="3500">
                <a:solidFill>
                  <a:srgbClr val="F63790"/>
                </a:solidFill>
                <a:latin typeface="Century Gothic"/>
                <a:ea typeface="Century Gothic"/>
                <a:cs typeface="Century Gothic"/>
                <a:sym typeface="Century Gothic"/>
              </a:rPr>
              <a:t>P</a:t>
            </a:r>
            <a:r>
              <a:rPr lang="en" sz="3500">
                <a:solidFill>
                  <a:srgbClr val="252525"/>
                </a:solidFill>
                <a:latin typeface="Century Gothic"/>
                <a:ea typeface="Century Gothic"/>
                <a:cs typeface="Century Gothic"/>
                <a:sym typeface="Century Gothic"/>
              </a:rPr>
              <a:t>artnerships </a:t>
            </a:r>
            <a:r>
              <a:rPr lang="en" sz="3500">
                <a:solidFill>
                  <a:srgbClr val="5F196F"/>
                </a:solidFill>
                <a:latin typeface="Century Gothic"/>
                <a:ea typeface="Century Gothic"/>
                <a:cs typeface="Century Gothic"/>
                <a:sym typeface="Century Gothic"/>
              </a:rPr>
              <a:t>(17)</a:t>
            </a:r>
            <a:endParaRPr sz="3500">
              <a:solidFill>
                <a:srgbClr val="5F196F"/>
              </a:solidFill>
              <a:latin typeface="Century Gothic"/>
              <a:ea typeface="Century Gothic"/>
              <a:cs typeface="Century Gothic"/>
              <a:sym typeface="Century Gothic"/>
            </a:endParaRPr>
          </a:p>
        </p:txBody>
      </p:sp>
      <p:pic>
        <p:nvPicPr>
          <p:cNvPr descr="C2-HD-BTM.png" id="383" name="Google Shape;383;p4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2"/>
          <p:cNvSpPr txBox="1"/>
          <p:nvPr>
            <p:ph type="title"/>
          </p:nvPr>
        </p:nvSpPr>
        <p:spPr>
          <a:xfrm>
            <a:off x="5577077" y="387263"/>
            <a:ext cx="5265421" cy="695960"/>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PEOPLE: 1-7</a:t>
            </a:r>
            <a:endParaRPr sz="4400">
              <a:solidFill>
                <a:srgbClr val="2264C8"/>
              </a:solidFill>
              <a:latin typeface="Century Gothic"/>
              <a:ea typeface="Century Gothic"/>
              <a:cs typeface="Century Gothic"/>
              <a:sym typeface="Century Gothic"/>
            </a:endParaRPr>
          </a:p>
        </p:txBody>
      </p:sp>
      <p:sp>
        <p:nvSpPr>
          <p:cNvPr id="389" name="Google Shape;389;p42"/>
          <p:cNvSpPr/>
          <p:nvPr/>
        </p:nvSpPr>
        <p:spPr>
          <a:xfrm>
            <a:off x="196595" y="1460524"/>
            <a:ext cx="11016996" cy="256740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90" name="Google Shape;390;p42"/>
          <p:cNvSpPr/>
          <p:nvPr/>
        </p:nvSpPr>
        <p:spPr>
          <a:xfrm>
            <a:off x="1259586" y="4134581"/>
            <a:ext cx="5546295" cy="261447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391" name="Google Shape;391;p42"/>
          <p:cNvSpPr/>
          <p:nvPr/>
        </p:nvSpPr>
        <p:spPr>
          <a:xfrm>
            <a:off x="6723888" y="4075938"/>
            <a:ext cx="2971800" cy="2679954"/>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92" name="Google Shape;392;p42"/>
          <p:cNvPicPr preferRelativeResize="0"/>
          <p:nvPr/>
        </p:nvPicPr>
        <p:blipFill rotWithShape="1">
          <a:blip r:embed="rId6">
            <a:alphaModFix/>
          </a:blip>
          <a:srcRect b="0" l="0" r="0" t="0"/>
          <a:stretch/>
        </p:blipFill>
        <p:spPr>
          <a:xfrm>
            <a:off x="0" y="6094400"/>
            <a:ext cx="12192000" cy="763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5"/>
          <p:cNvSpPr txBox="1"/>
          <p:nvPr>
            <p:ph type="title"/>
          </p:nvPr>
        </p:nvSpPr>
        <p:spPr>
          <a:xfrm>
            <a:off x="3657600" y="496967"/>
            <a:ext cx="8118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JEAN QUINN, DW OUR EXECUTIVE DIRECTOR</a:t>
            </a:r>
            <a:endParaRPr/>
          </a:p>
        </p:txBody>
      </p:sp>
      <p:sp>
        <p:nvSpPr>
          <p:cNvPr id="175" name="Google Shape;175;p5"/>
          <p:cNvSpPr txBox="1"/>
          <p:nvPr>
            <p:ph idx="1" type="body"/>
          </p:nvPr>
        </p:nvSpPr>
        <p:spPr>
          <a:xfrm>
            <a:off x="4368800" y="2163978"/>
            <a:ext cx="66964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
              <a:t>Sophia Housing </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
              <a:t>GBI Leadership</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
              <a:t>UNANIMA International Board Member</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
              <a:t>UNANIMA International Executive Director</a:t>
            </a:r>
            <a:endParaRPr/>
          </a:p>
        </p:txBody>
      </p:sp>
      <p:pic>
        <p:nvPicPr>
          <p:cNvPr id="176" name="Google Shape;176;p5"/>
          <p:cNvPicPr preferRelativeResize="0"/>
          <p:nvPr/>
        </p:nvPicPr>
        <p:blipFill rotWithShape="1">
          <a:blip r:embed="rId3">
            <a:alphaModFix/>
          </a:blip>
          <a:srcRect b="0" l="0" r="0" t="0"/>
          <a:stretch/>
        </p:blipFill>
        <p:spPr>
          <a:xfrm>
            <a:off x="415600" y="1842912"/>
            <a:ext cx="3186516" cy="4248688"/>
          </a:xfrm>
          <a:prstGeom prst="rect">
            <a:avLst/>
          </a:prstGeom>
          <a:noFill/>
          <a:ln>
            <a:noFill/>
          </a:ln>
        </p:spPr>
      </p:pic>
      <p:pic>
        <p:nvPicPr>
          <p:cNvPr descr="C2-HD-BTM.png" id="177" name="Google Shape;177;p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43"/>
          <p:cNvSpPr txBox="1"/>
          <p:nvPr>
            <p:ph type="title"/>
          </p:nvPr>
        </p:nvSpPr>
        <p:spPr>
          <a:xfrm>
            <a:off x="5829260" y="754142"/>
            <a:ext cx="5178553"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PROSPERITY 8-11</a:t>
            </a:r>
            <a:endParaRPr sz="4400">
              <a:solidFill>
                <a:srgbClr val="2264C8"/>
              </a:solidFill>
              <a:latin typeface="Century Gothic"/>
              <a:ea typeface="Century Gothic"/>
              <a:cs typeface="Century Gothic"/>
              <a:sym typeface="Century Gothic"/>
            </a:endParaRPr>
          </a:p>
        </p:txBody>
      </p:sp>
      <p:sp>
        <p:nvSpPr>
          <p:cNvPr id="398" name="Google Shape;398;p43"/>
          <p:cNvSpPr/>
          <p:nvPr/>
        </p:nvSpPr>
        <p:spPr>
          <a:xfrm>
            <a:off x="532954" y="2005991"/>
            <a:ext cx="10592612" cy="257010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399" name="Google Shape;399;p43"/>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44"/>
          <p:cNvSpPr txBox="1"/>
          <p:nvPr>
            <p:ph type="title"/>
          </p:nvPr>
        </p:nvSpPr>
        <p:spPr>
          <a:xfrm>
            <a:off x="6096000" y="628220"/>
            <a:ext cx="4393946" cy="689291"/>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PLANET : 12-15</a:t>
            </a:r>
            <a:endParaRPr sz="4400">
              <a:solidFill>
                <a:srgbClr val="2264C8"/>
              </a:solidFill>
              <a:latin typeface="Century Gothic"/>
              <a:ea typeface="Century Gothic"/>
              <a:cs typeface="Century Gothic"/>
              <a:sym typeface="Century Gothic"/>
            </a:endParaRPr>
          </a:p>
        </p:txBody>
      </p:sp>
      <p:sp>
        <p:nvSpPr>
          <p:cNvPr id="405" name="Google Shape;405;p44"/>
          <p:cNvSpPr/>
          <p:nvPr/>
        </p:nvSpPr>
        <p:spPr>
          <a:xfrm>
            <a:off x="3365753" y="2145039"/>
            <a:ext cx="7833359" cy="25770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6" name="Google Shape;406;p44"/>
          <p:cNvSpPr/>
          <p:nvPr/>
        </p:nvSpPr>
        <p:spPr>
          <a:xfrm>
            <a:off x="683513" y="2135885"/>
            <a:ext cx="2725674" cy="2631186"/>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407" name="Google Shape;407;p44"/>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45"/>
          <p:cNvSpPr txBox="1"/>
          <p:nvPr>
            <p:ph type="title"/>
          </p:nvPr>
        </p:nvSpPr>
        <p:spPr>
          <a:xfrm>
            <a:off x="4131563" y="624839"/>
            <a:ext cx="7831837"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PEACE &amp; PARTNERSHIP : 16-17</a:t>
            </a:r>
            <a:endParaRPr sz="4400">
              <a:solidFill>
                <a:srgbClr val="2264C8"/>
              </a:solidFill>
              <a:latin typeface="Century Gothic"/>
              <a:ea typeface="Century Gothic"/>
              <a:cs typeface="Century Gothic"/>
              <a:sym typeface="Century Gothic"/>
            </a:endParaRPr>
          </a:p>
        </p:txBody>
      </p:sp>
      <p:sp>
        <p:nvSpPr>
          <p:cNvPr id="413" name="Google Shape;413;p45"/>
          <p:cNvSpPr/>
          <p:nvPr/>
        </p:nvSpPr>
        <p:spPr>
          <a:xfrm>
            <a:off x="3764051" y="2289429"/>
            <a:ext cx="4663897" cy="227914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414" name="Google Shape;414;p45"/>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46"/>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t/>
            </a:r>
            <a:endParaRPr/>
          </a:p>
        </p:txBody>
      </p:sp>
      <p:pic>
        <p:nvPicPr>
          <p:cNvPr id="420" name="Google Shape;420;p46"/>
          <p:cNvPicPr preferRelativeResize="0"/>
          <p:nvPr/>
        </p:nvPicPr>
        <p:blipFill rotWithShape="1">
          <a:blip r:embed="rId3">
            <a:alphaModFix/>
          </a:blip>
          <a:srcRect b="0" l="0" r="0" t="0"/>
          <a:stretch/>
        </p:blipFill>
        <p:spPr>
          <a:xfrm>
            <a:off x="6096000" y="692167"/>
            <a:ext cx="5699268" cy="5501033"/>
          </a:xfrm>
          <a:prstGeom prst="rect">
            <a:avLst/>
          </a:prstGeom>
          <a:noFill/>
          <a:ln>
            <a:noFill/>
          </a:ln>
        </p:spPr>
      </p:pic>
      <p:sp>
        <p:nvSpPr>
          <p:cNvPr id="421" name="Google Shape;421;p46"/>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422" name="Google Shape;422;p46"/>
          <p:cNvPicPr preferRelativeResize="0"/>
          <p:nvPr/>
        </p:nvPicPr>
        <p:blipFill rotWithShape="1">
          <a:blip r:embed="rId4">
            <a:alphaModFix/>
          </a:blip>
          <a:srcRect b="0" l="0" r="0" t="0"/>
          <a:stretch/>
        </p:blipFill>
        <p:spPr>
          <a:xfrm>
            <a:off x="736600" y="947567"/>
            <a:ext cx="4962668" cy="5144033"/>
          </a:xfrm>
          <a:prstGeom prst="ellipse">
            <a:avLst/>
          </a:prstGeom>
          <a:noFill/>
          <a:ln>
            <a:noFill/>
          </a:ln>
        </p:spPr>
      </p:pic>
      <p:pic>
        <p:nvPicPr>
          <p:cNvPr descr="C2-HD-BTM.png" id="423" name="Google Shape;423;p46"/>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47"/>
          <p:cNvSpPr txBox="1"/>
          <p:nvPr>
            <p:ph type="title"/>
          </p:nvPr>
        </p:nvSpPr>
        <p:spPr>
          <a:xfrm>
            <a:off x="3652662" y="879031"/>
            <a:ext cx="7323455"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17406C"/>
              </a:buClr>
              <a:buSzPts val="4400"/>
              <a:buFont typeface="Century Gothic"/>
              <a:buNone/>
            </a:pPr>
            <a:r>
              <a:rPr b="1" lang="en" sz="4400">
                <a:solidFill>
                  <a:srgbClr val="17406C"/>
                </a:solidFill>
                <a:latin typeface="Century Gothic"/>
                <a:ea typeface="Century Gothic"/>
                <a:cs typeface="Century Gothic"/>
                <a:sym typeface="Century Gothic"/>
              </a:rPr>
              <a:t>WHO WILL ACHIEVE THE SDGS?</a:t>
            </a:r>
            <a:endParaRPr sz="4400">
              <a:latin typeface="Century Gothic"/>
              <a:ea typeface="Century Gothic"/>
              <a:cs typeface="Century Gothic"/>
              <a:sym typeface="Century Gothic"/>
            </a:endParaRPr>
          </a:p>
        </p:txBody>
      </p:sp>
      <p:sp>
        <p:nvSpPr>
          <p:cNvPr id="430" name="Google Shape;430;p47"/>
          <p:cNvSpPr txBox="1"/>
          <p:nvPr/>
        </p:nvSpPr>
        <p:spPr>
          <a:xfrm>
            <a:off x="743727" y="1295648"/>
            <a:ext cx="10232390" cy="4788554"/>
          </a:xfrm>
          <a:prstGeom prst="rect">
            <a:avLst/>
          </a:prstGeom>
          <a:noFill/>
          <a:ln>
            <a:noFill/>
          </a:ln>
        </p:spPr>
        <p:txBody>
          <a:bodyPr anchorCtr="0" anchor="t" bIns="0" lIns="0" spcFirstLastPara="1" rIns="0" wrap="square" tIns="227325">
            <a:spAutoFit/>
          </a:bodyPr>
          <a:lstStyle/>
          <a:p>
            <a:pPr indent="-182880" lvl="0" marL="195580" marR="0" rtl="0" algn="l">
              <a:lnSpc>
                <a:spcPct val="100000"/>
              </a:lnSpc>
              <a:spcBef>
                <a:spcPts val="0"/>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Governments</a:t>
            </a:r>
            <a:endParaRPr/>
          </a:p>
          <a:p>
            <a:pPr indent="-182880" lvl="0" marL="195580" marR="0" rtl="0" algn="l">
              <a:lnSpc>
                <a:spcPct val="100000"/>
              </a:lnSpc>
              <a:spcBef>
                <a:spcPts val="1210"/>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UN agencies</a:t>
            </a:r>
            <a:endParaRPr sz="2200">
              <a:solidFill>
                <a:schemeClr val="dk1"/>
              </a:solidFill>
              <a:latin typeface="Calibri"/>
              <a:ea typeface="Calibri"/>
              <a:cs typeface="Calibri"/>
              <a:sym typeface="Calibri"/>
            </a:endParaRPr>
          </a:p>
          <a:p>
            <a:pPr indent="-182880" lvl="0" marL="195580" marR="0" rtl="0" algn="l">
              <a:lnSpc>
                <a:spcPct val="100000"/>
              </a:lnSpc>
              <a:spcBef>
                <a:spcPts val="1205"/>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Academic institutions</a:t>
            </a:r>
            <a:endParaRPr/>
          </a:p>
          <a:p>
            <a:pPr indent="-182880" lvl="0" marL="195580" marR="0" rtl="0" algn="l">
              <a:lnSpc>
                <a:spcPct val="100000"/>
              </a:lnSpc>
              <a:spcBef>
                <a:spcPts val="1200"/>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Private companies</a:t>
            </a:r>
            <a:endParaRPr/>
          </a:p>
          <a:p>
            <a:pPr indent="-182880" lvl="0" marL="195580" marR="0" rtl="0" algn="l">
              <a:lnSpc>
                <a:spcPct val="100000"/>
              </a:lnSpc>
              <a:spcBef>
                <a:spcPts val="1205"/>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Labour unions</a:t>
            </a:r>
            <a:endParaRPr sz="2200">
              <a:solidFill>
                <a:schemeClr val="dk1"/>
              </a:solidFill>
              <a:latin typeface="Calibri"/>
              <a:ea typeface="Calibri"/>
              <a:cs typeface="Calibri"/>
              <a:sym typeface="Calibri"/>
            </a:endParaRPr>
          </a:p>
          <a:p>
            <a:pPr indent="-182880" lvl="0" marL="195580" marR="0" rtl="0" algn="l">
              <a:lnSpc>
                <a:spcPct val="100000"/>
              </a:lnSpc>
              <a:spcBef>
                <a:spcPts val="1205"/>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Children and youth</a:t>
            </a:r>
            <a:endParaRPr/>
          </a:p>
          <a:p>
            <a:pPr indent="-182880" lvl="0" marL="195580" marR="0" rtl="0" algn="l">
              <a:lnSpc>
                <a:spcPct val="100000"/>
              </a:lnSpc>
              <a:spcBef>
                <a:spcPts val="1200"/>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Indigenous Peoples</a:t>
            </a:r>
            <a:endParaRPr/>
          </a:p>
          <a:p>
            <a:pPr indent="-182880" lvl="0" marL="195580" marR="0" rtl="0" algn="l">
              <a:lnSpc>
                <a:spcPct val="100000"/>
              </a:lnSpc>
              <a:spcBef>
                <a:spcPts val="1210"/>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Media</a:t>
            </a:r>
            <a:endParaRPr sz="2200">
              <a:solidFill>
                <a:schemeClr val="dk1"/>
              </a:solidFill>
              <a:latin typeface="Calibri"/>
              <a:ea typeface="Calibri"/>
              <a:cs typeface="Calibri"/>
              <a:sym typeface="Calibri"/>
            </a:endParaRPr>
          </a:p>
          <a:p>
            <a:pPr indent="-182880" lvl="0" marL="194945" marR="5080" rtl="0" algn="l">
              <a:lnSpc>
                <a:spcPct val="101818"/>
              </a:lnSpc>
              <a:spcBef>
                <a:spcPts val="1615"/>
              </a:spcBef>
              <a:spcAft>
                <a:spcPts val="0"/>
              </a:spcAft>
              <a:buClr>
                <a:schemeClr val="dk1"/>
              </a:buClr>
              <a:buSzPts val="1750"/>
              <a:buFont typeface="Arial"/>
              <a:buChar char="•"/>
            </a:pPr>
            <a:r>
              <a:rPr lang="en" sz="2200">
                <a:solidFill>
                  <a:schemeClr val="dk1"/>
                </a:solidFill>
                <a:latin typeface="Calibri"/>
                <a:ea typeface="Calibri"/>
                <a:cs typeface="Calibri"/>
                <a:sym typeface="Calibri"/>
              </a:rPr>
              <a:t>Civil society: all people of good will, including women and men Religious and other faith  leaders</a:t>
            </a:r>
            <a:endParaRPr/>
          </a:p>
        </p:txBody>
      </p:sp>
      <p:pic>
        <p:nvPicPr>
          <p:cNvPr id="431" name="Google Shape;431;p47"/>
          <p:cNvPicPr preferRelativeResize="0"/>
          <p:nvPr/>
        </p:nvPicPr>
        <p:blipFill rotWithShape="1">
          <a:blip r:embed="rId3">
            <a:alphaModFix/>
          </a:blip>
          <a:srcRect b="0" l="0" r="0" t="0"/>
          <a:stretch/>
        </p:blipFill>
        <p:spPr>
          <a:xfrm>
            <a:off x="4041980" y="1574991"/>
            <a:ext cx="4620712" cy="3677317"/>
          </a:xfrm>
          <a:prstGeom prst="rect">
            <a:avLst/>
          </a:prstGeom>
          <a:noFill/>
          <a:ln>
            <a:noFill/>
          </a:ln>
        </p:spPr>
      </p:pic>
      <p:pic>
        <p:nvPicPr>
          <p:cNvPr descr="C2-HD-BTM.png" id="432" name="Google Shape;432;p47"/>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433" name="Google Shape;433;p47"/>
          <p:cNvSpPr txBox="1"/>
          <p:nvPr/>
        </p:nvSpPr>
        <p:spPr>
          <a:xfrm>
            <a:off x="9464618" y="2671762"/>
            <a:ext cx="2489200" cy="1514475"/>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63790"/>
              </a:buClr>
              <a:buSzPts val="3200"/>
              <a:buFont typeface="Arial"/>
              <a:buNone/>
            </a:pPr>
            <a:r>
              <a:rPr b="1" lang="en" sz="3200">
                <a:solidFill>
                  <a:srgbClr val="F63790"/>
                </a:solidFill>
                <a:latin typeface="Century Gothic"/>
                <a:ea typeface="Century Gothic"/>
                <a:cs typeface="Century Gothic"/>
                <a:sym typeface="Century Gothic"/>
              </a:rPr>
              <a:t>You, Me, All of Us!</a:t>
            </a:r>
            <a:endParaRPr b="1" sz="1867">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48"/>
          <p:cNvSpPr txBox="1"/>
          <p:nvPr>
            <p:ph type="title"/>
          </p:nvPr>
        </p:nvSpPr>
        <p:spPr>
          <a:xfrm>
            <a:off x="2803905" y="449397"/>
            <a:ext cx="8880475" cy="1320233"/>
          </a:xfrm>
          <a:prstGeom prst="rect">
            <a:avLst/>
          </a:prstGeom>
          <a:noFill/>
          <a:ln>
            <a:noFill/>
          </a:ln>
        </p:spPr>
        <p:txBody>
          <a:bodyPr anchorCtr="0" anchor="ctr" bIns="0" lIns="0" spcFirstLastPara="1" rIns="0" wrap="square" tIns="88250">
            <a:spAutoFit/>
          </a:bodyPr>
          <a:lstStyle/>
          <a:p>
            <a:pPr indent="0" lvl="0" marL="12700" marR="5080" rtl="0" algn="r">
              <a:lnSpc>
                <a:spcPct val="107954"/>
              </a:lnSpc>
              <a:spcBef>
                <a:spcPts val="0"/>
              </a:spcBef>
              <a:spcAft>
                <a:spcPts val="0"/>
              </a:spcAft>
              <a:buClr>
                <a:srgbClr val="2264C8"/>
              </a:buClr>
              <a:buSzPts val="4400"/>
              <a:buFont typeface="Century Gothic"/>
              <a:buNone/>
            </a:pPr>
            <a:r>
              <a:rPr b="1" lang="en" sz="4400">
                <a:solidFill>
                  <a:srgbClr val="2264C8"/>
                </a:solidFill>
                <a:latin typeface="Century Gothic"/>
                <a:ea typeface="Century Gothic"/>
                <a:cs typeface="Century Gothic"/>
                <a:sym typeface="Century Gothic"/>
              </a:rPr>
              <a:t>HOW CAN WOMEN &amp; MEN IN RELIGIOUS  USE THE SDGS?</a:t>
            </a:r>
            <a:endParaRPr sz="4400">
              <a:solidFill>
                <a:srgbClr val="2264C8"/>
              </a:solidFill>
              <a:latin typeface="Century Gothic"/>
              <a:ea typeface="Century Gothic"/>
              <a:cs typeface="Century Gothic"/>
              <a:sym typeface="Century Gothic"/>
            </a:endParaRPr>
          </a:p>
        </p:txBody>
      </p:sp>
      <p:sp>
        <p:nvSpPr>
          <p:cNvPr id="439" name="Google Shape;439;p48"/>
          <p:cNvSpPr txBox="1"/>
          <p:nvPr/>
        </p:nvSpPr>
        <p:spPr>
          <a:xfrm>
            <a:off x="507620" y="1641551"/>
            <a:ext cx="11684380" cy="4627549"/>
          </a:xfrm>
          <a:prstGeom prst="rect">
            <a:avLst/>
          </a:prstGeom>
          <a:noFill/>
          <a:ln>
            <a:noFill/>
          </a:ln>
        </p:spPr>
        <p:txBody>
          <a:bodyPr anchorCtr="0" anchor="t" bIns="0" lIns="0" spcFirstLastPara="1" rIns="0" wrap="square" tIns="155575">
            <a:spAutoFit/>
          </a:bodyPr>
          <a:lstStyle/>
          <a:p>
            <a:pPr indent="-170179" lvl="0" marL="195580" marR="0" rtl="0" algn="l">
              <a:lnSpc>
                <a:spcPct val="100000"/>
              </a:lnSpc>
              <a:spcBef>
                <a:spcPts val="0"/>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Analyse our mission and activities with respect to the SDG framework</a:t>
            </a:r>
            <a:endParaRPr sz="2200">
              <a:solidFill>
                <a:schemeClr val="dk1"/>
              </a:solidFill>
              <a:latin typeface="Century Gothic"/>
              <a:ea typeface="Century Gothic"/>
              <a:cs typeface="Century Gothic"/>
              <a:sym typeface="Century Gothic"/>
            </a:endParaRPr>
          </a:p>
          <a:p>
            <a:pPr indent="-170179" lvl="0" marL="195580" marR="0" rtl="0" algn="l">
              <a:lnSpc>
                <a:spcPct val="100000"/>
              </a:lnSpc>
              <a:spcBef>
                <a:spcPts val="1130"/>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Identify the SDGs that are most relevant to our work</a:t>
            </a:r>
            <a:endParaRPr sz="1200"/>
          </a:p>
          <a:p>
            <a:pPr indent="-170179" lvl="0" marL="194945" marR="512444" rtl="0" algn="l">
              <a:lnSpc>
                <a:spcPct val="110416"/>
              </a:lnSpc>
              <a:spcBef>
                <a:spcPts val="1614"/>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Identify the responsible Ministry at the Centre &amp; Department in our  State</a:t>
            </a:r>
            <a:endParaRPr sz="2200">
              <a:solidFill>
                <a:schemeClr val="dk1"/>
              </a:solidFill>
              <a:latin typeface="Century Gothic"/>
              <a:ea typeface="Century Gothic"/>
              <a:cs typeface="Century Gothic"/>
              <a:sym typeface="Century Gothic"/>
            </a:endParaRPr>
          </a:p>
          <a:p>
            <a:pPr indent="-170179" lvl="0" marL="194945" marR="407034" rtl="0" algn="l">
              <a:lnSpc>
                <a:spcPct val="110416"/>
              </a:lnSpc>
              <a:spcBef>
                <a:spcPts val="1605"/>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Identify the schemes and services that our government and our own  communities allocate to address these SDGs</a:t>
            </a:r>
            <a:endParaRPr sz="1200"/>
          </a:p>
          <a:p>
            <a:pPr indent="-170179" lvl="0" marL="194945" marR="264160" rtl="0" algn="l">
              <a:lnSpc>
                <a:spcPct val="110416"/>
              </a:lnSpc>
              <a:spcBef>
                <a:spcPts val="1600"/>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Use the monitoring indicators used by the government to measure its  progress and our contribution</a:t>
            </a:r>
            <a:endParaRPr sz="1200"/>
          </a:p>
          <a:p>
            <a:pPr indent="-170179" lvl="0" marL="194945" marR="5080" rtl="0" algn="l">
              <a:lnSpc>
                <a:spcPct val="110416"/>
              </a:lnSpc>
              <a:spcBef>
                <a:spcPts val="1610"/>
              </a:spcBef>
              <a:spcAft>
                <a:spcPts val="0"/>
              </a:spcAft>
              <a:buClr>
                <a:schemeClr val="dk1"/>
              </a:buClr>
              <a:buSzPts val="1692"/>
              <a:buFont typeface="Arial"/>
              <a:buChar char="•"/>
            </a:pPr>
            <a:r>
              <a:rPr lang="en" sz="2200">
                <a:solidFill>
                  <a:schemeClr val="dk1"/>
                </a:solidFill>
                <a:latin typeface="Century Gothic"/>
                <a:ea typeface="Century Gothic"/>
                <a:cs typeface="Century Gothic"/>
                <a:sym typeface="Century Gothic"/>
              </a:rPr>
              <a:t>Share our stories of service and of the unmet needs of those we serve  in order to hold our government accountable to their SDG commitment  and to offer our advice in helping them fulfill it</a:t>
            </a:r>
            <a:endParaRPr sz="1200"/>
          </a:p>
        </p:txBody>
      </p:sp>
      <p:pic>
        <p:nvPicPr>
          <p:cNvPr descr="C2-HD-BTM.png" id="440" name="Google Shape;440;p48"/>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49"/>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THE ROLE OF NGOS AT THE UN</a:t>
            </a:r>
            <a:endParaRPr b="1">
              <a:solidFill>
                <a:srgbClr val="2264C8"/>
              </a:solidFill>
            </a:endParaRPr>
          </a:p>
        </p:txBody>
      </p:sp>
      <p:sp>
        <p:nvSpPr>
          <p:cNvPr id="446" name="Google Shape;446;p49"/>
          <p:cNvSpPr txBox="1"/>
          <p:nvPr>
            <p:ph idx="1" type="body"/>
          </p:nvPr>
        </p:nvSpPr>
        <p:spPr>
          <a:xfrm>
            <a:off x="6214400" y="1854500"/>
            <a:ext cx="5789600" cy="420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FFFF00"/>
              </a:buClr>
              <a:buSzPts val="1800"/>
              <a:buChar char="●"/>
            </a:pPr>
            <a:r>
              <a:rPr lang="en" sz="2400"/>
              <a:t>The UN’s </a:t>
            </a:r>
            <a:r>
              <a:rPr lang="en" sz="2400">
                <a:solidFill>
                  <a:srgbClr val="F63790"/>
                </a:solidFill>
              </a:rPr>
              <a:t>“window to reality” </a:t>
            </a:r>
            <a:r>
              <a:rPr lang="en" sz="2400"/>
              <a:t>– Ban Ki Moon, former UN SG</a:t>
            </a:r>
            <a:endParaRPr sz="2400"/>
          </a:p>
          <a:p>
            <a:pPr indent="-457188" lvl="0" marL="609585" rtl="0" algn="l">
              <a:lnSpc>
                <a:spcPct val="90000"/>
              </a:lnSpc>
              <a:spcBef>
                <a:spcPts val="0"/>
              </a:spcBef>
              <a:spcAft>
                <a:spcPts val="0"/>
              </a:spcAft>
              <a:buClr>
                <a:srgbClr val="FFFF00"/>
              </a:buClr>
              <a:buSzPts val="1800"/>
              <a:buChar char="●"/>
            </a:pPr>
            <a:r>
              <a:rPr lang="en" sz="2400"/>
              <a:t>The UN’s </a:t>
            </a:r>
            <a:r>
              <a:rPr lang="en" sz="2400">
                <a:solidFill>
                  <a:srgbClr val="F63790"/>
                </a:solidFill>
              </a:rPr>
              <a:t>“conscience” </a:t>
            </a:r>
            <a:r>
              <a:rPr lang="en" sz="2400"/>
              <a:t>- John Paul II</a:t>
            </a:r>
            <a:endParaRPr sz="2400"/>
          </a:p>
          <a:p>
            <a:pPr indent="-457188" lvl="0" marL="609585" rtl="0" algn="l">
              <a:lnSpc>
                <a:spcPct val="90000"/>
              </a:lnSpc>
              <a:spcBef>
                <a:spcPts val="0"/>
              </a:spcBef>
              <a:spcAft>
                <a:spcPts val="0"/>
              </a:spcAft>
              <a:buClr>
                <a:srgbClr val="FFFF00"/>
              </a:buClr>
              <a:buSzPts val="1800"/>
              <a:buChar char="●"/>
            </a:pPr>
            <a:r>
              <a:rPr lang="en" sz="2400">
                <a:solidFill>
                  <a:srgbClr val="F63790"/>
                </a:solidFill>
              </a:rPr>
              <a:t>"Instrumental in shaping our global framework on women’s empowerment” </a:t>
            </a:r>
            <a:r>
              <a:rPr lang="en" sz="2400"/>
              <a:t>– CSW website</a:t>
            </a:r>
            <a:endParaRPr sz="2400"/>
          </a:p>
          <a:p>
            <a:pPr indent="-457188" lvl="0" marL="609585" rtl="0" algn="l">
              <a:lnSpc>
                <a:spcPct val="90000"/>
              </a:lnSpc>
              <a:spcBef>
                <a:spcPts val="0"/>
              </a:spcBef>
              <a:spcAft>
                <a:spcPts val="0"/>
              </a:spcAft>
              <a:buClr>
                <a:srgbClr val="FFFF00"/>
              </a:buClr>
              <a:buSzPts val="1800"/>
              <a:buChar char="●"/>
            </a:pPr>
            <a:r>
              <a:rPr lang="en" sz="2400"/>
              <a:t>Watchdogs, reminders, teachers, resources, and “boots on the ground”</a:t>
            </a:r>
            <a:endParaRPr sz="2400"/>
          </a:p>
          <a:p>
            <a:pPr indent="0" lvl="0" marL="0" rtl="0" algn="l">
              <a:lnSpc>
                <a:spcPct val="90000"/>
              </a:lnSpc>
              <a:spcBef>
                <a:spcPts val="2133"/>
              </a:spcBef>
              <a:spcAft>
                <a:spcPts val="2133"/>
              </a:spcAft>
              <a:buClr>
                <a:schemeClr val="dk1"/>
              </a:buClr>
              <a:buSzPts val="1800"/>
              <a:buNone/>
            </a:pPr>
            <a:r>
              <a:t/>
            </a:r>
            <a:endParaRPr/>
          </a:p>
        </p:txBody>
      </p:sp>
      <p:pic>
        <p:nvPicPr>
          <p:cNvPr descr="C2-HD-BTM.png" id="447" name="Google Shape;447;p4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person standing in front of a computer&#10;&#10;Description automatically generated" id="448" name="Google Shape;448;p49"/>
          <p:cNvPicPr preferRelativeResize="0"/>
          <p:nvPr/>
        </p:nvPicPr>
        <p:blipFill rotWithShape="1">
          <a:blip r:embed="rId4">
            <a:alphaModFix/>
          </a:blip>
          <a:srcRect b="0" l="0" r="0" t="0"/>
          <a:stretch/>
        </p:blipFill>
        <p:spPr>
          <a:xfrm>
            <a:off x="188000" y="2061647"/>
            <a:ext cx="6058967" cy="29263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0"/>
          <p:cNvSpPr txBox="1"/>
          <p:nvPr>
            <p:ph type="title"/>
          </p:nvPr>
        </p:nvSpPr>
        <p:spPr>
          <a:xfrm>
            <a:off x="4851401" y="631952"/>
            <a:ext cx="6574154" cy="756920"/>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800"/>
              <a:buFont typeface="Century Gothic"/>
              <a:buNone/>
            </a:pPr>
            <a:r>
              <a:rPr b="1" lang="en" sz="4800">
                <a:solidFill>
                  <a:srgbClr val="2264C8"/>
                </a:solidFill>
              </a:rPr>
              <a:t>RELIGIOUS PRESENCE</a:t>
            </a:r>
            <a:endParaRPr b="1" sz="4800">
              <a:solidFill>
                <a:srgbClr val="2264C8"/>
              </a:solidFill>
            </a:endParaRPr>
          </a:p>
        </p:txBody>
      </p:sp>
      <p:sp>
        <p:nvSpPr>
          <p:cNvPr id="454" name="Google Shape;454;p50"/>
          <p:cNvSpPr txBox="1"/>
          <p:nvPr/>
        </p:nvSpPr>
        <p:spPr>
          <a:xfrm>
            <a:off x="766446" y="1388872"/>
            <a:ext cx="11163935" cy="4369273"/>
          </a:xfrm>
          <a:prstGeom prst="rect">
            <a:avLst/>
          </a:prstGeom>
          <a:noFill/>
          <a:ln>
            <a:noFill/>
          </a:ln>
        </p:spPr>
        <p:txBody>
          <a:bodyPr anchorCtr="0" anchor="t" bIns="0" lIns="0" spcFirstLastPara="1" rIns="0" wrap="square" tIns="291450">
            <a:spAutoFit/>
          </a:bodyPr>
          <a:lstStyle/>
          <a:p>
            <a:pPr indent="0" lvl="0" marL="5166995" marR="0" rtl="0" algn="l">
              <a:lnSpc>
                <a:spcPct val="100000"/>
              </a:lnSpc>
              <a:spcBef>
                <a:spcPts val="0"/>
              </a:spcBef>
              <a:spcAft>
                <a:spcPts val="0"/>
              </a:spcAft>
              <a:buNone/>
            </a:pPr>
            <a:r>
              <a:rPr b="1" lang="en" sz="3800">
                <a:solidFill>
                  <a:srgbClr val="2264C8"/>
                </a:solidFill>
                <a:latin typeface="Century Gothic"/>
                <a:ea typeface="Century Gothic"/>
                <a:cs typeface="Century Gothic"/>
                <a:sym typeface="Century Gothic"/>
              </a:rPr>
              <a:t>among NGOs at the UN</a:t>
            </a:r>
            <a:endParaRPr sz="3800">
              <a:solidFill>
                <a:srgbClr val="2264C8"/>
              </a:solidFill>
              <a:latin typeface="Century Gothic"/>
              <a:ea typeface="Century Gothic"/>
              <a:cs typeface="Century Gothic"/>
              <a:sym typeface="Century Gothic"/>
            </a:endParaRPr>
          </a:p>
          <a:p>
            <a:pPr indent="-228600" lvl="0" marL="241300" marR="391795" rtl="0" algn="l">
              <a:lnSpc>
                <a:spcPct val="127916"/>
              </a:lnSpc>
              <a:spcBef>
                <a:spcPts val="259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Over 30 NGOs collectively represent over 200  congregations of Catholic women and men Religious</a:t>
            </a:r>
            <a:endParaRPr sz="2400">
              <a:solidFill>
                <a:schemeClr val="dk1"/>
              </a:solidFill>
              <a:latin typeface="Century Gothic"/>
              <a:ea typeface="Century Gothic"/>
              <a:cs typeface="Century Gothic"/>
              <a:sym typeface="Century Gothic"/>
            </a:endParaRPr>
          </a:p>
          <a:p>
            <a:pPr indent="-228600" lvl="0" marL="241300" marR="559435" rtl="0" algn="l">
              <a:lnSpc>
                <a:spcPct val="79900"/>
              </a:lnSpc>
              <a:spcBef>
                <a:spcPts val="103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Bring </a:t>
            </a:r>
            <a:r>
              <a:rPr b="1" lang="en" sz="2400">
                <a:solidFill>
                  <a:srgbClr val="F63790"/>
                </a:solidFill>
                <a:latin typeface="Century Gothic"/>
                <a:ea typeface="Century Gothic"/>
                <a:cs typeface="Century Gothic"/>
                <a:sym typeface="Century Gothic"/>
              </a:rPr>
              <a:t>credability</a:t>
            </a:r>
            <a:r>
              <a:rPr b="1" lang="en" sz="2400">
                <a:solidFill>
                  <a:srgbClr val="C00000"/>
                </a:solidFill>
                <a:latin typeface="Century Gothic"/>
                <a:ea typeface="Century Gothic"/>
                <a:cs typeface="Century Gothic"/>
                <a:sym typeface="Century Gothic"/>
              </a:rPr>
              <a:t> </a:t>
            </a:r>
            <a:r>
              <a:rPr lang="en" sz="2400">
                <a:solidFill>
                  <a:schemeClr val="dk1"/>
                </a:solidFill>
                <a:latin typeface="Century Gothic"/>
                <a:ea typeface="Century Gothic"/>
                <a:cs typeface="Century Gothic"/>
                <a:sym typeface="Century Gothic"/>
              </a:rPr>
              <a:t>by providing insights from members’  work ministering to the poorest and most vulnerable  populations “on the ground”</a:t>
            </a:r>
            <a:endParaRPr sz="2400">
              <a:solidFill>
                <a:schemeClr val="dk1"/>
              </a:solidFill>
              <a:latin typeface="Century Gothic"/>
              <a:ea typeface="Century Gothic"/>
              <a:cs typeface="Century Gothic"/>
              <a:sym typeface="Century Gothic"/>
            </a:endParaRPr>
          </a:p>
          <a:p>
            <a:pPr indent="-228600" lvl="0" marL="241300" marR="491490" rtl="0" algn="l">
              <a:lnSpc>
                <a:spcPct val="127916"/>
              </a:lnSpc>
              <a:spcBef>
                <a:spcPts val="975"/>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Bring </a:t>
            </a:r>
            <a:r>
              <a:rPr b="1" lang="en" sz="2400">
                <a:solidFill>
                  <a:srgbClr val="F63790"/>
                </a:solidFill>
                <a:latin typeface="Century Gothic"/>
                <a:ea typeface="Century Gothic"/>
                <a:cs typeface="Century Gothic"/>
                <a:sym typeface="Century Gothic"/>
              </a:rPr>
              <a:t>impartiality</a:t>
            </a:r>
            <a:r>
              <a:rPr b="1" lang="en" sz="2400">
                <a:solidFill>
                  <a:srgbClr val="C00000"/>
                </a:solidFill>
                <a:latin typeface="Century Gothic"/>
                <a:ea typeface="Century Gothic"/>
                <a:cs typeface="Century Gothic"/>
                <a:sym typeface="Century Gothic"/>
              </a:rPr>
              <a:t> </a:t>
            </a:r>
            <a:r>
              <a:rPr lang="en" sz="2400">
                <a:solidFill>
                  <a:schemeClr val="dk1"/>
                </a:solidFill>
                <a:latin typeface="Century Gothic"/>
                <a:ea typeface="Century Gothic"/>
                <a:cs typeface="Century Gothic"/>
                <a:sym typeface="Century Gothic"/>
              </a:rPr>
              <a:t>as most are present in many nations  and have no national identity</a:t>
            </a:r>
            <a:endParaRPr sz="2400">
              <a:solidFill>
                <a:schemeClr val="dk1"/>
              </a:solidFill>
              <a:latin typeface="Century Gothic"/>
              <a:ea typeface="Century Gothic"/>
              <a:cs typeface="Century Gothic"/>
              <a:sym typeface="Century Gothic"/>
            </a:endParaRPr>
          </a:p>
          <a:p>
            <a:pPr indent="-228600" lvl="0" marL="241300" marR="5080" rtl="0" algn="l">
              <a:lnSpc>
                <a:spcPct val="80000"/>
              </a:lnSpc>
              <a:spcBef>
                <a:spcPts val="1030"/>
              </a:spcBef>
              <a:spcAft>
                <a:spcPts val="0"/>
              </a:spcAft>
              <a:buClr>
                <a:schemeClr val="dk1"/>
              </a:buClr>
              <a:buSzPts val="2400"/>
              <a:buFont typeface="Arial"/>
              <a:buChar char="•"/>
            </a:pPr>
            <a:r>
              <a:rPr lang="en" sz="2400">
                <a:solidFill>
                  <a:schemeClr val="dk1"/>
                </a:solidFill>
                <a:latin typeface="Century Gothic"/>
                <a:ea typeface="Century Gothic"/>
                <a:cs typeface="Century Gothic"/>
                <a:sym typeface="Century Gothic"/>
              </a:rPr>
              <a:t>Bring </a:t>
            </a:r>
            <a:r>
              <a:rPr b="1" lang="en" sz="2400">
                <a:solidFill>
                  <a:srgbClr val="F63790"/>
                </a:solidFill>
                <a:latin typeface="Century Gothic"/>
                <a:ea typeface="Century Gothic"/>
                <a:cs typeface="Century Gothic"/>
                <a:sym typeface="Century Gothic"/>
              </a:rPr>
              <a:t>moral voic</a:t>
            </a:r>
            <a:r>
              <a:rPr b="1" lang="en" sz="2400">
                <a:solidFill>
                  <a:srgbClr val="C00000"/>
                </a:solidFill>
                <a:latin typeface="Century Gothic"/>
                <a:ea typeface="Century Gothic"/>
                <a:cs typeface="Century Gothic"/>
                <a:sym typeface="Century Gothic"/>
              </a:rPr>
              <a:t>e </a:t>
            </a:r>
            <a:r>
              <a:rPr lang="en" sz="2400">
                <a:solidFill>
                  <a:schemeClr val="dk1"/>
                </a:solidFill>
                <a:latin typeface="Century Gothic"/>
                <a:ea typeface="Century Gothic"/>
                <a:cs typeface="Century Gothic"/>
                <a:sym typeface="Century Gothic"/>
              </a:rPr>
              <a:t>as faith-based groups known for a life  of dedication to human dignity of all and care of the  natural environment</a:t>
            </a:r>
            <a:endParaRPr sz="2400">
              <a:solidFill>
                <a:schemeClr val="dk1"/>
              </a:solidFill>
              <a:latin typeface="Century Gothic"/>
              <a:ea typeface="Century Gothic"/>
              <a:cs typeface="Century Gothic"/>
              <a:sym typeface="Century Gothic"/>
            </a:endParaRPr>
          </a:p>
        </p:txBody>
      </p:sp>
      <p:pic>
        <p:nvPicPr>
          <p:cNvPr descr="C2-HD-BTM.png" id="455" name="Google Shape;455;p5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1"/>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a:solidFill>
                  <a:srgbClr val="E94579"/>
                </a:solidFill>
              </a:rPr>
              <a:t>QUESTIONS?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p52"/>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u="sng">
                <a:solidFill>
                  <a:srgbClr val="E94579"/>
                </a:solidFill>
              </a:rPr>
              <a:t>AT THE UN</a:t>
            </a:r>
            <a:endParaRPr/>
          </a:p>
        </p:txBody>
      </p:sp>
      <p:pic>
        <p:nvPicPr>
          <p:cNvPr id="466" name="Google Shape;466;p52"/>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1"/>
          <p:cNvSpPr txBox="1"/>
          <p:nvPr>
            <p:ph idx="1" type="body"/>
          </p:nvPr>
        </p:nvSpPr>
        <p:spPr>
          <a:xfrm>
            <a:off x="3289491" y="4845425"/>
            <a:ext cx="2160000" cy="1538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rPr lang="en" sz="1867"/>
              <a:t>Kirin Taylor</a:t>
            </a:r>
            <a:br>
              <a:rPr lang="en" sz="1867"/>
            </a:br>
            <a:r>
              <a:rPr lang="en" sz="1867"/>
              <a:t>Research Fellow</a:t>
            </a:r>
            <a:endParaRPr sz="1867"/>
          </a:p>
        </p:txBody>
      </p:sp>
      <p:sp>
        <p:nvSpPr>
          <p:cNvPr id="183" name="Google Shape;183;p11"/>
          <p:cNvSpPr txBox="1"/>
          <p:nvPr>
            <p:ph idx="4294967295" type="body"/>
          </p:nvPr>
        </p:nvSpPr>
        <p:spPr>
          <a:xfrm>
            <a:off x="6632444" y="4671713"/>
            <a:ext cx="19107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 sz="1867"/>
              <a:t>Eliza Gelfand </a:t>
            </a:r>
            <a:br>
              <a:rPr lang="en" sz="1867"/>
            </a:br>
            <a:r>
              <a:rPr lang="en" sz="1867"/>
              <a:t>Administrative Assistant </a:t>
            </a:r>
            <a:endParaRPr sz="1867"/>
          </a:p>
        </p:txBody>
      </p:sp>
      <p:sp>
        <p:nvSpPr>
          <p:cNvPr id="184" name="Google Shape;184;p11"/>
          <p:cNvSpPr txBox="1"/>
          <p:nvPr>
            <p:ph idx="4294967295" type="body"/>
          </p:nvPr>
        </p:nvSpPr>
        <p:spPr>
          <a:xfrm>
            <a:off x="8206800" y="1953600"/>
            <a:ext cx="18414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 sz="1867"/>
              <a:t>Molly Gerke </a:t>
            </a:r>
            <a:br>
              <a:rPr lang="en" sz="1867"/>
            </a:br>
            <a:r>
              <a:rPr lang="en" sz="1867"/>
              <a:t>Executive  Assistant </a:t>
            </a:r>
            <a:endParaRPr sz="1867"/>
          </a:p>
        </p:txBody>
      </p:sp>
      <p:sp>
        <p:nvSpPr>
          <p:cNvPr id="185" name="Google Shape;185;p11"/>
          <p:cNvSpPr txBox="1"/>
          <p:nvPr>
            <p:ph idx="4294967295" type="body"/>
          </p:nvPr>
        </p:nvSpPr>
        <p:spPr>
          <a:xfrm>
            <a:off x="2152835" y="2104494"/>
            <a:ext cx="28893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 sz="1867"/>
              <a:t>Jean Quinn, DW</a:t>
            </a:r>
            <a:br>
              <a:rPr lang="en" sz="1867"/>
            </a:br>
            <a:r>
              <a:rPr lang="en" sz="1867"/>
              <a:t>Executive Director</a:t>
            </a:r>
            <a:endParaRPr sz="1867"/>
          </a:p>
        </p:txBody>
      </p:sp>
      <p:pic>
        <p:nvPicPr>
          <p:cNvPr id="186" name="Google Shape;186;p11"/>
          <p:cNvPicPr preferRelativeResize="0"/>
          <p:nvPr/>
        </p:nvPicPr>
        <p:blipFill rotWithShape="1">
          <a:blip r:embed="rId3">
            <a:alphaModFix/>
          </a:blip>
          <a:srcRect b="0" l="0" r="0" t="0"/>
          <a:stretch/>
        </p:blipFill>
        <p:spPr>
          <a:xfrm>
            <a:off x="8630333" y="4249892"/>
            <a:ext cx="2079833" cy="2382067"/>
          </a:xfrm>
          <a:prstGeom prst="rect">
            <a:avLst/>
          </a:prstGeom>
          <a:noFill/>
          <a:ln>
            <a:noFill/>
          </a:ln>
        </p:spPr>
      </p:pic>
      <p:pic>
        <p:nvPicPr>
          <p:cNvPr id="187" name="Google Shape;187;p11"/>
          <p:cNvPicPr preferRelativeResize="0"/>
          <p:nvPr/>
        </p:nvPicPr>
        <p:blipFill rotWithShape="1">
          <a:blip r:embed="rId4">
            <a:alphaModFix/>
          </a:blip>
          <a:srcRect b="22932" l="42780" r="29554" t="28890"/>
          <a:stretch/>
        </p:blipFill>
        <p:spPr>
          <a:xfrm>
            <a:off x="173405" y="1243243"/>
            <a:ext cx="1979431" cy="2585265"/>
          </a:xfrm>
          <a:prstGeom prst="rect">
            <a:avLst/>
          </a:prstGeom>
          <a:noFill/>
          <a:ln>
            <a:noFill/>
          </a:ln>
        </p:spPr>
      </p:pic>
      <p:pic>
        <p:nvPicPr>
          <p:cNvPr id="188" name="Google Shape;188;p11"/>
          <p:cNvPicPr preferRelativeResize="0"/>
          <p:nvPr/>
        </p:nvPicPr>
        <p:blipFill rotWithShape="1">
          <a:blip r:embed="rId5">
            <a:alphaModFix/>
          </a:blip>
          <a:srcRect b="32274" l="0" r="44162" t="5908"/>
          <a:stretch/>
        </p:blipFill>
        <p:spPr>
          <a:xfrm>
            <a:off x="10211633" y="1034992"/>
            <a:ext cx="1751467" cy="2585266"/>
          </a:xfrm>
          <a:prstGeom prst="rect">
            <a:avLst/>
          </a:prstGeom>
          <a:noFill/>
          <a:ln>
            <a:noFill/>
          </a:ln>
        </p:spPr>
      </p:pic>
      <p:pic>
        <p:nvPicPr>
          <p:cNvPr id="189" name="Google Shape;189;p11"/>
          <p:cNvPicPr preferRelativeResize="0"/>
          <p:nvPr/>
        </p:nvPicPr>
        <p:blipFill rotWithShape="1">
          <a:blip r:embed="rId6">
            <a:alphaModFix/>
          </a:blip>
          <a:srcRect b="0" l="0" r="0" t="0"/>
          <a:stretch/>
        </p:blipFill>
        <p:spPr>
          <a:xfrm>
            <a:off x="1163120" y="4377734"/>
            <a:ext cx="2126369" cy="2126369"/>
          </a:xfrm>
          <a:prstGeom prst="rect">
            <a:avLst/>
          </a:prstGeom>
          <a:noFill/>
          <a:ln>
            <a:noFill/>
          </a:ln>
        </p:spPr>
      </p:pic>
      <p:pic>
        <p:nvPicPr>
          <p:cNvPr descr="C2-HD-BTM.png" id="190" name="Google Shape;190;p11"/>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
        <p:nvSpPr>
          <p:cNvPr id="191" name="Google Shape;191;p11"/>
          <p:cNvSpPr txBox="1"/>
          <p:nvPr/>
        </p:nvSpPr>
        <p:spPr>
          <a:xfrm>
            <a:off x="-1645025" y="915259"/>
            <a:ext cx="11360700" cy="8601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0"/>
              </a:spcBef>
              <a:spcAft>
                <a:spcPts val="0"/>
              </a:spcAft>
              <a:buClr>
                <a:srgbClr val="2264C8"/>
              </a:buClr>
              <a:buSzPts val="3200"/>
              <a:buFont typeface="Century Gothic"/>
              <a:buNone/>
            </a:pPr>
            <a:r>
              <a:rPr b="1" lang="en" sz="4000" cap="none">
                <a:solidFill>
                  <a:srgbClr val="2264C8"/>
                </a:solidFill>
                <a:latin typeface="Century Gothic"/>
                <a:ea typeface="Century Gothic"/>
                <a:cs typeface="Century Gothic"/>
                <a:sym typeface="Century Gothic"/>
              </a:rPr>
              <a:t>OUR NEW YORK CITY TEAM</a:t>
            </a:r>
            <a:endParaRPr/>
          </a:p>
        </p:txBody>
      </p:sp>
      <p:pic>
        <p:nvPicPr>
          <p:cNvPr id="192" name="Google Shape;192;p11"/>
          <p:cNvPicPr preferRelativeResize="0"/>
          <p:nvPr/>
        </p:nvPicPr>
        <p:blipFill rotWithShape="1">
          <a:blip r:embed="rId8">
            <a:alphaModFix/>
          </a:blip>
          <a:srcRect b="0" l="0" r="0" t="0"/>
          <a:stretch/>
        </p:blipFill>
        <p:spPr>
          <a:xfrm>
            <a:off x="3877088" y="3221625"/>
            <a:ext cx="4437824" cy="1209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53"/>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UNANIMA INTERNATIONAL</a:t>
            </a:r>
            <a:endParaRPr b="1">
              <a:solidFill>
                <a:srgbClr val="2264C8"/>
              </a:solidFill>
            </a:endParaRPr>
          </a:p>
        </p:txBody>
      </p:sp>
      <p:sp>
        <p:nvSpPr>
          <p:cNvPr id="472" name="Google Shape;472;p53"/>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rgbClr val="F63790"/>
              </a:buClr>
              <a:buSzPts val="1800"/>
              <a:buNone/>
            </a:pPr>
            <a:r>
              <a:rPr lang="en" sz="3200">
                <a:solidFill>
                  <a:srgbClr val="F63790"/>
                </a:solidFill>
              </a:rPr>
              <a:t>An NGO (non-governmental organization) coalition committed to the Charter of the United Nations, for the economic and social advancement of all peoples</a:t>
            </a:r>
            <a:endParaRPr sz="3200">
              <a:solidFill>
                <a:srgbClr val="F63790"/>
              </a:solidFill>
            </a:endParaRPr>
          </a:p>
          <a:p>
            <a:pPr indent="0" lvl="0" marL="0" rtl="0" algn="l">
              <a:lnSpc>
                <a:spcPct val="90000"/>
              </a:lnSpc>
              <a:spcBef>
                <a:spcPts val="800"/>
              </a:spcBef>
              <a:spcAft>
                <a:spcPts val="0"/>
              </a:spcAft>
              <a:buClr>
                <a:schemeClr val="dk1"/>
              </a:buClr>
              <a:buSzPts val="1800"/>
              <a:buNone/>
            </a:pPr>
            <a:r>
              <a:t/>
            </a:r>
            <a:endParaRPr sz="3200"/>
          </a:p>
          <a:p>
            <a:pPr indent="0" lvl="0" marL="0" rtl="0" algn="l">
              <a:lnSpc>
                <a:spcPct val="90000"/>
              </a:lnSpc>
              <a:spcBef>
                <a:spcPts val="800"/>
              </a:spcBef>
              <a:spcAft>
                <a:spcPts val="0"/>
              </a:spcAft>
              <a:buClr>
                <a:srgbClr val="5F196F"/>
              </a:buClr>
              <a:buSzPts val="1800"/>
              <a:buNone/>
            </a:pPr>
            <a:r>
              <a:rPr lang="en">
                <a:solidFill>
                  <a:srgbClr val="5F196F"/>
                </a:solidFill>
              </a:rPr>
              <a:t>*In special consultative status with the United Nations Economic and Social Council (ECOSOC)</a:t>
            </a:r>
            <a:endParaRPr>
              <a:solidFill>
                <a:srgbClr val="5F196F"/>
              </a:solidFill>
            </a:endParaRPr>
          </a:p>
          <a:p>
            <a:pPr indent="0" lvl="0" marL="0" rtl="0" algn="l">
              <a:lnSpc>
                <a:spcPct val="90000"/>
              </a:lnSpc>
              <a:spcBef>
                <a:spcPts val="800"/>
              </a:spcBef>
              <a:spcAft>
                <a:spcPts val="0"/>
              </a:spcAft>
              <a:buClr>
                <a:srgbClr val="5F196F"/>
              </a:buClr>
              <a:buSzPts val="1800"/>
              <a:buNone/>
            </a:pPr>
            <a:r>
              <a:rPr lang="en">
                <a:solidFill>
                  <a:srgbClr val="5F196F"/>
                </a:solidFill>
              </a:rPr>
              <a:t>*Associated with the United Nations Department of Global Communications</a:t>
            </a:r>
            <a:endParaRPr/>
          </a:p>
          <a:p>
            <a:pPr indent="0" lvl="0" marL="0" rtl="0" algn="l">
              <a:lnSpc>
                <a:spcPct val="90000"/>
              </a:lnSpc>
              <a:spcBef>
                <a:spcPts val="800"/>
              </a:spcBef>
              <a:spcAft>
                <a:spcPts val="0"/>
              </a:spcAft>
              <a:buClr>
                <a:srgbClr val="5F196F"/>
              </a:buClr>
              <a:buSzPts val="1800"/>
              <a:buNone/>
            </a:pPr>
            <a:r>
              <a:rPr lang="en">
                <a:solidFill>
                  <a:srgbClr val="5F196F"/>
                </a:solidFill>
              </a:rPr>
              <a:t>* A UNFCCC Accredited Organization</a:t>
            </a:r>
            <a:endParaRPr>
              <a:solidFill>
                <a:srgbClr val="5F196F"/>
              </a:solidFill>
            </a:endParaRPr>
          </a:p>
          <a:p>
            <a:pPr indent="0" lvl="0" marL="0" rtl="0" algn="l">
              <a:lnSpc>
                <a:spcPct val="90000"/>
              </a:lnSpc>
              <a:spcBef>
                <a:spcPts val="800"/>
              </a:spcBef>
              <a:spcAft>
                <a:spcPts val="0"/>
              </a:spcAft>
              <a:buClr>
                <a:schemeClr val="dk1"/>
              </a:buClr>
              <a:buSzPts val="1800"/>
              <a:buNone/>
            </a:pPr>
            <a:r>
              <a:t/>
            </a:r>
            <a:endParaRPr sz="4000"/>
          </a:p>
        </p:txBody>
      </p:sp>
      <p:pic>
        <p:nvPicPr>
          <p:cNvPr id="473" name="Google Shape;473;p53"/>
          <p:cNvPicPr preferRelativeResize="0"/>
          <p:nvPr/>
        </p:nvPicPr>
        <p:blipFill rotWithShape="1">
          <a:blip r:embed="rId3">
            <a:alphaModFix/>
          </a:blip>
          <a:srcRect b="0" l="0" r="0" t="0"/>
          <a:stretch/>
        </p:blipFill>
        <p:spPr>
          <a:xfrm>
            <a:off x="2776491" y="5501033"/>
            <a:ext cx="2792209" cy="860000"/>
          </a:xfrm>
          <a:prstGeom prst="rect">
            <a:avLst/>
          </a:prstGeom>
          <a:noFill/>
          <a:ln>
            <a:noFill/>
          </a:ln>
        </p:spPr>
      </p:pic>
      <p:pic>
        <p:nvPicPr>
          <p:cNvPr id="474" name="Google Shape;474;p53"/>
          <p:cNvPicPr preferRelativeResize="0"/>
          <p:nvPr/>
        </p:nvPicPr>
        <p:blipFill rotWithShape="1">
          <a:blip r:embed="rId4">
            <a:alphaModFix/>
          </a:blip>
          <a:srcRect b="0" l="0" r="0" t="0"/>
          <a:stretch/>
        </p:blipFill>
        <p:spPr>
          <a:xfrm>
            <a:off x="10893300" y="3991000"/>
            <a:ext cx="1298700" cy="1298700"/>
          </a:xfrm>
          <a:prstGeom prst="rect">
            <a:avLst/>
          </a:prstGeom>
          <a:noFill/>
          <a:ln>
            <a:noFill/>
          </a:ln>
        </p:spPr>
      </p:pic>
      <p:pic>
        <p:nvPicPr>
          <p:cNvPr descr="C2-HD-BTM.png" id="475" name="Google Shape;475;p53"/>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54"/>
          <p:cNvSpPr txBox="1"/>
          <p:nvPr>
            <p:ph idx="1" type="body"/>
          </p:nvPr>
        </p:nvSpPr>
        <p:spPr>
          <a:xfrm>
            <a:off x="8482153" y="2185664"/>
            <a:ext cx="3533498" cy="3679559"/>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2210"/>
              <a:buNone/>
            </a:pPr>
            <a:r>
              <a:rPr b="1" lang="en" sz="2210"/>
              <a:t>United Nations Framework Convention on Climate Change (UNFCCC) </a:t>
            </a:r>
            <a:br>
              <a:rPr lang="en" sz="1870"/>
            </a:br>
            <a:endParaRPr sz="1870"/>
          </a:p>
          <a:p>
            <a:pPr indent="0" lvl="0" marL="0" rtl="0" algn="l">
              <a:lnSpc>
                <a:spcPct val="70000"/>
              </a:lnSpc>
              <a:spcBef>
                <a:spcPts val="1000"/>
              </a:spcBef>
              <a:spcAft>
                <a:spcPts val="0"/>
              </a:spcAft>
              <a:buClr>
                <a:schemeClr val="dk1"/>
              </a:buClr>
              <a:buSzPts val="1870"/>
              <a:buNone/>
            </a:pPr>
            <a:r>
              <a:rPr lang="en" sz="1870"/>
              <a:t>NGOs that are accredited by UNFCCC are able to register and participate in the COP meetings as follow up and implementation of the Paris Agreement. A limited number of civil society organizations have this accreditation and access for participation in the conference. </a:t>
            </a:r>
            <a:endParaRPr/>
          </a:p>
        </p:txBody>
      </p:sp>
      <p:pic>
        <p:nvPicPr>
          <p:cNvPr descr="C2-HD-BTM.png" id="482" name="Google Shape;482;p54"/>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483" name="Google Shape;483;p54"/>
          <p:cNvSpPr txBox="1"/>
          <p:nvPr/>
        </p:nvSpPr>
        <p:spPr>
          <a:xfrm>
            <a:off x="561712" y="2208617"/>
            <a:ext cx="3444232" cy="4162468"/>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chemeClr val="dk1"/>
              </a:buClr>
              <a:buSzPts val="2635"/>
              <a:buFont typeface="Arial"/>
              <a:buNone/>
            </a:pPr>
            <a:r>
              <a:rPr b="1" lang="en" sz="2635">
                <a:solidFill>
                  <a:schemeClr val="dk1"/>
                </a:solidFill>
                <a:latin typeface="Century Gothic"/>
                <a:ea typeface="Century Gothic"/>
                <a:cs typeface="Century Gothic"/>
                <a:sym typeface="Century Gothic"/>
              </a:rPr>
              <a:t>ECOSOC Special Consultative Status</a:t>
            </a:r>
            <a:endParaRPr/>
          </a:p>
          <a:p>
            <a:pPr indent="0" lvl="0" marL="0" marR="0" rtl="0" algn="l">
              <a:lnSpc>
                <a:spcPct val="70000"/>
              </a:lnSpc>
              <a:spcBef>
                <a:spcPts val="1000"/>
              </a:spcBef>
              <a:spcAft>
                <a:spcPts val="0"/>
              </a:spcAft>
              <a:buClr>
                <a:schemeClr val="dk1"/>
              </a:buClr>
              <a:buSzPts val="1705"/>
              <a:buFont typeface="Arial"/>
              <a:buNone/>
            </a:pPr>
            <a:r>
              <a:t/>
            </a:r>
            <a:endParaRPr sz="1704">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937"/>
              <a:buFont typeface="Arial"/>
              <a:buNone/>
            </a:pPr>
            <a:r>
              <a:rPr lang="en" sz="1937">
                <a:solidFill>
                  <a:schemeClr val="dk1"/>
                </a:solidFill>
                <a:latin typeface="Century Gothic"/>
                <a:ea typeface="Century Gothic"/>
                <a:cs typeface="Century Gothic"/>
                <a:sym typeface="Century Gothic"/>
              </a:rPr>
              <a:t>Consultative status provides NGOs with access to not only ECOSOC, but also to its many subsidiary bodies, to the various human rights mechanisms of the United Nations, ad-hoc processes on small arms, as well as special events organized by the President of the General Assembly. See News and Events for samples. It is they way in which we give Information to the UN.</a:t>
            </a:r>
            <a:endParaRPr/>
          </a:p>
        </p:txBody>
      </p:sp>
      <p:sp>
        <p:nvSpPr>
          <p:cNvPr id="484" name="Google Shape;484;p54"/>
          <p:cNvSpPr txBox="1"/>
          <p:nvPr/>
        </p:nvSpPr>
        <p:spPr>
          <a:xfrm>
            <a:off x="4518669" y="2208618"/>
            <a:ext cx="3486686" cy="4024125"/>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chemeClr val="dk1"/>
              </a:buClr>
              <a:buSzPts val="2380"/>
              <a:buFont typeface="Arial"/>
              <a:buNone/>
            </a:pPr>
            <a:r>
              <a:rPr b="1" lang="en" sz="2380">
                <a:solidFill>
                  <a:schemeClr val="dk1"/>
                </a:solidFill>
                <a:latin typeface="Century Gothic"/>
                <a:ea typeface="Century Gothic"/>
                <a:cs typeface="Century Gothic"/>
                <a:sym typeface="Century Gothic"/>
              </a:rPr>
              <a:t>Department of Global Communications Accreditation </a:t>
            </a:r>
            <a:endParaRPr/>
          </a:p>
          <a:p>
            <a:pPr indent="0" lvl="0" marL="0" marR="0" rtl="0" algn="l">
              <a:lnSpc>
                <a:spcPct val="70000"/>
              </a:lnSpc>
              <a:spcBef>
                <a:spcPts val="1000"/>
              </a:spcBef>
              <a:spcAft>
                <a:spcPts val="0"/>
              </a:spcAft>
              <a:buClr>
                <a:schemeClr val="dk1"/>
              </a:buClr>
              <a:buSzPts val="1870"/>
              <a:buFont typeface="Arial"/>
              <a:buNone/>
            </a:pPr>
            <a:r>
              <a:t/>
            </a:r>
            <a:endParaRPr sz="1870">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870"/>
              <a:buFont typeface="Arial"/>
              <a:buNone/>
            </a:pPr>
            <a:r>
              <a:rPr lang="en" sz="1870">
                <a:solidFill>
                  <a:schemeClr val="dk1"/>
                </a:solidFill>
                <a:latin typeface="Century Gothic"/>
                <a:ea typeface="Century Gothic"/>
                <a:cs typeface="Century Gothic"/>
                <a:sym typeface="Century Gothic"/>
              </a:rPr>
              <a:t>The accreditation signifies our relationship with the DGC. This mandate is to develop partnerships with civil society around the world to enhance their interaction with and understanding of the work of the Organization. The provide us with resources and information on the UN that we share with our grassroots.</a:t>
            </a:r>
            <a:endParaRPr/>
          </a:p>
        </p:txBody>
      </p:sp>
      <p:cxnSp>
        <p:nvCxnSpPr>
          <p:cNvPr id="485" name="Google Shape;485;p54"/>
          <p:cNvCxnSpPr/>
          <p:nvPr/>
        </p:nvCxnSpPr>
        <p:spPr>
          <a:xfrm>
            <a:off x="4193177" y="2208618"/>
            <a:ext cx="0" cy="4649382"/>
          </a:xfrm>
          <a:prstGeom prst="straightConnector1">
            <a:avLst/>
          </a:prstGeom>
          <a:noFill/>
          <a:ln cap="flat" cmpd="sng" w="19050">
            <a:solidFill>
              <a:schemeClr val="accent1"/>
            </a:solidFill>
            <a:prstDash val="solid"/>
            <a:round/>
            <a:headEnd len="sm" w="sm" type="none"/>
            <a:tailEnd len="sm" w="sm" type="none"/>
          </a:ln>
        </p:spPr>
      </p:cxnSp>
      <p:cxnSp>
        <p:nvCxnSpPr>
          <p:cNvPr id="486" name="Google Shape;486;p54"/>
          <p:cNvCxnSpPr/>
          <p:nvPr/>
        </p:nvCxnSpPr>
        <p:spPr>
          <a:xfrm>
            <a:off x="8225245" y="2197732"/>
            <a:ext cx="0" cy="4173353"/>
          </a:xfrm>
          <a:prstGeom prst="straightConnector1">
            <a:avLst/>
          </a:prstGeom>
          <a:noFill/>
          <a:ln cap="flat" cmpd="sng" w="19050">
            <a:solidFill>
              <a:schemeClr val="accent1"/>
            </a:solidFill>
            <a:prstDash val="solid"/>
            <a:round/>
            <a:headEnd len="sm" w="sm" type="none"/>
            <a:tailEnd len="sm" w="sm" type="none"/>
          </a:ln>
        </p:spPr>
      </p:cxnSp>
      <p:sp>
        <p:nvSpPr>
          <p:cNvPr id="487" name="Google Shape;487;p54"/>
          <p:cNvSpPr txBox="1"/>
          <p:nvPr/>
        </p:nvSpPr>
        <p:spPr>
          <a:xfrm>
            <a:off x="4515394" y="473739"/>
            <a:ext cx="7500256" cy="1243289"/>
          </a:xfrm>
          <a:prstGeom prst="rect">
            <a:avLst/>
          </a:prstGeom>
          <a:noFill/>
          <a:ln>
            <a:noFill/>
          </a:ln>
        </p:spPr>
        <p:txBody>
          <a:bodyPr anchorCtr="0" anchor="ctr" bIns="0" lIns="0" spcFirstLastPara="1" rIns="0" wrap="square" tIns="12050">
            <a:spAutoFit/>
          </a:bodyPr>
          <a:lstStyle/>
          <a:p>
            <a:pPr indent="0" lvl="0" marL="0" marR="5080" rtl="0" algn="r">
              <a:lnSpc>
                <a:spcPct val="107954"/>
              </a:lnSpc>
              <a:spcBef>
                <a:spcPts val="0"/>
              </a:spcBef>
              <a:spcAft>
                <a:spcPts val="0"/>
              </a:spcAft>
              <a:buClr>
                <a:srgbClr val="2264C8"/>
              </a:buClr>
              <a:buSzPts val="4400"/>
              <a:buFont typeface="Century Gothic"/>
              <a:buNone/>
            </a:pPr>
            <a:r>
              <a:rPr b="1" lang="en" sz="4400" cap="none">
                <a:solidFill>
                  <a:srgbClr val="2264C8"/>
                </a:solidFill>
                <a:latin typeface="Century Gothic"/>
                <a:ea typeface="Century Gothic"/>
                <a:cs typeface="Century Gothic"/>
                <a:sym typeface="Century Gothic"/>
              </a:rPr>
              <a:t>UNANIMA INTERNATIONAL’S ACCREDITATIONS </a:t>
            </a:r>
            <a:endParaRPr b="1" sz="4400" cap="none">
              <a:solidFill>
                <a:srgbClr val="2264C8"/>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1" name="Shape 491"/>
        <p:cNvGrpSpPr/>
        <p:nvPr/>
      </p:nvGrpSpPr>
      <p:grpSpPr>
        <a:xfrm>
          <a:off x="0" y="0"/>
          <a:ext cx="0" cy="0"/>
          <a:chOff x="0" y="0"/>
          <a:chExt cx="0" cy="0"/>
        </a:xfrm>
      </p:grpSpPr>
      <p:sp>
        <p:nvSpPr>
          <p:cNvPr id="492" name="Google Shape;492;p55"/>
          <p:cNvSpPr txBox="1"/>
          <p:nvPr>
            <p:ph type="title"/>
          </p:nvPr>
        </p:nvSpPr>
        <p:spPr>
          <a:xfrm>
            <a:off x="4505958" y="439927"/>
            <a:ext cx="7000241" cy="1232535"/>
          </a:xfrm>
          <a:prstGeom prst="rect">
            <a:avLst/>
          </a:prstGeom>
          <a:noFill/>
          <a:ln>
            <a:noFill/>
          </a:ln>
        </p:spPr>
        <p:txBody>
          <a:bodyPr anchorCtr="0" anchor="ctr" bIns="0" lIns="0" spcFirstLastPara="1" rIns="0" wrap="square" tIns="12050">
            <a:spAutoFit/>
          </a:bodyPr>
          <a:lstStyle/>
          <a:p>
            <a:pPr indent="0" lvl="0" marL="0" marR="5080" rtl="0" algn="r">
              <a:lnSpc>
                <a:spcPct val="107954"/>
              </a:lnSpc>
              <a:spcBef>
                <a:spcPts val="0"/>
              </a:spcBef>
              <a:spcAft>
                <a:spcPts val="0"/>
              </a:spcAft>
              <a:buClr>
                <a:srgbClr val="2264C8"/>
              </a:buClr>
              <a:buSzPts val="4400"/>
              <a:buFont typeface="Century Gothic"/>
              <a:buNone/>
            </a:pPr>
            <a:r>
              <a:rPr b="1" lang="en" sz="4400">
                <a:solidFill>
                  <a:srgbClr val="2264C8"/>
                </a:solidFill>
              </a:rPr>
              <a:t>WHAT DOES IT MEAN TO BE ACCREDITED?</a:t>
            </a:r>
            <a:endParaRPr b="1" sz="4400">
              <a:solidFill>
                <a:srgbClr val="2264C8"/>
              </a:solidFill>
            </a:endParaRPr>
          </a:p>
        </p:txBody>
      </p:sp>
      <p:sp>
        <p:nvSpPr>
          <p:cNvPr id="493" name="Google Shape;493;p55"/>
          <p:cNvSpPr txBox="1"/>
          <p:nvPr>
            <p:ph idx="1" type="body"/>
          </p:nvPr>
        </p:nvSpPr>
        <p:spPr>
          <a:xfrm>
            <a:off x="685799" y="1672462"/>
            <a:ext cx="10820400" cy="4631396"/>
          </a:xfrm>
          <a:prstGeom prst="rect">
            <a:avLst/>
          </a:prstGeom>
          <a:noFill/>
          <a:ln>
            <a:noFill/>
          </a:ln>
        </p:spPr>
        <p:txBody>
          <a:bodyPr anchorCtr="0" anchor="t" bIns="0" lIns="0" spcFirstLastPara="1" rIns="0" wrap="square" tIns="12050">
            <a:spAutoFit/>
          </a:bodyPr>
          <a:lstStyle/>
          <a:p>
            <a:pPr indent="0" lvl="0" marL="0" marR="146050" rtl="0" algn="l">
              <a:lnSpc>
                <a:spcPct val="100000"/>
              </a:lnSpc>
              <a:spcBef>
                <a:spcPts val="0"/>
              </a:spcBef>
              <a:spcAft>
                <a:spcPts val="0"/>
              </a:spcAft>
              <a:buClr>
                <a:schemeClr val="dk1"/>
              </a:buClr>
              <a:buSzPts val="2200"/>
              <a:buNone/>
            </a:pPr>
            <a:r>
              <a:rPr lang="en"/>
              <a:t>Accreditation allows NGOs to participate in UN proceedings  by:</a:t>
            </a:r>
            <a:endParaRPr/>
          </a:p>
          <a:p>
            <a:pPr indent="-290830" lvl="0" marL="765175" rtl="0" algn="l">
              <a:lnSpc>
                <a:spcPct val="141363"/>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Making oral statements</a:t>
            </a:r>
            <a:endParaRPr/>
          </a:p>
          <a:p>
            <a:pPr indent="-290830" lvl="0" marL="765175" rtl="0" algn="l">
              <a:lnSpc>
                <a:spcPct val="100000"/>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Submitting written statements</a:t>
            </a:r>
            <a:endParaRPr/>
          </a:p>
          <a:p>
            <a:pPr indent="-290830" lvl="0" marL="765175" rtl="0" algn="l">
              <a:lnSpc>
                <a:spcPct val="100000"/>
              </a:lnSpc>
              <a:spcBef>
                <a:spcPts val="5"/>
              </a:spcBef>
              <a:spcAft>
                <a:spcPts val="0"/>
              </a:spcAft>
              <a:buClr>
                <a:schemeClr val="dk1"/>
              </a:buClr>
              <a:buSzPts val="2200"/>
              <a:buFont typeface="Courier New"/>
              <a:buChar char="o"/>
            </a:pPr>
            <a:r>
              <a:rPr b="0" lang="en">
                <a:latin typeface="Century Gothic"/>
                <a:ea typeface="Century Gothic"/>
                <a:cs typeface="Century Gothic"/>
                <a:sym typeface="Century Gothic"/>
              </a:rPr>
              <a:t>Sponsoring events inside and near UN Headquarters</a:t>
            </a:r>
            <a:endParaRPr/>
          </a:p>
          <a:p>
            <a:pPr indent="-290830" lvl="0" marL="765175" rtl="0" algn="l">
              <a:lnSpc>
                <a:spcPct val="100000"/>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Meeting with diplomats</a:t>
            </a:r>
            <a:endParaRPr/>
          </a:p>
          <a:p>
            <a:pPr indent="-290830" lvl="0" marL="765175" rtl="0" algn="l">
              <a:lnSpc>
                <a:spcPct val="100000"/>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Attending UN conferences</a:t>
            </a:r>
            <a:endParaRPr b="0">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Making formal or informal recommendations on new UN  declarations and resolutions as they are being negotiated </a:t>
            </a:r>
            <a:endParaRPr>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200"/>
              <a:buFont typeface="Courier New"/>
              <a:buChar char="o"/>
            </a:pPr>
            <a:r>
              <a:rPr b="0" lang="en">
                <a:latin typeface="Century Gothic"/>
                <a:ea typeface="Century Gothic"/>
                <a:cs typeface="Century Gothic"/>
                <a:sym typeface="Century Gothic"/>
              </a:rPr>
              <a:t>Submitting reports and comments to national review  processes </a:t>
            </a:r>
            <a:r>
              <a:rPr b="0" lang="en" sz="2000">
                <a:latin typeface="Century Gothic"/>
                <a:ea typeface="Century Gothic"/>
                <a:cs typeface="Century Gothic"/>
                <a:sym typeface="Century Gothic"/>
              </a:rPr>
              <a:t>(e.g. Voluntary National Reviews on SDGs, Universal Periodic</a:t>
            </a:r>
            <a:endParaRPr sz="2000">
              <a:latin typeface="Century Gothic"/>
              <a:ea typeface="Century Gothic"/>
              <a:cs typeface="Century Gothic"/>
              <a:sym typeface="Century Gothic"/>
            </a:endParaRPr>
          </a:p>
          <a:p>
            <a:pPr indent="-290830" lvl="0" marL="765175" rtl="0" algn="l">
              <a:lnSpc>
                <a:spcPct val="100000"/>
              </a:lnSpc>
              <a:spcBef>
                <a:spcPts val="1000"/>
              </a:spcBef>
              <a:spcAft>
                <a:spcPts val="0"/>
              </a:spcAft>
              <a:buClr>
                <a:schemeClr val="dk1"/>
              </a:buClr>
              <a:buSzPts val="2000"/>
              <a:buFont typeface="Courier New"/>
              <a:buChar char="o"/>
            </a:pPr>
            <a:r>
              <a:rPr b="0" lang="en" sz="2000">
                <a:latin typeface="Century Gothic"/>
                <a:ea typeface="Century Gothic"/>
                <a:cs typeface="Century Gothic"/>
                <a:sym typeface="Century Gothic"/>
              </a:rPr>
              <a:t>Review at Human Rights Council</a:t>
            </a:r>
            <a:endParaRPr sz="2000">
              <a:latin typeface="Century Gothic"/>
              <a:ea typeface="Century Gothic"/>
              <a:cs typeface="Century Gothic"/>
              <a:sym typeface="Century Gothic"/>
            </a:endParaRPr>
          </a:p>
        </p:txBody>
      </p:sp>
      <p:pic>
        <p:nvPicPr>
          <p:cNvPr descr="C2-HD-BTM.png" id="494" name="Google Shape;494;p55"/>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56"/>
          <p:cNvSpPr txBox="1"/>
          <p:nvPr>
            <p:ph type="title"/>
          </p:nvPr>
        </p:nvSpPr>
        <p:spPr>
          <a:xfrm>
            <a:off x="-4629817" y="63643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AT THE UN</a:t>
            </a:r>
            <a:endParaRPr b="1">
              <a:solidFill>
                <a:srgbClr val="2264C8"/>
              </a:solidFill>
            </a:endParaRPr>
          </a:p>
        </p:txBody>
      </p:sp>
      <p:sp>
        <p:nvSpPr>
          <p:cNvPr id="500" name="Google Shape;500;p56"/>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01" name="Google Shape;501;p56"/>
          <p:cNvPicPr preferRelativeResize="0"/>
          <p:nvPr/>
        </p:nvPicPr>
        <p:blipFill rotWithShape="1">
          <a:blip r:embed="rId3">
            <a:alphaModFix/>
          </a:blip>
          <a:srcRect b="0" l="0" r="0" t="0"/>
          <a:stretch/>
        </p:blipFill>
        <p:spPr>
          <a:xfrm>
            <a:off x="7053600" y="117583"/>
            <a:ext cx="4967133" cy="6622832"/>
          </a:xfrm>
          <a:prstGeom prst="rect">
            <a:avLst/>
          </a:prstGeom>
          <a:noFill/>
          <a:ln>
            <a:noFill/>
          </a:ln>
        </p:spPr>
      </p:pic>
      <p:pic>
        <p:nvPicPr>
          <p:cNvPr id="502" name="Google Shape;502;p56"/>
          <p:cNvPicPr preferRelativeResize="0"/>
          <p:nvPr/>
        </p:nvPicPr>
        <p:blipFill rotWithShape="1">
          <a:blip r:embed="rId4">
            <a:alphaModFix/>
          </a:blip>
          <a:srcRect b="4159" l="0" r="0" t="0"/>
          <a:stretch/>
        </p:blipFill>
        <p:spPr>
          <a:xfrm>
            <a:off x="3612033" y="1685200"/>
            <a:ext cx="3223568" cy="2317035"/>
          </a:xfrm>
          <a:prstGeom prst="rect">
            <a:avLst/>
          </a:prstGeom>
          <a:noFill/>
          <a:ln>
            <a:noFill/>
          </a:ln>
        </p:spPr>
      </p:pic>
      <p:pic>
        <p:nvPicPr>
          <p:cNvPr id="503" name="Google Shape;503;p56"/>
          <p:cNvPicPr preferRelativeResize="0"/>
          <p:nvPr/>
        </p:nvPicPr>
        <p:blipFill rotWithShape="1">
          <a:blip r:embed="rId5">
            <a:alphaModFix/>
          </a:blip>
          <a:srcRect b="0" l="0" r="0" t="0"/>
          <a:stretch/>
        </p:blipFill>
        <p:spPr>
          <a:xfrm>
            <a:off x="171267" y="4189440"/>
            <a:ext cx="2934000" cy="1729833"/>
          </a:xfrm>
          <a:prstGeom prst="rect">
            <a:avLst/>
          </a:prstGeom>
          <a:noFill/>
          <a:ln>
            <a:noFill/>
          </a:ln>
        </p:spPr>
      </p:pic>
      <p:pic>
        <p:nvPicPr>
          <p:cNvPr descr="C2-HD-BTM.png" id="504" name="Google Shape;504;p56"/>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pic>
        <p:nvPicPr>
          <p:cNvPr descr="A group of people posing for the camera&#10;&#10;Description automatically generated" id="505" name="Google Shape;505;p56"/>
          <p:cNvPicPr preferRelativeResize="0"/>
          <p:nvPr/>
        </p:nvPicPr>
        <p:blipFill rotWithShape="1">
          <a:blip r:embed="rId7">
            <a:alphaModFix/>
          </a:blip>
          <a:srcRect b="0" l="0" r="0" t="0"/>
          <a:stretch/>
        </p:blipFill>
        <p:spPr>
          <a:xfrm>
            <a:off x="3391685" y="4173002"/>
            <a:ext cx="3552916" cy="1998515"/>
          </a:xfrm>
          <a:prstGeom prst="rect">
            <a:avLst/>
          </a:prstGeom>
          <a:noFill/>
          <a:ln>
            <a:noFill/>
          </a:ln>
        </p:spPr>
      </p:pic>
      <p:pic>
        <p:nvPicPr>
          <p:cNvPr descr="A group of people sitting at a table&#10;&#10;Description automatically generated" id="506" name="Google Shape;506;p56"/>
          <p:cNvPicPr preferRelativeResize="0"/>
          <p:nvPr/>
        </p:nvPicPr>
        <p:blipFill rotWithShape="1">
          <a:blip r:embed="rId8">
            <a:alphaModFix/>
          </a:blip>
          <a:srcRect b="0" l="0" r="0" t="0"/>
          <a:stretch/>
        </p:blipFill>
        <p:spPr>
          <a:xfrm>
            <a:off x="375378" y="1685199"/>
            <a:ext cx="3065388" cy="229904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57"/>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WHAT DO WE DO?</a:t>
            </a:r>
            <a:endParaRPr b="1">
              <a:solidFill>
                <a:srgbClr val="2264C8"/>
              </a:solidFill>
            </a:endParaRPr>
          </a:p>
        </p:txBody>
      </p:sp>
      <p:sp>
        <p:nvSpPr>
          <p:cNvPr id="512" name="Google Shape;512;p57"/>
          <p:cNvSpPr txBox="1"/>
          <p:nvPr>
            <p:ph idx="1" type="body"/>
          </p:nvPr>
        </p:nvSpPr>
        <p:spPr>
          <a:xfrm>
            <a:off x="415601" y="1568767"/>
            <a:ext cx="6188288" cy="420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
              <a:t>To bring members’ expertise to UN</a:t>
            </a:r>
            <a:endParaRPr/>
          </a:p>
          <a:p>
            <a:pPr indent="-457188" lvl="0" marL="609585" rtl="0" algn="l">
              <a:lnSpc>
                <a:spcPct val="90000"/>
              </a:lnSpc>
              <a:spcBef>
                <a:spcPts val="0"/>
              </a:spcBef>
              <a:spcAft>
                <a:spcPts val="0"/>
              </a:spcAft>
              <a:buClr>
                <a:schemeClr val="dk1"/>
              </a:buClr>
              <a:buSzPts val="1800"/>
              <a:buChar char="●"/>
            </a:pPr>
            <a:r>
              <a:rPr lang="en"/>
              <a:t>To work with other NGOs</a:t>
            </a:r>
            <a:endParaRPr/>
          </a:p>
          <a:p>
            <a:pPr indent="-457188" lvl="0" marL="609585" rtl="0" algn="l">
              <a:lnSpc>
                <a:spcPct val="90000"/>
              </a:lnSpc>
              <a:spcBef>
                <a:spcPts val="0"/>
              </a:spcBef>
              <a:spcAft>
                <a:spcPts val="0"/>
              </a:spcAft>
              <a:buClr>
                <a:schemeClr val="dk1"/>
              </a:buClr>
              <a:buSzPts val="1800"/>
              <a:buChar char="●"/>
            </a:pPr>
            <a:r>
              <a:rPr lang="en"/>
              <a:t>Contribute to NGO Committees and Working Groups</a:t>
            </a:r>
            <a:endParaRPr/>
          </a:p>
          <a:p>
            <a:pPr indent="-457188" lvl="0" marL="609585" rtl="0" algn="l">
              <a:lnSpc>
                <a:spcPct val="90000"/>
              </a:lnSpc>
              <a:spcBef>
                <a:spcPts val="0"/>
              </a:spcBef>
              <a:spcAft>
                <a:spcPts val="0"/>
              </a:spcAft>
              <a:buClr>
                <a:schemeClr val="dk1"/>
              </a:buClr>
              <a:buSzPts val="1800"/>
              <a:buChar char="●"/>
            </a:pPr>
            <a:r>
              <a:rPr lang="en"/>
              <a:t>To educate our members about the activities and programs of the UN</a:t>
            </a:r>
            <a:endParaRPr/>
          </a:p>
          <a:p>
            <a:pPr indent="-457188" lvl="0" marL="609585" rtl="0" algn="l">
              <a:lnSpc>
                <a:spcPct val="90000"/>
              </a:lnSpc>
              <a:spcBef>
                <a:spcPts val="0"/>
              </a:spcBef>
              <a:spcAft>
                <a:spcPts val="0"/>
              </a:spcAft>
              <a:buClr>
                <a:schemeClr val="dk1"/>
              </a:buClr>
              <a:buSzPts val="1800"/>
              <a:buChar char="●"/>
            </a:pPr>
            <a:r>
              <a:rPr lang="en"/>
              <a:t>Make interventions</a:t>
            </a:r>
            <a:endParaRPr/>
          </a:p>
          <a:p>
            <a:pPr indent="-457188" lvl="0" marL="609585" rtl="0" algn="l">
              <a:lnSpc>
                <a:spcPct val="90000"/>
              </a:lnSpc>
              <a:spcBef>
                <a:spcPts val="0"/>
              </a:spcBef>
              <a:spcAft>
                <a:spcPts val="0"/>
              </a:spcAft>
              <a:buClr>
                <a:schemeClr val="dk1"/>
              </a:buClr>
              <a:buSzPts val="1800"/>
              <a:buChar char="●"/>
            </a:pPr>
            <a:r>
              <a:rPr lang="en"/>
              <a:t>Attend Events, Commissions and UN Activities</a:t>
            </a:r>
            <a:endParaRPr/>
          </a:p>
          <a:p>
            <a:pPr indent="-457188" lvl="0" marL="609585" rtl="0" algn="l">
              <a:lnSpc>
                <a:spcPct val="90000"/>
              </a:lnSpc>
              <a:spcBef>
                <a:spcPts val="0"/>
              </a:spcBef>
              <a:spcAft>
                <a:spcPts val="0"/>
              </a:spcAft>
              <a:buClr>
                <a:schemeClr val="dk1"/>
              </a:buClr>
              <a:buSzPts val="1800"/>
              <a:buChar char="●"/>
            </a:pPr>
            <a:r>
              <a:rPr lang="en"/>
              <a:t>To assist our members in collaborating with UN work in their home countries</a:t>
            </a:r>
            <a:endParaRPr/>
          </a:p>
          <a:p>
            <a:pPr indent="-457188" lvl="0" marL="609585" rtl="0" algn="l">
              <a:lnSpc>
                <a:spcPct val="90000"/>
              </a:lnSpc>
              <a:spcBef>
                <a:spcPts val="0"/>
              </a:spcBef>
              <a:spcAft>
                <a:spcPts val="0"/>
              </a:spcAft>
              <a:buClr>
                <a:schemeClr val="dk1"/>
              </a:buClr>
              <a:buSzPts val="1800"/>
              <a:buChar char="●"/>
            </a:pPr>
            <a:r>
              <a:rPr lang="en"/>
              <a:t>Share our research with Partners, UN Officials and other Advocates </a:t>
            </a:r>
            <a:endParaRPr/>
          </a:p>
          <a:p>
            <a:pPr indent="0" lvl="0" marL="0" rtl="0" algn="l">
              <a:lnSpc>
                <a:spcPct val="90000"/>
              </a:lnSpc>
              <a:spcBef>
                <a:spcPts val="2133"/>
              </a:spcBef>
              <a:spcAft>
                <a:spcPts val="2133"/>
              </a:spcAft>
              <a:buClr>
                <a:schemeClr val="dk1"/>
              </a:buClr>
              <a:buSzPts val="1800"/>
              <a:buNone/>
            </a:pPr>
            <a:r>
              <a:t/>
            </a:r>
            <a:endParaRPr/>
          </a:p>
        </p:txBody>
      </p:sp>
      <p:pic>
        <p:nvPicPr>
          <p:cNvPr descr="C2-HD-BTM.png" id="513" name="Google Shape;513;p5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group of people posing for a photo&#10;&#10;Description automatically generated" id="514" name="Google Shape;514;p57"/>
          <p:cNvPicPr preferRelativeResize="0"/>
          <p:nvPr/>
        </p:nvPicPr>
        <p:blipFill rotWithShape="1">
          <a:blip r:embed="rId4">
            <a:alphaModFix/>
          </a:blip>
          <a:srcRect b="11792" l="0" r="11488" t="26949"/>
          <a:stretch/>
        </p:blipFill>
        <p:spPr>
          <a:xfrm>
            <a:off x="6603889" y="2126941"/>
            <a:ext cx="5376733" cy="279096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58"/>
          <p:cNvSpPr txBox="1"/>
          <p:nvPr>
            <p:ph type="title"/>
          </p:nvPr>
        </p:nvSpPr>
        <p:spPr>
          <a:xfrm>
            <a:off x="3962399" y="496967"/>
            <a:ext cx="8229433"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SOME NGO WORKING GROUPS WE CONTRIBUTE TO</a:t>
            </a:r>
            <a:endParaRPr b="1">
              <a:solidFill>
                <a:srgbClr val="2264C8"/>
              </a:solidFill>
            </a:endParaRPr>
          </a:p>
        </p:txBody>
      </p:sp>
      <p:sp>
        <p:nvSpPr>
          <p:cNvPr id="520" name="Google Shape;520;p58"/>
          <p:cNvSpPr txBox="1"/>
          <p:nvPr>
            <p:ph idx="1" type="body"/>
          </p:nvPr>
        </p:nvSpPr>
        <p:spPr>
          <a:xfrm>
            <a:off x="4993467" y="1664867"/>
            <a:ext cx="7027200" cy="4201200"/>
          </a:xfrm>
          <a:prstGeom prst="rect">
            <a:avLst/>
          </a:prstGeom>
          <a:noFill/>
          <a:ln>
            <a:noFill/>
          </a:ln>
        </p:spPr>
        <p:txBody>
          <a:bodyPr anchorCtr="0" anchor="t" bIns="121900" lIns="121900" spcFirstLastPara="1" rIns="121900" wrap="square" tIns="121900">
            <a:noAutofit/>
          </a:bodyPr>
          <a:lstStyle/>
          <a:p>
            <a:pPr indent="-474120" lvl="0" marL="609585" rtl="0" algn="l">
              <a:lnSpc>
                <a:spcPct val="90000"/>
              </a:lnSpc>
              <a:spcBef>
                <a:spcPts val="0"/>
              </a:spcBef>
              <a:spcAft>
                <a:spcPts val="0"/>
              </a:spcAft>
              <a:buClr>
                <a:srgbClr val="00FF00"/>
              </a:buClr>
              <a:buSzPts val="2000"/>
              <a:buChar char="●"/>
            </a:pPr>
            <a:r>
              <a:rPr lang="en" sz="2667"/>
              <a:t>NGO Committee on Social Development</a:t>
            </a:r>
            <a:endParaRPr sz="2667"/>
          </a:p>
          <a:p>
            <a:pPr indent="-474120" lvl="1" marL="1219170" rtl="0" algn="l">
              <a:lnSpc>
                <a:spcPct val="90000"/>
              </a:lnSpc>
              <a:spcBef>
                <a:spcPts val="0"/>
              </a:spcBef>
              <a:spcAft>
                <a:spcPts val="0"/>
              </a:spcAft>
              <a:buClr>
                <a:srgbClr val="00FF00"/>
              </a:buClr>
              <a:buSzPts val="2000"/>
              <a:buChar char="○"/>
            </a:pPr>
            <a:r>
              <a:rPr lang="en" sz="2667"/>
              <a:t>Grassroots Subcommittee</a:t>
            </a:r>
            <a:endParaRPr sz="2667"/>
          </a:p>
          <a:p>
            <a:pPr indent="-474120" lvl="1" marL="1219170" rtl="0" algn="l">
              <a:lnSpc>
                <a:spcPct val="90000"/>
              </a:lnSpc>
              <a:spcBef>
                <a:spcPts val="0"/>
              </a:spcBef>
              <a:spcAft>
                <a:spcPts val="0"/>
              </a:spcAft>
              <a:buClr>
                <a:srgbClr val="00FF00"/>
              </a:buClr>
              <a:buSzPts val="2000"/>
              <a:buChar char="○"/>
            </a:pPr>
            <a:r>
              <a:rPr lang="en" sz="2667"/>
              <a:t>Advocacy Subcommittee</a:t>
            </a:r>
            <a:endParaRPr sz="2667"/>
          </a:p>
          <a:p>
            <a:pPr indent="-474120" lvl="0" marL="609585" rtl="0" algn="l">
              <a:lnSpc>
                <a:spcPct val="90000"/>
              </a:lnSpc>
              <a:spcBef>
                <a:spcPts val="0"/>
              </a:spcBef>
              <a:spcAft>
                <a:spcPts val="0"/>
              </a:spcAft>
              <a:buClr>
                <a:srgbClr val="00FF00"/>
              </a:buClr>
              <a:buSzPts val="2000"/>
              <a:buChar char="●"/>
            </a:pPr>
            <a:r>
              <a:rPr lang="en" sz="2667"/>
              <a:t>Committee on Migration</a:t>
            </a:r>
            <a:endParaRPr sz="2667"/>
          </a:p>
          <a:p>
            <a:pPr indent="-474120" lvl="1" marL="1219170" rtl="0" algn="l">
              <a:lnSpc>
                <a:spcPct val="90000"/>
              </a:lnSpc>
              <a:spcBef>
                <a:spcPts val="0"/>
              </a:spcBef>
              <a:spcAft>
                <a:spcPts val="0"/>
              </a:spcAft>
              <a:buClr>
                <a:srgbClr val="00FF00"/>
              </a:buClr>
              <a:buSzPts val="2000"/>
              <a:buChar char="○"/>
            </a:pPr>
            <a:r>
              <a:rPr lang="en" sz="2667"/>
              <a:t>Xenophobia Subcommittee </a:t>
            </a:r>
            <a:endParaRPr sz="2667"/>
          </a:p>
          <a:p>
            <a:pPr indent="-474120" lvl="1" marL="1219170" rtl="0" algn="l">
              <a:lnSpc>
                <a:spcPct val="90000"/>
              </a:lnSpc>
              <a:spcBef>
                <a:spcPts val="0"/>
              </a:spcBef>
              <a:spcAft>
                <a:spcPts val="0"/>
              </a:spcAft>
              <a:buClr>
                <a:srgbClr val="00FF00"/>
              </a:buClr>
              <a:buSzPts val="2000"/>
              <a:buChar char="○"/>
            </a:pPr>
            <a:r>
              <a:rPr lang="en" sz="2667"/>
              <a:t>Climate Induced Migration Subcommittee</a:t>
            </a:r>
            <a:endParaRPr sz="2667"/>
          </a:p>
          <a:p>
            <a:pPr indent="-474120" lvl="0" marL="609585" rtl="0" algn="l">
              <a:lnSpc>
                <a:spcPct val="90000"/>
              </a:lnSpc>
              <a:spcBef>
                <a:spcPts val="0"/>
              </a:spcBef>
              <a:spcAft>
                <a:spcPts val="0"/>
              </a:spcAft>
              <a:buClr>
                <a:srgbClr val="00FF00"/>
              </a:buClr>
              <a:buSzPts val="2000"/>
              <a:buChar char="●"/>
            </a:pPr>
            <a:r>
              <a:rPr lang="en" sz="2667"/>
              <a:t>Working Group on Ending Homelessness </a:t>
            </a:r>
            <a:endParaRPr sz="2667"/>
          </a:p>
          <a:p>
            <a:pPr indent="-474120" lvl="0" marL="609585" rtl="0" algn="l">
              <a:lnSpc>
                <a:spcPct val="90000"/>
              </a:lnSpc>
              <a:spcBef>
                <a:spcPts val="0"/>
              </a:spcBef>
              <a:spcAft>
                <a:spcPts val="0"/>
              </a:spcAft>
              <a:buClr>
                <a:srgbClr val="00FF00"/>
              </a:buClr>
              <a:buSzPts val="2000"/>
              <a:buChar char="●"/>
            </a:pPr>
            <a:r>
              <a:rPr lang="en" sz="2667"/>
              <a:t>NGO Major Group</a:t>
            </a:r>
            <a:endParaRPr sz="2667"/>
          </a:p>
          <a:p>
            <a:pPr indent="-474120" lvl="0" marL="609585" rtl="0" algn="l">
              <a:lnSpc>
                <a:spcPct val="90000"/>
              </a:lnSpc>
              <a:spcBef>
                <a:spcPts val="0"/>
              </a:spcBef>
              <a:spcAft>
                <a:spcPts val="0"/>
              </a:spcAft>
              <a:buClr>
                <a:srgbClr val="00FF00"/>
              </a:buClr>
              <a:buSzPts val="2000"/>
              <a:buChar char="●"/>
            </a:pPr>
            <a:r>
              <a:rPr lang="en" sz="2667"/>
              <a:t>NGO Habitat </a:t>
            </a:r>
            <a:endParaRPr sz="2667"/>
          </a:p>
          <a:p>
            <a:pPr indent="0" lvl="0" marL="0" rtl="0" algn="l">
              <a:lnSpc>
                <a:spcPct val="90000"/>
              </a:lnSpc>
              <a:spcBef>
                <a:spcPts val="2133"/>
              </a:spcBef>
              <a:spcAft>
                <a:spcPts val="2133"/>
              </a:spcAft>
              <a:buClr>
                <a:schemeClr val="dk1"/>
              </a:buClr>
              <a:buSzPts val="1800"/>
              <a:buNone/>
            </a:pPr>
            <a:r>
              <a:t/>
            </a:r>
            <a:endParaRPr>
              <a:solidFill>
                <a:srgbClr val="00FF00"/>
              </a:solidFill>
            </a:endParaRPr>
          </a:p>
        </p:txBody>
      </p:sp>
      <p:pic>
        <p:nvPicPr>
          <p:cNvPr id="521" name="Google Shape;521;p58"/>
          <p:cNvPicPr preferRelativeResize="0"/>
          <p:nvPr/>
        </p:nvPicPr>
        <p:blipFill rotWithShape="1">
          <a:blip r:embed="rId3">
            <a:alphaModFix/>
          </a:blip>
          <a:srcRect b="0" l="0" r="0" t="0"/>
          <a:stretch/>
        </p:blipFill>
        <p:spPr>
          <a:xfrm>
            <a:off x="218767" y="2141351"/>
            <a:ext cx="4587067" cy="2575288"/>
          </a:xfrm>
          <a:prstGeom prst="rect">
            <a:avLst/>
          </a:prstGeom>
          <a:noFill/>
          <a:ln>
            <a:noFill/>
          </a:ln>
        </p:spPr>
      </p:pic>
      <p:pic>
        <p:nvPicPr>
          <p:cNvPr descr="C2-HD-BTM.png" id="522" name="Google Shape;522;p58"/>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9"/>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28" name="Google Shape;528;p59"/>
          <p:cNvPicPr preferRelativeResize="0"/>
          <p:nvPr/>
        </p:nvPicPr>
        <p:blipFill rotWithShape="1">
          <a:blip r:embed="rId3">
            <a:alphaModFix/>
          </a:blip>
          <a:srcRect b="0" l="0" r="0" t="0"/>
          <a:stretch/>
        </p:blipFill>
        <p:spPr>
          <a:xfrm>
            <a:off x="7363528" y="297684"/>
            <a:ext cx="4794931" cy="3185432"/>
          </a:xfrm>
          <a:prstGeom prst="rect">
            <a:avLst/>
          </a:prstGeom>
          <a:noFill/>
          <a:ln>
            <a:noFill/>
          </a:ln>
        </p:spPr>
      </p:pic>
      <p:sp>
        <p:nvSpPr>
          <p:cNvPr id="529" name="Google Shape;529;p59"/>
          <p:cNvSpPr txBox="1"/>
          <p:nvPr/>
        </p:nvSpPr>
        <p:spPr>
          <a:xfrm>
            <a:off x="302467" y="1356967"/>
            <a:ext cx="8118800" cy="947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pic>
        <p:nvPicPr>
          <p:cNvPr id="530" name="Google Shape;530;p59"/>
          <p:cNvPicPr preferRelativeResize="0"/>
          <p:nvPr/>
        </p:nvPicPr>
        <p:blipFill rotWithShape="1">
          <a:blip r:embed="rId4">
            <a:alphaModFix/>
          </a:blip>
          <a:srcRect b="0" l="0" r="0" t="0"/>
          <a:stretch/>
        </p:blipFill>
        <p:spPr>
          <a:xfrm>
            <a:off x="7442999" y="3619634"/>
            <a:ext cx="4576171" cy="3017235"/>
          </a:xfrm>
          <a:prstGeom prst="rect">
            <a:avLst/>
          </a:prstGeom>
          <a:noFill/>
          <a:ln>
            <a:noFill/>
          </a:ln>
        </p:spPr>
      </p:pic>
      <p:pic>
        <p:nvPicPr>
          <p:cNvPr id="531" name="Google Shape;531;p59"/>
          <p:cNvPicPr preferRelativeResize="0"/>
          <p:nvPr/>
        </p:nvPicPr>
        <p:blipFill rotWithShape="1">
          <a:blip r:embed="rId5">
            <a:alphaModFix/>
          </a:blip>
          <a:srcRect b="0" l="0" r="0" t="0"/>
          <a:stretch/>
        </p:blipFill>
        <p:spPr>
          <a:xfrm>
            <a:off x="71233" y="1395267"/>
            <a:ext cx="3893568" cy="5191467"/>
          </a:xfrm>
          <a:prstGeom prst="rect">
            <a:avLst/>
          </a:prstGeom>
          <a:noFill/>
          <a:ln>
            <a:noFill/>
          </a:ln>
        </p:spPr>
      </p:pic>
      <p:pic>
        <p:nvPicPr>
          <p:cNvPr id="532" name="Google Shape;532;p59"/>
          <p:cNvPicPr preferRelativeResize="0"/>
          <p:nvPr/>
        </p:nvPicPr>
        <p:blipFill rotWithShape="1">
          <a:blip r:embed="rId6">
            <a:alphaModFix/>
          </a:blip>
          <a:srcRect b="0" l="0" r="0" t="0"/>
          <a:stretch/>
        </p:blipFill>
        <p:spPr>
          <a:xfrm>
            <a:off x="4149201" y="1395265"/>
            <a:ext cx="3109400" cy="2075027"/>
          </a:xfrm>
          <a:prstGeom prst="rect">
            <a:avLst/>
          </a:prstGeom>
          <a:noFill/>
          <a:ln>
            <a:noFill/>
          </a:ln>
        </p:spPr>
      </p:pic>
      <p:pic>
        <p:nvPicPr>
          <p:cNvPr id="533" name="Google Shape;533;p59"/>
          <p:cNvPicPr preferRelativeResize="0"/>
          <p:nvPr/>
        </p:nvPicPr>
        <p:blipFill rotWithShape="1">
          <a:blip r:embed="rId7">
            <a:alphaModFix/>
          </a:blip>
          <a:srcRect b="13858" l="0" r="0" t="0"/>
          <a:stretch/>
        </p:blipFill>
        <p:spPr>
          <a:xfrm>
            <a:off x="4149200" y="3619634"/>
            <a:ext cx="3109400" cy="3017233"/>
          </a:xfrm>
          <a:prstGeom prst="rect">
            <a:avLst/>
          </a:prstGeom>
          <a:noFill/>
          <a:ln>
            <a:noFill/>
          </a:ln>
        </p:spPr>
      </p:pic>
      <p:sp>
        <p:nvSpPr>
          <p:cNvPr id="534" name="Google Shape;534;p59"/>
          <p:cNvSpPr txBox="1"/>
          <p:nvPr>
            <p:ph type="title"/>
          </p:nvPr>
        </p:nvSpPr>
        <p:spPr>
          <a:xfrm>
            <a:off x="-851927" y="549207"/>
            <a:ext cx="11360800" cy="860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2264C8"/>
              </a:buClr>
              <a:buSzPts val="3200"/>
              <a:buFont typeface="Century Gothic"/>
              <a:buNone/>
            </a:pPr>
            <a:r>
              <a:rPr b="1" lang="en">
                <a:solidFill>
                  <a:srgbClr val="2264C8"/>
                </a:solidFill>
              </a:rPr>
              <a:t>GLOBAL ACTIVITIES</a:t>
            </a:r>
            <a:endParaRPr b="1">
              <a:solidFill>
                <a:srgbClr val="2264C8"/>
              </a:solidFill>
            </a:endParaRPr>
          </a:p>
        </p:txBody>
      </p:sp>
      <p:pic>
        <p:nvPicPr>
          <p:cNvPr descr="C2-HD-BTM.png" id="535" name="Google Shape;535;p59"/>
          <p:cNvPicPr preferRelativeResize="0"/>
          <p:nvPr/>
        </p:nvPicPr>
        <p:blipFill rotWithShape="1">
          <a:blip r:embed="rId8">
            <a:alphaModFix/>
          </a:blip>
          <a:srcRect b="0" l="0" r="0" t="0"/>
          <a:stretch/>
        </p:blipFill>
        <p:spPr>
          <a:xfrm>
            <a:off x="0" y="6094400"/>
            <a:ext cx="12192000" cy="7636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60"/>
          <p:cNvSpPr txBox="1"/>
          <p:nvPr>
            <p:ph type="title"/>
          </p:nvPr>
        </p:nvSpPr>
        <p:spPr>
          <a:xfrm>
            <a:off x="3482470" y="233433"/>
            <a:ext cx="6109563"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MAPPING OUR PRESENCE AT THE UN</a:t>
            </a:r>
            <a:endParaRPr b="1">
              <a:solidFill>
                <a:srgbClr val="2264C8"/>
              </a:solidFill>
            </a:endParaRPr>
          </a:p>
        </p:txBody>
      </p:sp>
      <p:sp>
        <p:nvSpPr>
          <p:cNvPr id="541" name="Google Shape;541;p60"/>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rgbClr val="E94579"/>
              </a:buClr>
              <a:buSzPts val="1800"/>
              <a:buNone/>
            </a:pPr>
            <a:r>
              <a:rPr lang="en">
                <a:solidFill>
                  <a:srgbClr val="E94579"/>
                </a:solidFill>
              </a:rPr>
              <a:t>Local/ National/ Regional Level</a:t>
            </a:r>
            <a:br>
              <a:rPr lang="en">
                <a:solidFill>
                  <a:srgbClr val="E94579"/>
                </a:solidFill>
              </a:rPr>
            </a:br>
            <a:r>
              <a:rPr lang="en">
                <a:solidFill>
                  <a:srgbClr val="E94579"/>
                </a:solidFill>
              </a:rPr>
              <a:t>International Level</a:t>
            </a:r>
            <a:endParaRPr>
              <a:solidFill>
                <a:srgbClr val="E94579"/>
              </a:solidFill>
            </a:endParaRPr>
          </a:p>
        </p:txBody>
      </p:sp>
      <p:sp>
        <p:nvSpPr>
          <p:cNvPr id="542" name="Google Shape;542;p60"/>
          <p:cNvSpPr txBox="1"/>
          <p:nvPr>
            <p:ph idx="4294967295" type="body"/>
          </p:nvPr>
        </p:nvSpPr>
        <p:spPr>
          <a:xfrm>
            <a:off x="7558088" y="4935538"/>
            <a:ext cx="4633912" cy="1358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rgbClr val="E94579"/>
              </a:buClr>
              <a:buSzPts val="2667"/>
              <a:buNone/>
            </a:pPr>
            <a:r>
              <a:rPr lang="en" sz="2667" u="sng">
                <a:solidFill>
                  <a:srgbClr val="E94579"/>
                </a:solidFill>
              </a:rPr>
              <a:t>From Passion to Product</a:t>
            </a:r>
            <a:endParaRPr sz="2667" u="sng">
              <a:solidFill>
                <a:srgbClr val="E94579"/>
              </a:solidFill>
            </a:endParaRPr>
          </a:p>
        </p:txBody>
      </p:sp>
      <p:sp>
        <p:nvSpPr>
          <p:cNvPr id="543" name="Google Shape;543;p60"/>
          <p:cNvSpPr txBox="1"/>
          <p:nvPr/>
        </p:nvSpPr>
        <p:spPr>
          <a:xfrm>
            <a:off x="1261729" y="4963538"/>
            <a:ext cx="15512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87D4F2"/>
                </a:solidFill>
                <a:latin typeface="Century Gothic"/>
                <a:ea typeface="Century Gothic"/>
                <a:cs typeface="Century Gothic"/>
                <a:sym typeface="Century Gothic"/>
              </a:rPr>
              <a:t>Choose or Clarify Your Focus</a:t>
            </a:r>
            <a:endParaRPr sz="2000">
              <a:solidFill>
                <a:srgbClr val="87D4F2"/>
              </a:solidFill>
              <a:latin typeface="Century Gothic"/>
              <a:ea typeface="Century Gothic"/>
              <a:cs typeface="Century Gothic"/>
              <a:sym typeface="Century Gothic"/>
            </a:endParaRPr>
          </a:p>
        </p:txBody>
      </p:sp>
      <p:sp>
        <p:nvSpPr>
          <p:cNvPr id="544" name="Google Shape;544;p60"/>
          <p:cNvSpPr txBox="1"/>
          <p:nvPr/>
        </p:nvSpPr>
        <p:spPr>
          <a:xfrm>
            <a:off x="2752592" y="4031967"/>
            <a:ext cx="1685382"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4BC0EC"/>
                </a:solidFill>
                <a:latin typeface="Century Gothic"/>
                <a:ea typeface="Century Gothic"/>
                <a:cs typeface="Century Gothic"/>
                <a:sym typeface="Century Gothic"/>
              </a:rPr>
              <a:t>Monitor and Gather Information</a:t>
            </a:r>
            <a:endParaRPr sz="2000">
              <a:solidFill>
                <a:srgbClr val="4BC0EC"/>
              </a:solidFill>
              <a:latin typeface="Century Gothic"/>
              <a:ea typeface="Century Gothic"/>
              <a:cs typeface="Century Gothic"/>
              <a:sym typeface="Century Gothic"/>
            </a:endParaRPr>
          </a:p>
        </p:txBody>
      </p:sp>
      <p:sp>
        <p:nvSpPr>
          <p:cNvPr id="545" name="Google Shape;545;p60"/>
          <p:cNvSpPr txBox="1"/>
          <p:nvPr/>
        </p:nvSpPr>
        <p:spPr>
          <a:xfrm>
            <a:off x="4676014" y="3233571"/>
            <a:ext cx="1685382"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0D5D7B"/>
                </a:solidFill>
                <a:latin typeface="Century Gothic"/>
                <a:ea typeface="Century Gothic"/>
                <a:cs typeface="Century Gothic"/>
                <a:sym typeface="Century Gothic"/>
              </a:rPr>
              <a:t>Mobilize and Raise Awareness with Others</a:t>
            </a:r>
            <a:br>
              <a:rPr lang="en" sz="2000">
                <a:solidFill>
                  <a:srgbClr val="0D5D7B"/>
                </a:solidFill>
                <a:latin typeface="Century Gothic"/>
                <a:ea typeface="Century Gothic"/>
                <a:cs typeface="Century Gothic"/>
                <a:sym typeface="Century Gothic"/>
              </a:rPr>
            </a:br>
            <a:r>
              <a:rPr lang="en" sz="2000">
                <a:solidFill>
                  <a:srgbClr val="0D5D7B"/>
                </a:solidFill>
                <a:latin typeface="Century Gothic"/>
                <a:ea typeface="Century Gothic"/>
                <a:cs typeface="Century Gothic"/>
                <a:sym typeface="Century Gothic"/>
              </a:rPr>
              <a:t>(Connect!!)</a:t>
            </a:r>
            <a:endParaRPr sz="2000">
              <a:solidFill>
                <a:srgbClr val="0D5D7B"/>
              </a:solidFill>
              <a:latin typeface="Century Gothic"/>
              <a:ea typeface="Century Gothic"/>
              <a:cs typeface="Century Gothic"/>
              <a:sym typeface="Century Gothic"/>
            </a:endParaRPr>
          </a:p>
        </p:txBody>
      </p:sp>
      <p:sp>
        <p:nvSpPr>
          <p:cNvPr id="546" name="Google Shape;546;p60"/>
          <p:cNvSpPr txBox="1"/>
          <p:nvPr/>
        </p:nvSpPr>
        <p:spPr>
          <a:xfrm>
            <a:off x="6699199" y="2336967"/>
            <a:ext cx="1685383"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2264C8"/>
                </a:solidFill>
                <a:latin typeface="Century Gothic"/>
                <a:ea typeface="Century Gothic"/>
                <a:cs typeface="Century Gothic"/>
                <a:sym typeface="Century Gothic"/>
              </a:rPr>
              <a:t>Direct Advocacy</a:t>
            </a:r>
            <a:br>
              <a:rPr lang="en" sz="2000">
                <a:solidFill>
                  <a:srgbClr val="2264C8"/>
                </a:solidFill>
                <a:latin typeface="Century Gothic"/>
                <a:ea typeface="Century Gothic"/>
                <a:cs typeface="Century Gothic"/>
                <a:sym typeface="Century Gothic"/>
              </a:rPr>
            </a:br>
            <a:r>
              <a:rPr lang="en" sz="2000">
                <a:solidFill>
                  <a:srgbClr val="2264C8"/>
                </a:solidFill>
                <a:latin typeface="Century Gothic"/>
                <a:ea typeface="Century Gothic"/>
                <a:cs typeface="Century Gothic"/>
                <a:sym typeface="Century Gothic"/>
              </a:rPr>
              <a:t>Grassroots</a:t>
            </a:r>
            <a:endParaRPr sz="2000">
              <a:solidFill>
                <a:srgbClr val="2264C8"/>
              </a:solidFill>
              <a:latin typeface="Century Gothic"/>
              <a:ea typeface="Century Gothic"/>
              <a:cs typeface="Century Gothic"/>
              <a:sym typeface="Century Gothic"/>
            </a:endParaRPr>
          </a:p>
        </p:txBody>
      </p:sp>
      <p:sp>
        <p:nvSpPr>
          <p:cNvPr id="547" name="Google Shape;547;p60"/>
          <p:cNvSpPr txBox="1"/>
          <p:nvPr/>
        </p:nvSpPr>
        <p:spPr>
          <a:xfrm>
            <a:off x="8594633" y="1505800"/>
            <a:ext cx="19948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3A1493"/>
                </a:solidFill>
                <a:latin typeface="Century Gothic"/>
                <a:ea typeface="Century Gothic"/>
                <a:cs typeface="Century Gothic"/>
                <a:sym typeface="Century Gothic"/>
              </a:rPr>
              <a:t>International “Boomerang” Advocacy</a:t>
            </a:r>
            <a:endParaRPr sz="2000">
              <a:solidFill>
                <a:srgbClr val="3A1493"/>
              </a:solidFill>
              <a:latin typeface="Century Gothic"/>
              <a:ea typeface="Century Gothic"/>
              <a:cs typeface="Century Gothic"/>
              <a:sym typeface="Century Gothic"/>
            </a:endParaRPr>
          </a:p>
        </p:txBody>
      </p:sp>
      <p:cxnSp>
        <p:nvCxnSpPr>
          <p:cNvPr id="548" name="Google Shape;548;p60"/>
          <p:cNvCxnSpPr/>
          <p:nvPr/>
        </p:nvCxnSpPr>
        <p:spPr>
          <a:xfrm flipH="1" rot="10800000">
            <a:off x="2709174" y="5459637"/>
            <a:ext cx="886200" cy="499500"/>
          </a:xfrm>
          <a:prstGeom prst="bentConnector2">
            <a:avLst/>
          </a:prstGeom>
          <a:noFill/>
          <a:ln cap="flat" cmpd="sng" w="38100">
            <a:solidFill>
              <a:srgbClr val="FA77B6"/>
            </a:solidFill>
            <a:prstDash val="solid"/>
            <a:round/>
            <a:headEnd len="sm" w="sm" type="none"/>
            <a:tailEnd len="med" w="med" type="triangle"/>
          </a:ln>
        </p:spPr>
      </p:cxnSp>
      <p:cxnSp>
        <p:nvCxnSpPr>
          <p:cNvPr id="549" name="Google Shape;549;p60"/>
          <p:cNvCxnSpPr/>
          <p:nvPr/>
        </p:nvCxnSpPr>
        <p:spPr>
          <a:xfrm flipH="1" rot="10800000">
            <a:off x="3570367" y="3676767"/>
            <a:ext cx="1175700" cy="355200"/>
          </a:xfrm>
          <a:prstGeom prst="bentConnector3">
            <a:avLst>
              <a:gd fmla="val 1642" name="adj1"/>
            </a:avLst>
          </a:prstGeom>
          <a:noFill/>
          <a:ln cap="flat" cmpd="sng" w="38100">
            <a:solidFill>
              <a:srgbClr val="FA77B6"/>
            </a:solidFill>
            <a:prstDash val="solid"/>
            <a:round/>
            <a:headEnd len="sm" w="sm" type="none"/>
            <a:tailEnd len="med" w="med" type="triangle"/>
          </a:ln>
        </p:spPr>
      </p:cxnSp>
      <p:cxnSp>
        <p:nvCxnSpPr>
          <p:cNvPr id="550" name="Google Shape;550;p60"/>
          <p:cNvCxnSpPr>
            <a:endCxn id="546" idx="2"/>
          </p:cNvCxnSpPr>
          <p:nvPr/>
        </p:nvCxnSpPr>
        <p:spPr>
          <a:xfrm flipH="1" rot="10800000">
            <a:off x="6230891" y="3516567"/>
            <a:ext cx="1311000" cy="675600"/>
          </a:xfrm>
          <a:prstGeom prst="bentConnector2">
            <a:avLst/>
          </a:prstGeom>
          <a:noFill/>
          <a:ln cap="flat" cmpd="sng" w="38100">
            <a:solidFill>
              <a:srgbClr val="FA77B6"/>
            </a:solidFill>
            <a:prstDash val="solid"/>
            <a:round/>
            <a:headEnd len="sm" w="sm" type="none"/>
            <a:tailEnd len="med" w="med" type="triangle"/>
          </a:ln>
        </p:spPr>
      </p:cxnSp>
      <p:cxnSp>
        <p:nvCxnSpPr>
          <p:cNvPr id="551" name="Google Shape;551;p60"/>
          <p:cNvCxnSpPr>
            <a:endCxn id="547" idx="1"/>
          </p:cNvCxnSpPr>
          <p:nvPr/>
        </p:nvCxnSpPr>
        <p:spPr>
          <a:xfrm flipH="1" rot="10800000">
            <a:off x="7563833" y="2095600"/>
            <a:ext cx="1030800" cy="263100"/>
          </a:xfrm>
          <a:prstGeom prst="bentConnector3">
            <a:avLst>
              <a:gd fmla="val -2484" name="adj1"/>
            </a:avLst>
          </a:prstGeom>
          <a:noFill/>
          <a:ln cap="flat" cmpd="sng" w="38100">
            <a:solidFill>
              <a:srgbClr val="FA77B6"/>
            </a:solidFill>
            <a:prstDash val="solid"/>
            <a:round/>
            <a:headEnd len="sm" w="sm" type="none"/>
            <a:tailEnd len="med" w="med" type="triangle"/>
          </a:ln>
        </p:spPr>
      </p:cxnSp>
      <p:sp>
        <p:nvSpPr>
          <p:cNvPr id="552" name="Google Shape;552;p60"/>
          <p:cNvSpPr/>
          <p:nvPr/>
        </p:nvSpPr>
        <p:spPr>
          <a:xfrm>
            <a:off x="10095967" y="35967"/>
            <a:ext cx="2076800" cy="1782000"/>
          </a:xfrm>
          <a:prstGeom prst="ellipse">
            <a:avLst/>
          </a:prstGeom>
          <a:solidFill>
            <a:srgbClr val="F63790"/>
          </a:solidFill>
          <a:ln cap="flat" cmpd="sng" w="9525">
            <a:solidFill>
              <a:srgbClr val="CC412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553" name="Google Shape;553;p60"/>
          <p:cNvSpPr txBox="1"/>
          <p:nvPr/>
        </p:nvSpPr>
        <p:spPr>
          <a:xfrm>
            <a:off x="10166367" y="310567"/>
            <a:ext cx="1936000" cy="12328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2000">
                <a:solidFill>
                  <a:srgbClr val="3A1493"/>
                </a:solidFill>
                <a:latin typeface="Century Gothic"/>
                <a:ea typeface="Century Gothic"/>
                <a:cs typeface="Century Gothic"/>
                <a:sym typeface="Century Gothic"/>
              </a:rPr>
              <a:t>Public Opinion and Social Policy</a:t>
            </a:r>
            <a:endParaRPr sz="2000">
              <a:solidFill>
                <a:srgbClr val="3A1493"/>
              </a:solidFill>
              <a:latin typeface="Century Gothic"/>
              <a:ea typeface="Century Gothic"/>
              <a:cs typeface="Century Gothic"/>
              <a:sym typeface="Century Gothic"/>
            </a:endParaRPr>
          </a:p>
        </p:txBody>
      </p:sp>
      <p:sp>
        <p:nvSpPr>
          <p:cNvPr id="554" name="Google Shape;554;p60"/>
          <p:cNvSpPr/>
          <p:nvPr/>
        </p:nvSpPr>
        <p:spPr>
          <a:xfrm>
            <a:off x="487133" y="5291067"/>
            <a:ext cx="743600" cy="764800"/>
          </a:xfrm>
          <a:prstGeom prst="ellipse">
            <a:avLst/>
          </a:prstGeom>
          <a:solidFill>
            <a:srgbClr val="F4A6B7"/>
          </a:solidFill>
          <a:ln cap="flat" cmpd="sng" w="9525">
            <a:solidFill>
              <a:srgbClr val="FA77B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555" name="Google Shape;555;p60"/>
          <p:cNvSpPr txBox="1"/>
          <p:nvPr/>
        </p:nvSpPr>
        <p:spPr>
          <a:xfrm>
            <a:off x="425141" y="5379861"/>
            <a:ext cx="1551200" cy="8600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 sz="2000">
                <a:solidFill>
                  <a:srgbClr val="2264C8"/>
                </a:solidFill>
                <a:latin typeface="Century Gothic"/>
                <a:ea typeface="Century Gothic"/>
                <a:cs typeface="Century Gothic"/>
                <a:sym typeface="Century Gothic"/>
              </a:rPr>
              <a:t>NGO</a:t>
            </a:r>
            <a:endParaRPr sz="2000">
              <a:solidFill>
                <a:srgbClr val="2264C8"/>
              </a:solidFill>
              <a:latin typeface="Century Gothic"/>
              <a:ea typeface="Century Gothic"/>
              <a:cs typeface="Century Gothic"/>
              <a:sym typeface="Century Gothic"/>
            </a:endParaRPr>
          </a:p>
        </p:txBody>
      </p:sp>
      <p:pic>
        <p:nvPicPr>
          <p:cNvPr descr="C2-HD-BTM.png" id="556" name="Google Shape;556;p60"/>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1"/>
          <p:cNvSpPr txBox="1"/>
          <p:nvPr>
            <p:ph type="title"/>
          </p:nvPr>
        </p:nvSpPr>
        <p:spPr>
          <a:xfrm>
            <a:off x="3983064" y="496967"/>
            <a:ext cx="7793336"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INTERNATIONAL FRAMEWORKS UNANIMA INTERNATIONAL WORKS TO</a:t>
            </a:r>
            <a:endParaRPr/>
          </a:p>
        </p:txBody>
      </p:sp>
      <p:sp>
        <p:nvSpPr>
          <p:cNvPr id="562" name="Google Shape;562;p61"/>
          <p:cNvSpPr txBox="1"/>
          <p:nvPr>
            <p:ph idx="1" type="body"/>
          </p:nvPr>
        </p:nvSpPr>
        <p:spPr>
          <a:xfrm>
            <a:off x="415600" y="1766416"/>
            <a:ext cx="113608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107000"/>
              </a:lnSpc>
              <a:spcBef>
                <a:spcPts val="0"/>
              </a:spcBef>
              <a:spcAft>
                <a:spcPts val="0"/>
              </a:spcAft>
              <a:buClr>
                <a:schemeClr val="dk1"/>
              </a:buClr>
              <a:buSzPts val="1800"/>
              <a:buChar char="●"/>
            </a:pPr>
            <a:r>
              <a:rPr lang="en" sz="2000">
                <a:solidFill>
                  <a:schemeClr val="dk1"/>
                </a:solidFill>
              </a:rPr>
              <a:t>The 2030 Agenda</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Universal Declaration of Human Rights</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Conventions on the Rights of the Child</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Istanbul Declaration on Human Settlements </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The Paris Agreement </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Global Compact on Migration</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Global Compact on Refugees</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The New Urban Agenda</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Convention on the Elimination of all Forms of Discrimination against Women (CEDAW) </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The international Covenant on Economic, Social and Cultural Rights</a:t>
            </a:r>
            <a:endParaRPr/>
          </a:p>
          <a:p>
            <a:pPr indent="-457188" lvl="0" marL="609585" rtl="0" algn="l">
              <a:lnSpc>
                <a:spcPct val="107000"/>
              </a:lnSpc>
              <a:spcBef>
                <a:spcPts val="0"/>
              </a:spcBef>
              <a:spcAft>
                <a:spcPts val="0"/>
              </a:spcAft>
              <a:buClr>
                <a:schemeClr val="dk1"/>
              </a:buClr>
              <a:buSzPts val="1800"/>
              <a:buChar char="●"/>
            </a:pPr>
            <a:r>
              <a:rPr lang="en" sz="2000">
                <a:solidFill>
                  <a:schemeClr val="dk1"/>
                </a:solidFill>
              </a:rPr>
              <a:t>Declaration on the Rights of Indigenous Peoples</a:t>
            </a:r>
            <a:endParaRPr/>
          </a:p>
          <a:p>
            <a:pPr indent="0" lvl="0" marL="152396" rtl="0" algn="l">
              <a:lnSpc>
                <a:spcPct val="107000"/>
              </a:lnSpc>
              <a:spcBef>
                <a:spcPts val="0"/>
              </a:spcBef>
              <a:spcAft>
                <a:spcPts val="0"/>
              </a:spcAft>
              <a:buClr>
                <a:schemeClr val="dk1"/>
              </a:buClr>
              <a:buSzPts val="1800"/>
              <a:buNone/>
            </a:pPr>
            <a:r>
              <a:rPr lang="en" sz="2000">
                <a:solidFill>
                  <a:schemeClr val="dk1"/>
                </a:solidFill>
              </a:rPr>
              <a:t>	+ many more</a:t>
            </a:r>
            <a:endParaRPr sz="2000"/>
          </a:p>
        </p:txBody>
      </p:sp>
      <p:pic>
        <p:nvPicPr>
          <p:cNvPr descr="C2-HD-BTM.png" id="563" name="Google Shape;563;p6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63"/>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u="sng">
                <a:solidFill>
                  <a:srgbClr val="E94579"/>
                </a:solidFill>
              </a:rPr>
              <a:t>AREAS OF FOCUS</a:t>
            </a:r>
            <a:endParaRPr/>
          </a:p>
        </p:txBody>
      </p:sp>
      <p:pic>
        <p:nvPicPr>
          <p:cNvPr id="569" name="Google Shape;569;p63"/>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6"/>
          <p:cNvSpPr txBox="1"/>
          <p:nvPr>
            <p:ph type="title"/>
          </p:nvPr>
        </p:nvSpPr>
        <p:spPr>
          <a:xfrm>
            <a:off x="415600" y="713939"/>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UNANIMA INTERNATIONAL</a:t>
            </a:r>
            <a:endParaRPr b="1">
              <a:solidFill>
                <a:srgbClr val="2264C8"/>
              </a:solidFill>
            </a:endParaRPr>
          </a:p>
        </p:txBody>
      </p:sp>
      <p:sp>
        <p:nvSpPr>
          <p:cNvPr id="198" name="Google Shape;198;p6"/>
          <p:cNvSpPr txBox="1"/>
          <p:nvPr>
            <p:ph idx="1" type="body"/>
          </p:nvPr>
        </p:nvSpPr>
        <p:spPr>
          <a:xfrm>
            <a:off x="415600" y="1915247"/>
            <a:ext cx="9972400" cy="44036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
              <a:t>A coalition of 22 congregations of women religious and friends as well as their missions partners</a:t>
            </a:r>
            <a:br>
              <a:rPr lang="en"/>
            </a:br>
            <a:endParaRPr/>
          </a:p>
          <a:p>
            <a:pPr indent="-457188" lvl="0" marL="609585" rtl="0" algn="l">
              <a:lnSpc>
                <a:spcPct val="90000"/>
              </a:lnSpc>
              <a:spcBef>
                <a:spcPts val="0"/>
              </a:spcBef>
              <a:spcAft>
                <a:spcPts val="0"/>
              </a:spcAft>
              <a:buClr>
                <a:schemeClr val="dk1"/>
              </a:buClr>
              <a:buSzPts val="1800"/>
              <a:buChar char="●"/>
            </a:pPr>
            <a:r>
              <a:rPr lang="en"/>
              <a:t>Member base of over</a:t>
            </a:r>
            <a:br>
              <a:rPr lang="en"/>
            </a:br>
            <a:r>
              <a:rPr lang="en"/>
              <a:t> 23,000 globally</a:t>
            </a:r>
            <a:br>
              <a:rPr lang="en"/>
            </a:br>
            <a:endParaRPr/>
          </a:p>
          <a:p>
            <a:pPr indent="-457188" lvl="0" marL="609585" rtl="0" algn="l">
              <a:lnSpc>
                <a:spcPct val="90000"/>
              </a:lnSpc>
              <a:spcBef>
                <a:spcPts val="0"/>
              </a:spcBef>
              <a:spcAft>
                <a:spcPts val="0"/>
              </a:spcAft>
              <a:buClr>
                <a:schemeClr val="dk1"/>
              </a:buClr>
              <a:buSzPts val="1800"/>
              <a:buChar char="●"/>
            </a:pPr>
            <a:r>
              <a:rPr lang="en"/>
              <a:t>Founded in 2002</a:t>
            </a:r>
            <a:endParaRPr/>
          </a:p>
        </p:txBody>
      </p:sp>
      <p:pic>
        <p:nvPicPr>
          <p:cNvPr id="199" name="Google Shape;199;p6"/>
          <p:cNvPicPr preferRelativeResize="0"/>
          <p:nvPr/>
        </p:nvPicPr>
        <p:blipFill rotWithShape="1">
          <a:blip r:embed="rId3">
            <a:alphaModFix/>
          </a:blip>
          <a:srcRect b="0" l="0" r="0" t="0"/>
          <a:stretch/>
        </p:blipFill>
        <p:spPr>
          <a:xfrm>
            <a:off x="5234500" y="3034001"/>
            <a:ext cx="6541901" cy="2692900"/>
          </a:xfrm>
          <a:prstGeom prst="rect">
            <a:avLst/>
          </a:prstGeom>
          <a:noFill/>
          <a:ln>
            <a:noFill/>
          </a:ln>
        </p:spPr>
      </p:pic>
      <p:pic>
        <p:nvPicPr>
          <p:cNvPr descr="C2-HD-BTM.png" id="200" name="Google Shape;200;p6"/>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3" name="Shape 573"/>
        <p:cNvGrpSpPr/>
        <p:nvPr/>
      </p:nvGrpSpPr>
      <p:grpSpPr>
        <a:xfrm>
          <a:off x="0" y="0"/>
          <a:ext cx="0" cy="0"/>
          <a:chOff x="0" y="0"/>
          <a:chExt cx="0" cy="0"/>
        </a:xfrm>
      </p:grpSpPr>
      <p:sp>
        <p:nvSpPr>
          <p:cNvPr id="574" name="Google Shape;574;p64"/>
          <p:cNvSpPr txBox="1"/>
          <p:nvPr>
            <p:ph type="title"/>
          </p:nvPr>
        </p:nvSpPr>
        <p:spPr>
          <a:xfrm>
            <a:off x="415600" y="496667"/>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WOMEN AND CHILDREN</a:t>
            </a:r>
            <a:endParaRPr b="1">
              <a:solidFill>
                <a:srgbClr val="2264C8"/>
              </a:solidFill>
            </a:endParaRPr>
          </a:p>
        </p:txBody>
      </p:sp>
      <p:sp>
        <p:nvSpPr>
          <p:cNvPr id="575" name="Google Shape;575;p64"/>
          <p:cNvSpPr txBox="1"/>
          <p:nvPr>
            <p:ph idx="1" type="body"/>
          </p:nvPr>
        </p:nvSpPr>
        <p:spPr>
          <a:xfrm>
            <a:off x="3210133" y="1958433"/>
            <a:ext cx="85664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5F196F"/>
              </a:buClr>
              <a:buSzPts val="1800"/>
              <a:buNone/>
            </a:pPr>
            <a:r>
              <a:rPr i="1" lang="en">
                <a:solidFill>
                  <a:srgbClr val="5F196F"/>
                </a:solidFill>
                <a:highlight>
                  <a:srgbClr val="FFFFFF"/>
                </a:highlight>
                <a:latin typeface="Century Gothic"/>
                <a:ea typeface="Century Gothic"/>
                <a:cs typeface="Century Gothic"/>
                <a:sym typeface="Century Gothic"/>
              </a:rPr>
              <a:t>Women and Children, everywhere, must have equal rights and opportunity, and be able to live free of violence and discrimination. </a:t>
            </a:r>
            <a:endParaRPr i="1">
              <a:solidFill>
                <a:srgbClr val="5F196F"/>
              </a:solidFill>
              <a:highlight>
                <a:srgbClr val="FFFFFF"/>
              </a:highlight>
              <a:latin typeface="Century Gothic"/>
              <a:ea typeface="Century Gothic"/>
              <a:cs typeface="Century Gothic"/>
              <a:sym typeface="Century Gothic"/>
            </a:endParaRPr>
          </a:p>
          <a:p>
            <a:pPr indent="-457188" lvl="0" marL="609585" rtl="0" algn="l">
              <a:lnSpc>
                <a:spcPct val="90000"/>
              </a:lnSpc>
              <a:spcBef>
                <a:spcPts val="2133"/>
              </a:spcBef>
              <a:spcAft>
                <a:spcPts val="0"/>
              </a:spcAft>
              <a:buClr>
                <a:schemeClr val="dk1"/>
              </a:buClr>
              <a:buSzPts val="1800"/>
              <a:buFont typeface="Arial"/>
              <a:buChar char="●"/>
            </a:pPr>
            <a:r>
              <a:rPr lang="en">
                <a:latin typeface="Century Gothic"/>
                <a:ea typeface="Century Gothic"/>
                <a:cs typeface="Century Gothic"/>
                <a:sym typeface="Century Gothic"/>
              </a:rPr>
              <a:t>Women and Children (especially those living in economic poverty) are often those left furthest behind</a:t>
            </a:r>
            <a:endParaRPr>
              <a:latin typeface="Century Gothic"/>
              <a:ea typeface="Century Gothic"/>
              <a:cs typeface="Century Gothic"/>
              <a:sym typeface="Century Gothic"/>
            </a:endParaRPr>
          </a:p>
          <a:p>
            <a:pPr indent="-457188" lvl="0" marL="609585" rtl="0" algn="l">
              <a:lnSpc>
                <a:spcPct val="90000"/>
              </a:lnSpc>
              <a:spcBef>
                <a:spcPts val="0"/>
              </a:spcBef>
              <a:spcAft>
                <a:spcPts val="0"/>
              </a:spcAft>
              <a:buClr>
                <a:schemeClr val="dk1"/>
              </a:buClr>
              <a:buSzPts val="1800"/>
              <a:buFont typeface="Arial"/>
              <a:buChar char="●"/>
            </a:pPr>
            <a:r>
              <a:rPr lang="en">
                <a:latin typeface="Century Gothic"/>
                <a:ea typeface="Century Gothic"/>
                <a:cs typeface="Century Gothic"/>
                <a:sym typeface="Century Gothic"/>
              </a:rPr>
              <a:t>Are connected to each of the 17 SDGs</a:t>
            </a:r>
            <a:endParaRPr>
              <a:latin typeface="Century Gothic"/>
              <a:ea typeface="Century Gothic"/>
              <a:cs typeface="Century Gothic"/>
              <a:sym typeface="Century Gothic"/>
            </a:endParaRPr>
          </a:p>
          <a:p>
            <a:pPr indent="-457188" lvl="0" marL="609585" rtl="0" algn="l">
              <a:lnSpc>
                <a:spcPct val="90000"/>
              </a:lnSpc>
              <a:spcBef>
                <a:spcPts val="0"/>
              </a:spcBef>
              <a:spcAft>
                <a:spcPts val="0"/>
              </a:spcAft>
              <a:buClr>
                <a:schemeClr val="dk1"/>
              </a:buClr>
              <a:buSzPts val="1800"/>
              <a:buFont typeface="Arial"/>
              <a:buChar char="●"/>
            </a:pPr>
            <a:r>
              <a:rPr lang="en">
                <a:latin typeface="Century Gothic"/>
                <a:ea typeface="Century Gothic"/>
                <a:cs typeface="Century Gothic"/>
                <a:sym typeface="Century Gothic"/>
              </a:rPr>
              <a:t>Women specifically have their “own” goal to promote Gender Equality (Goal 5)</a:t>
            </a:r>
            <a:endParaRPr>
              <a:latin typeface="Century Gothic"/>
              <a:ea typeface="Century Gothic"/>
              <a:cs typeface="Century Gothic"/>
              <a:sym typeface="Century Gothic"/>
            </a:endParaRPr>
          </a:p>
          <a:p>
            <a:pPr indent="-457188" lvl="0" marL="609585" rtl="0" algn="l">
              <a:lnSpc>
                <a:spcPct val="90000"/>
              </a:lnSpc>
              <a:spcBef>
                <a:spcPts val="0"/>
              </a:spcBef>
              <a:spcAft>
                <a:spcPts val="0"/>
              </a:spcAft>
              <a:buClr>
                <a:schemeClr val="dk1"/>
              </a:buClr>
              <a:buSzPts val="1800"/>
              <a:buFont typeface="Arial"/>
              <a:buChar char="●"/>
            </a:pPr>
            <a:r>
              <a:rPr lang="en">
                <a:latin typeface="Century Gothic"/>
                <a:ea typeface="Century Gothic"/>
                <a:cs typeface="Century Gothic"/>
                <a:sym typeface="Century Gothic"/>
              </a:rPr>
              <a:t>There are numerous indicators for the SDGs which relate specifically to Children</a:t>
            </a:r>
            <a:endParaRPr>
              <a:latin typeface="Century Gothic"/>
              <a:ea typeface="Century Gothic"/>
              <a:cs typeface="Century Gothic"/>
              <a:sym typeface="Century Gothic"/>
            </a:endParaRPr>
          </a:p>
          <a:p>
            <a:pPr indent="0" lvl="0" marL="609585" rtl="0" algn="l">
              <a:lnSpc>
                <a:spcPct val="90000"/>
              </a:lnSpc>
              <a:spcBef>
                <a:spcPts val="2133"/>
              </a:spcBef>
              <a:spcAft>
                <a:spcPts val="2133"/>
              </a:spcAft>
              <a:buClr>
                <a:schemeClr val="dk1"/>
              </a:buClr>
              <a:buSzPts val="1800"/>
              <a:buNone/>
            </a:pPr>
            <a:r>
              <a:t/>
            </a:r>
            <a:endParaRPr/>
          </a:p>
        </p:txBody>
      </p:sp>
      <p:pic>
        <p:nvPicPr>
          <p:cNvPr id="576" name="Google Shape;576;p64"/>
          <p:cNvPicPr preferRelativeResize="0"/>
          <p:nvPr/>
        </p:nvPicPr>
        <p:blipFill rotWithShape="1">
          <a:blip r:embed="rId3">
            <a:alphaModFix/>
          </a:blip>
          <a:srcRect b="0" l="0" r="0" t="0"/>
          <a:stretch/>
        </p:blipFill>
        <p:spPr>
          <a:xfrm>
            <a:off x="1625900" y="0"/>
            <a:ext cx="1630131" cy="1630152"/>
          </a:xfrm>
          <a:prstGeom prst="rect">
            <a:avLst/>
          </a:prstGeom>
          <a:noFill/>
          <a:ln>
            <a:noFill/>
          </a:ln>
        </p:spPr>
      </p:pic>
      <p:pic>
        <p:nvPicPr>
          <p:cNvPr id="577" name="Google Shape;577;p64"/>
          <p:cNvPicPr preferRelativeResize="0"/>
          <p:nvPr/>
        </p:nvPicPr>
        <p:blipFill rotWithShape="1">
          <a:blip r:embed="rId4">
            <a:alphaModFix/>
          </a:blip>
          <a:srcRect b="0" l="0" r="0" t="0"/>
          <a:stretch/>
        </p:blipFill>
        <p:spPr>
          <a:xfrm>
            <a:off x="0" y="-13"/>
            <a:ext cx="1630133" cy="1630133"/>
          </a:xfrm>
          <a:prstGeom prst="rect">
            <a:avLst/>
          </a:prstGeom>
          <a:noFill/>
          <a:ln>
            <a:noFill/>
          </a:ln>
        </p:spPr>
      </p:pic>
      <p:pic>
        <p:nvPicPr>
          <p:cNvPr id="578" name="Google Shape;578;p64"/>
          <p:cNvPicPr preferRelativeResize="0"/>
          <p:nvPr/>
        </p:nvPicPr>
        <p:blipFill rotWithShape="1">
          <a:blip r:embed="rId5">
            <a:alphaModFix/>
          </a:blip>
          <a:srcRect b="0" l="26770" r="29088" t="0"/>
          <a:stretch/>
        </p:blipFill>
        <p:spPr>
          <a:xfrm>
            <a:off x="125068" y="2058334"/>
            <a:ext cx="3001665" cy="4532564"/>
          </a:xfrm>
          <a:prstGeom prst="rect">
            <a:avLst/>
          </a:prstGeom>
          <a:noFill/>
          <a:ln>
            <a:noFill/>
          </a:ln>
        </p:spPr>
      </p:pic>
      <p:pic>
        <p:nvPicPr>
          <p:cNvPr descr="C2-HD-BTM.png" id="579" name="Google Shape;579;p64"/>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78"/>
          <p:cNvSpPr txBox="1"/>
          <p:nvPr>
            <p:ph type="title"/>
          </p:nvPr>
        </p:nvSpPr>
        <p:spPr>
          <a:xfrm>
            <a:off x="-3223716" y="741600"/>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HUMAN RIGHTS</a:t>
            </a:r>
            <a:endParaRPr b="1">
              <a:solidFill>
                <a:srgbClr val="2264C8"/>
              </a:solidFill>
            </a:endParaRPr>
          </a:p>
        </p:txBody>
      </p:sp>
      <p:sp>
        <p:nvSpPr>
          <p:cNvPr id="585" name="Google Shape;585;p78"/>
          <p:cNvSpPr txBox="1"/>
          <p:nvPr>
            <p:ph idx="1" type="body"/>
          </p:nvPr>
        </p:nvSpPr>
        <p:spPr>
          <a:xfrm>
            <a:off x="415600" y="2098216"/>
            <a:ext cx="7318054"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 sz="2133">
                <a:solidFill>
                  <a:srgbClr val="2264C8"/>
                </a:solidFill>
                <a:latin typeface="Century Gothic"/>
                <a:ea typeface="Century Gothic"/>
                <a:cs typeface="Century Gothic"/>
                <a:sym typeface="Century Gothic"/>
              </a:rPr>
              <a:t>More than 90 % of the Sustainable Development Goals (SDGs) targets are linked to international Human Rights </a:t>
            </a:r>
            <a:endParaRPr b="1" i="1" sz="2133">
              <a:solidFill>
                <a:srgbClr val="2264C8"/>
              </a:solidFill>
              <a:latin typeface="Century Gothic"/>
              <a:ea typeface="Century Gothic"/>
              <a:cs typeface="Century Gothic"/>
              <a:sym typeface="Century Gothic"/>
            </a:endParaRPr>
          </a:p>
          <a:p>
            <a:pPr indent="-440255" lvl="0" marL="609585" rtl="0" algn="l">
              <a:lnSpc>
                <a:spcPct val="90000"/>
              </a:lnSpc>
              <a:spcBef>
                <a:spcPts val="2133"/>
              </a:spcBef>
              <a:spcAft>
                <a:spcPts val="0"/>
              </a:spcAft>
              <a:buClr>
                <a:srgbClr val="333333"/>
              </a:buClr>
              <a:buSzPts val="1600"/>
              <a:buFont typeface="Arial"/>
              <a:buChar char="●"/>
            </a:pPr>
            <a:r>
              <a:rPr lang="en" sz="2133">
                <a:solidFill>
                  <a:srgbClr val="333333"/>
                </a:solidFill>
                <a:latin typeface="Century Gothic"/>
                <a:ea typeface="Century Gothic"/>
                <a:cs typeface="Century Gothic"/>
                <a:sym typeface="Century Gothic"/>
              </a:rPr>
              <a:t>Agenda highlights that Sustainable Development must be at the service of Human Dignity</a:t>
            </a:r>
            <a:endParaRPr sz="2133">
              <a:solidFill>
                <a:srgbClr val="333333"/>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333333"/>
              </a:buClr>
              <a:buSzPts val="1600"/>
              <a:buFont typeface="Arial"/>
              <a:buChar char="●"/>
            </a:pPr>
            <a:r>
              <a:rPr lang="en" sz="2133">
                <a:solidFill>
                  <a:srgbClr val="333333"/>
                </a:solidFill>
                <a:latin typeface="Century Gothic"/>
                <a:ea typeface="Century Gothic"/>
                <a:cs typeface="Century Gothic"/>
                <a:sym typeface="Century Gothic"/>
              </a:rPr>
              <a:t>Human rights offer guidance for the implementation of the 2030 Agenda for Sustainable Development</a:t>
            </a:r>
            <a:endParaRPr sz="2133">
              <a:solidFill>
                <a:srgbClr val="333333"/>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333333"/>
              </a:buClr>
              <a:buSzPts val="1600"/>
              <a:buFont typeface="Arial"/>
              <a:buChar char="●"/>
            </a:pPr>
            <a:r>
              <a:rPr lang="en" sz="2133">
                <a:solidFill>
                  <a:srgbClr val="333333"/>
                </a:solidFill>
                <a:latin typeface="Century Gothic"/>
                <a:ea typeface="Century Gothic"/>
                <a:cs typeface="Century Gothic"/>
                <a:sym typeface="Century Gothic"/>
              </a:rPr>
              <a:t>high degree of convergence between human rights and the 2030 Agenda for Sustainable Development (the SDGs)</a:t>
            </a:r>
            <a:endParaRPr sz="2133">
              <a:solidFill>
                <a:srgbClr val="333333"/>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333333"/>
              </a:buClr>
              <a:buSzPts val="1600"/>
              <a:buFont typeface="Arial"/>
              <a:buChar char="●"/>
            </a:pPr>
            <a:r>
              <a:rPr lang="en" sz="2133">
                <a:solidFill>
                  <a:srgbClr val="333333"/>
                </a:solidFill>
                <a:latin typeface="Century Gothic"/>
                <a:ea typeface="Century Gothic"/>
                <a:cs typeface="Century Gothic"/>
                <a:sym typeface="Century Gothic"/>
              </a:rPr>
              <a:t>We need to take a Human Rights Based Approach</a:t>
            </a:r>
            <a:endParaRPr sz="2133">
              <a:solidFill>
                <a:srgbClr val="333333"/>
              </a:solidFill>
              <a:latin typeface="Century Gothic"/>
              <a:ea typeface="Century Gothic"/>
              <a:cs typeface="Century Gothic"/>
              <a:sym typeface="Century Gothic"/>
            </a:endParaRPr>
          </a:p>
        </p:txBody>
      </p:sp>
      <p:pic>
        <p:nvPicPr>
          <p:cNvPr id="586" name="Google Shape;586;p78"/>
          <p:cNvPicPr preferRelativeResize="0"/>
          <p:nvPr/>
        </p:nvPicPr>
        <p:blipFill rotWithShape="1">
          <a:blip r:embed="rId3">
            <a:alphaModFix/>
          </a:blip>
          <a:srcRect b="0" l="0" r="0" t="0"/>
          <a:stretch/>
        </p:blipFill>
        <p:spPr>
          <a:xfrm>
            <a:off x="8181667" y="2612899"/>
            <a:ext cx="4010333" cy="4245100"/>
          </a:xfrm>
          <a:prstGeom prst="rect">
            <a:avLst/>
          </a:prstGeom>
          <a:noFill/>
          <a:ln>
            <a:noFill/>
          </a:ln>
        </p:spPr>
      </p:pic>
      <p:pic>
        <p:nvPicPr>
          <p:cNvPr id="587" name="Google Shape;587;p78"/>
          <p:cNvPicPr preferRelativeResize="0"/>
          <p:nvPr/>
        </p:nvPicPr>
        <p:blipFill rotWithShape="1">
          <a:blip r:embed="rId4">
            <a:alphaModFix/>
          </a:blip>
          <a:srcRect b="0" l="0" r="0" t="0"/>
          <a:stretch/>
        </p:blipFill>
        <p:spPr>
          <a:xfrm>
            <a:off x="8540514" y="1"/>
            <a:ext cx="3651487" cy="2612900"/>
          </a:xfrm>
          <a:prstGeom prst="rect">
            <a:avLst/>
          </a:prstGeom>
          <a:noFill/>
          <a:ln>
            <a:noFill/>
          </a:ln>
        </p:spPr>
      </p:pic>
      <p:pic>
        <p:nvPicPr>
          <p:cNvPr descr="C2-HD-BTM.png" id="588" name="Google Shape;588;p78"/>
          <p:cNvPicPr preferRelativeResize="0"/>
          <p:nvPr/>
        </p:nvPicPr>
        <p:blipFill rotWithShape="1">
          <a:blip r:embed="rId5">
            <a:alphaModFix/>
          </a:blip>
          <a:srcRect b="0" l="0" r="0" t="0"/>
          <a:stretch/>
        </p:blipFill>
        <p:spPr>
          <a:xfrm>
            <a:off x="0" y="6306584"/>
            <a:ext cx="12192000" cy="55141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79"/>
          <p:cNvSpPr txBox="1"/>
          <p:nvPr>
            <p:ph type="title"/>
          </p:nvPr>
        </p:nvSpPr>
        <p:spPr>
          <a:xfrm>
            <a:off x="415600" y="496667"/>
            <a:ext cx="8697403"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CLIMATE </a:t>
            </a:r>
            <a:endParaRPr b="1">
              <a:solidFill>
                <a:srgbClr val="2264C8"/>
              </a:solidFill>
            </a:endParaRPr>
          </a:p>
        </p:txBody>
      </p:sp>
      <p:sp>
        <p:nvSpPr>
          <p:cNvPr id="594" name="Google Shape;594;p79"/>
          <p:cNvSpPr txBox="1"/>
          <p:nvPr>
            <p:ph idx="1" type="body"/>
          </p:nvPr>
        </p:nvSpPr>
        <p:spPr>
          <a:xfrm>
            <a:off x="415600" y="1958433"/>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accent3"/>
              </a:buClr>
              <a:buSzPts val="1800"/>
              <a:buNone/>
            </a:pPr>
            <a:r>
              <a:rPr i="1" lang="en">
                <a:solidFill>
                  <a:schemeClr val="accent3"/>
                </a:solidFill>
                <a:highlight>
                  <a:srgbClr val="FFFFFF"/>
                </a:highlight>
                <a:latin typeface="Century Gothic"/>
                <a:ea typeface="Century Gothic"/>
                <a:cs typeface="Century Gothic"/>
                <a:sym typeface="Century Gothic"/>
              </a:rPr>
              <a:t>God Gave us the Earth to till and to Keep in a Balanced and Respectful way</a:t>
            </a:r>
            <a:br>
              <a:rPr i="1" lang="en">
                <a:solidFill>
                  <a:schemeClr val="accent3"/>
                </a:solidFill>
                <a:highlight>
                  <a:srgbClr val="FFFFFF"/>
                </a:highlight>
                <a:latin typeface="Century Gothic"/>
                <a:ea typeface="Century Gothic"/>
                <a:cs typeface="Century Gothic"/>
                <a:sym typeface="Century Gothic"/>
              </a:rPr>
            </a:br>
            <a:r>
              <a:rPr lang="en">
                <a:solidFill>
                  <a:schemeClr val="accent3"/>
                </a:solidFill>
                <a:highlight>
                  <a:srgbClr val="FFFFFF"/>
                </a:highlight>
                <a:latin typeface="Century Gothic"/>
                <a:ea typeface="Century Gothic"/>
                <a:cs typeface="Century Gothic"/>
                <a:sym typeface="Century Gothic"/>
              </a:rPr>
              <a:t>- Pope Francis</a:t>
            </a:r>
            <a:endParaRPr>
              <a:solidFill>
                <a:schemeClr val="accent3"/>
              </a:solidFill>
              <a:highlight>
                <a:srgbClr val="FFFFFF"/>
              </a:highlight>
              <a:latin typeface="Century Gothic"/>
              <a:ea typeface="Century Gothic"/>
              <a:cs typeface="Century Gothic"/>
              <a:sym typeface="Century Gothic"/>
            </a:endParaRPr>
          </a:p>
          <a:p>
            <a:pPr indent="-440255" lvl="0" marL="609585" rtl="0" algn="l">
              <a:lnSpc>
                <a:spcPct val="90000"/>
              </a:lnSpc>
              <a:spcBef>
                <a:spcPts val="2133"/>
              </a:spcBef>
              <a:spcAft>
                <a:spcPts val="0"/>
              </a:spcAft>
              <a:buClr>
                <a:srgbClr val="4D4D4D"/>
              </a:buClr>
              <a:buSzPts val="1600"/>
              <a:buFont typeface="Arial"/>
              <a:buChar char="●"/>
            </a:pPr>
            <a:r>
              <a:rPr lang="en" sz="2133">
                <a:solidFill>
                  <a:srgbClr val="4D4D4D"/>
                </a:solidFill>
                <a:highlight>
                  <a:srgbClr val="FFFFFF"/>
                </a:highlight>
                <a:latin typeface="Century Gothic"/>
                <a:ea typeface="Century Gothic"/>
                <a:cs typeface="Century Gothic"/>
                <a:sym typeface="Century Gothic"/>
              </a:rPr>
              <a:t>Climate change is now affecting every country on every continent. It is disrupting national economies and affecting lives, costing people, communities and countries dearly today and even more tomorrow.</a:t>
            </a:r>
            <a:endParaRPr sz="2133">
              <a:solidFill>
                <a:srgbClr val="4D4D4D"/>
              </a:solidFill>
              <a:highlight>
                <a:srgbClr val="FFFFFF"/>
              </a:highlight>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4D4D4D"/>
              </a:buClr>
              <a:buSzPts val="1600"/>
              <a:buFont typeface="Arial"/>
              <a:buChar char="●"/>
            </a:pPr>
            <a:r>
              <a:rPr lang="en" sz="2133">
                <a:solidFill>
                  <a:srgbClr val="4D4D4D"/>
                </a:solidFill>
                <a:highlight>
                  <a:srgbClr val="FFFFFF"/>
                </a:highlight>
                <a:latin typeface="Century Gothic"/>
                <a:ea typeface="Century Gothic"/>
                <a:cs typeface="Century Gothic"/>
                <a:sym typeface="Century Gothic"/>
              </a:rPr>
              <a:t>To strengthen the global response to the threat of climate change, countries adopted the </a:t>
            </a:r>
            <a:r>
              <a:rPr lang="en" sz="2133" u="sng">
                <a:solidFill>
                  <a:schemeClr val="accent3"/>
                </a:solidFill>
                <a:latin typeface="Century Gothic"/>
                <a:ea typeface="Century Gothic"/>
                <a:cs typeface="Century Gothic"/>
                <a:sym typeface="Century Gothic"/>
                <a:hlinkClick r:id="rId3"/>
              </a:rPr>
              <a:t>Paris Agreement</a:t>
            </a:r>
            <a:r>
              <a:rPr lang="en" sz="2133">
                <a:solidFill>
                  <a:schemeClr val="accent3"/>
                </a:solidFill>
                <a:highlight>
                  <a:srgbClr val="FFFFFF"/>
                </a:highlight>
                <a:latin typeface="Century Gothic"/>
                <a:ea typeface="Century Gothic"/>
                <a:cs typeface="Century Gothic"/>
                <a:sym typeface="Century Gothic"/>
              </a:rPr>
              <a:t> </a:t>
            </a:r>
            <a:r>
              <a:rPr lang="en" sz="2133">
                <a:solidFill>
                  <a:srgbClr val="4D4D4D"/>
                </a:solidFill>
                <a:highlight>
                  <a:srgbClr val="FFFFFF"/>
                </a:highlight>
                <a:latin typeface="Century Gothic"/>
                <a:ea typeface="Century Gothic"/>
                <a:cs typeface="Century Gothic"/>
                <a:sym typeface="Century Gothic"/>
              </a:rPr>
              <a:t>at the </a:t>
            </a:r>
            <a:r>
              <a:rPr lang="en" sz="2133" u="sng">
                <a:solidFill>
                  <a:schemeClr val="accent3"/>
                </a:solidFill>
                <a:latin typeface="Century Gothic"/>
                <a:ea typeface="Century Gothic"/>
                <a:cs typeface="Century Gothic"/>
                <a:sym typeface="Century Gothic"/>
                <a:hlinkClick r:id="rId4"/>
              </a:rPr>
              <a:t>COP21 in Paris</a:t>
            </a:r>
            <a:r>
              <a:rPr lang="en" sz="2133">
                <a:solidFill>
                  <a:srgbClr val="4D4D4D"/>
                </a:solidFill>
                <a:highlight>
                  <a:srgbClr val="FFFFFF"/>
                </a:highlight>
                <a:latin typeface="Century Gothic"/>
                <a:ea typeface="Century Gothic"/>
                <a:cs typeface="Century Gothic"/>
                <a:sym typeface="Century Gothic"/>
              </a:rPr>
              <a:t>, which went into force in November of 2016.</a:t>
            </a:r>
            <a:endParaRPr sz="2133">
              <a:solidFill>
                <a:srgbClr val="4D4D4D"/>
              </a:solidFill>
              <a:highlight>
                <a:srgbClr val="FFFFFF"/>
              </a:highlight>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4D4D4D"/>
              </a:buClr>
              <a:buSzPts val="1600"/>
              <a:buFont typeface="Arial"/>
              <a:buChar char="●"/>
            </a:pPr>
            <a:r>
              <a:rPr lang="en" sz="2133">
                <a:solidFill>
                  <a:srgbClr val="4D4D4D"/>
                </a:solidFill>
                <a:highlight>
                  <a:srgbClr val="FFFFFF"/>
                </a:highlight>
                <a:latin typeface="Century Gothic"/>
                <a:ea typeface="Century Gothic"/>
                <a:cs typeface="Century Gothic"/>
                <a:sym typeface="Century Gothic"/>
              </a:rPr>
              <a:t>Relates to all the goals, specifically Goal 13.</a:t>
            </a:r>
            <a:endParaRPr sz="2133">
              <a:solidFill>
                <a:srgbClr val="4D4D4D"/>
              </a:solidFill>
              <a:highlight>
                <a:srgbClr val="FFFFFF"/>
              </a:highlight>
              <a:latin typeface="Century Gothic"/>
              <a:ea typeface="Century Gothic"/>
              <a:cs typeface="Century Gothic"/>
              <a:sym typeface="Century Gothic"/>
            </a:endParaRPr>
          </a:p>
          <a:p>
            <a:pPr indent="-440255" lvl="0" marL="609585" rtl="0" algn="l">
              <a:lnSpc>
                <a:spcPct val="90000"/>
              </a:lnSpc>
              <a:spcBef>
                <a:spcPts val="0"/>
              </a:spcBef>
              <a:spcAft>
                <a:spcPts val="0"/>
              </a:spcAft>
              <a:buClr>
                <a:schemeClr val="dk1"/>
              </a:buClr>
              <a:buSzPts val="1600"/>
              <a:buFont typeface="Arial"/>
              <a:buChar char="●"/>
            </a:pPr>
            <a:r>
              <a:rPr lang="en" sz="2133">
                <a:latin typeface="Century Gothic"/>
                <a:ea typeface="Century Gothic"/>
                <a:cs typeface="Century Gothic"/>
                <a:sym typeface="Century Gothic"/>
              </a:rPr>
              <a:t>If climate action is not taken, the implications of climate change will not allow for any of the 17 goals to be achieved.</a:t>
            </a:r>
            <a:endParaRPr sz="2133">
              <a:latin typeface="Century Gothic"/>
              <a:ea typeface="Century Gothic"/>
              <a:cs typeface="Century Gothic"/>
              <a:sym typeface="Century Gothic"/>
            </a:endParaRPr>
          </a:p>
          <a:p>
            <a:pPr indent="0" lvl="0" marL="0" rtl="0" algn="l">
              <a:lnSpc>
                <a:spcPct val="90000"/>
              </a:lnSpc>
              <a:spcBef>
                <a:spcPts val="2133"/>
              </a:spcBef>
              <a:spcAft>
                <a:spcPts val="2133"/>
              </a:spcAft>
              <a:buClr>
                <a:schemeClr val="dk1"/>
              </a:buClr>
              <a:buSzPts val="1800"/>
              <a:buNone/>
            </a:pPr>
            <a:r>
              <a:t/>
            </a:r>
            <a:endParaRPr>
              <a:latin typeface="Arial"/>
              <a:ea typeface="Arial"/>
              <a:cs typeface="Arial"/>
              <a:sym typeface="Arial"/>
            </a:endParaRPr>
          </a:p>
        </p:txBody>
      </p:sp>
      <p:pic>
        <p:nvPicPr>
          <p:cNvPr id="595" name="Google Shape;595;p79"/>
          <p:cNvPicPr preferRelativeResize="0"/>
          <p:nvPr/>
        </p:nvPicPr>
        <p:blipFill rotWithShape="1">
          <a:blip r:embed="rId5">
            <a:alphaModFix/>
          </a:blip>
          <a:srcRect b="0" l="0" r="0" t="0"/>
          <a:stretch/>
        </p:blipFill>
        <p:spPr>
          <a:xfrm>
            <a:off x="10561867" y="0"/>
            <a:ext cx="1630131" cy="1630131"/>
          </a:xfrm>
          <a:prstGeom prst="rect">
            <a:avLst/>
          </a:prstGeom>
          <a:noFill/>
          <a:ln>
            <a:noFill/>
          </a:ln>
        </p:spPr>
      </p:pic>
      <p:pic>
        <p:nvPicPr>
          <p:cNvPr descr="C2-HD-BTM.png" id="596" name="Google Shape;596;p79"/>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80"/>
          <p:cNvSpPr txBox="1"/>
          <p:nvPr>
            <p:ph type="title"/>
          </p:nvPr>
        </p:nvSpPr>
        <p:spPr>
          <a:xfrm>
            <a:off x="-1180726" y="441682"/>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MIGRANT &amp; REFUGEES</a:t>
            </a:r>
            <a:endParaRPr b="1">
              <a:solidFill>
                <a:srgbClr val="2264C8"/>
              </a:solidFill>
            </a:endParaRPr>
          </a:p>
        </p:txBody>
      </p:sp>
      <p:sp>
        <p:nvSpPr>
          <p:cNvPr id="602" name="Google Shape;602;p80"/>
          <p:cNvSpPr txBox="1"/>
          <p:nvPr>
            <p:ph idx="1" type="body"/>
          </p:nvPr>
        </p:nvSpPr>
        <p:spPr>
          <a:xfrm>
            <a:off x="415600" y="1552033"/>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F63790"/>
              </a:buClr>
              <a:buSzPts val="1800"/>
              <a:buNone/>
            </a:pPr>
            <a:r>
              <a:rPr lang="en" sz="2133">
                <a:solidFill>
                  <a:srgbClr val="F63790"/>
                </a:solidFill>
                <a:highlight>
                  <a:srgbClr val="FFFFFF"/>
                </a:highlight>
                <a:latin typeface="Century Gothic"/>
                <a:ea typeface="Century Gothic"/>
                <a:cs typeface="Century Gothic"/>
                <a:sym typeface="Century Gothic"/>
              </a:rPr>
              <a:t>“</a:t>
            </a:r>
            <a:r>
              <a:rPr i="1" lang="en" sz="2133">
                <a:solidFill>
                  <a:srgbClr val="F63790"/>
                </a:solidFill>
                <a:highlight>
                  <a:srgbClr val="FFFFFF"/>
                </a:highlight>
                <a:latin typeface="Century Gothic"/>
                <a:ea typeface="Century Gothic"/>
                <a:cs typeface="Century Gothic"/>
                <a:sym typeface="Century Gothic"/>
              </a:rPr>
              <a:t>We have become not a melting pot but a beautiful mosaic. Different people, different beliefs, different yearnings, different hopes, different dreams.”             </a:t>
            </a:r>
            <a:r>
              <a:rPr lang="en" sz="2133">
                <a:solidFill>
                  <a:srgbClr val="F63790"/>
                </a:solidFill>
                <a:highlight>
                  <a:srgbClr val="FFFFFF"/>
                </a:highlight>
                <a:latin typeface="Century Gothic"/>
                <a:ea typeface="Century Gothic"/>
                <a:cs typeface="Century Gothic"/>
                <a:sym typeface="Century Gothic"/>
              </a:rPr>
              <a:t>- </a:t>
            </a:r>
            <a:r>
              <a:rPr b="1" lang="en" sz="2133">
                <a:solidFill>
                  <a:srgbClr val="F63790"/>
                </a:solidFill>
                <a:latin typeface="Century Gothic"/>
                <a:ea typeface="Century Gothic"/>
                <a:cs typeface="Century Gothic"/>
                <a:sym typeface="Century Gothic"/>
              </a:rPr>
              <a:t>Jimmy Carter</a:t>
            </a:r>
            <a:endParaRPr sz="2133">
              <a:solidFill>
                <a:srgbClr val="F63790"/>
              </a:solidFill>
              <a:latin typeface="Century Gothic"/>
              <a:ea typeface="Century Gothic"/>
              <a:cs typeface="Century Gothic"/>
              <a:sym typeface="Century Gothic"/>
            </a:endParaRPr>
          </a:p>
          <a:p>
            <a:pPr indent="-440255" lvl="0" marL="609585" rtl="0" algn="l">
              <a:lnSpc>
                <a:spcPct val="90000"/>
              </a:lnSpc>
              <a:spcBef>
                <a:spcPts val="2133"/>
              </a:spcBef>
              <a:spcAft>
                <a:spcPts val="0"/>
              </a:spcAft>
              <a:buClr>
                <a:srgbClr val="000000"/>
              </a:buClr>
              <a:buSzPts val="1600"/>
              <a:buChar char="●"/>
            </a:pPr>
            <a:r>
              <a:rPr lang="en" sz="2133">
                <a:solidFill>
                  <a:srgbClr val="000000"/>
                </a:solidFill>
                <a:latin typeface="Century Gothic"/>
                <a:ea typeface="Century Gothic"/>
                <a:cs typeface="Century Gothic"/>
                <a:sym typeface="Century Gothic"/>
              </a:rPr>
              <a:t>The number of Migrants and Refugees continues to grow globally</a:t>
            </a:r>
            <a:endParaRPr sz="2133">
              <a:solidFill>
                <a:srgbClr val="000000"/>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000000"/>
              </a:buClr>
              <a:buSzPts val="1600"/>
              <a:buFont typeface="Arial"/>
              <a:buChar char="●"/>
            </a:pPr>
            <a:r>
              <a:rPr lang="en" sz="2133">
                <a:solidFill>
                  <a:srgbClr val="000000"/>
                </a:solidFill>
                <a:latin typeface="Century Gothic"/>
                <a:ea typeface="Century Gothic"/>
                <a:cs typeface="Century Gothic"/>
                <a:sym typeface="Century Gothic"/>
              </a:rPr>
              <a:t>Migrants and Refugees are not just those displaced from a country but also those people experiencing displacement within a country</a:t>
            </a:r>
            <a:endParaRPr sz="2133">
              <a:solidFill>
                <a:srgbClr val="000000"/>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000000"/>
              </a:buClr>
              <a:buSzPts val="1600"/>
              <a:buChar char="●"/>
            </a:pPr>
            <a:r>
              <a:rPr lang="en" sz="2133">
                <a:solidFill>
                  <a:srgbClr val="000000"/>
                </a:solidFill>
                <a:latin typeface="Century Gothic"/>
                <a:ea typeface="Century Gothic"/>
                <a:cs typeface="Century Gothic"/>
                <a:sym typeface="Century Gothic"/>
              </a:rPr>
              <a:t>The SDGs cannot be achieved without taking </a:t>
            </a:r>
            <a:br>
              <a:rPr lang="en" sz="2133">
                <a:solidFill>
                  <a:srgbClr val="000000"/>
                </a:solidFill>
                <a:latin typeface="Century Gothic"/>
                <a:ea typeface="Century Gothic"/>
                <a:cs typeface="Century Gothic"/>
                <a:sym typeface="Century Gothic"/>
              </a:rPr>
            </a:br>
            <a:r>
              <a:rPr lang="en" sz="2133">
                <a:solidFill>
                  <a:srgbClr val="000000"/>
                </a:solidFill>
                <a:latin typeface="Century Gothic"/>
                <a:ea typeface="Century Gothic"/>
                <a:cs typeface="Century Gothic"/>
                <a:sym typeface="Century Gothic"/>
              </a:rPr>
              <a:t>into account the rights and needs of </a:t>
            </a:r>
            <a:br>
              <a:rPr lang="en" sz="2133">
                <a:solidFill>
                  <a:srgbClr val="000000"/>
                </a:solidFill>
                <a:latin typeface="Century Gothic"/>
                <a:ea typeface="Century Gothic"/>
                <a:cs typeface="Century Gothic"/>
                <a:sym typeface="Century Gothic"/>
              </a:rPr>
            </a:br>
            <a:r>
              <a:rPr lang="en" sz="2133">
                <a:solidFill>
                  <a:srgbClr val="000000"/>
                </a:solidFill>
                <a:latin typeface="Century Gothic"/>
                <a:ea typeface="Century Gothic"/>
                <a:cs typeface="Century Gothic"/>
                <a:sym typeface="Century Gothic"/>
              </a:rPr>
              <a:t>Refugees and Migrants </a:t>
            </a:r>
            <a:endParaRPr sz="2133">
              <a:solidFill>
                <a:srgbClr val="000000"/>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000000"/>
              </a:buClr>
              <a:buSzPts val="1600"/>
              <a:buChar char="●"/>
            </a:pPr>
            <a:r>
              <a:rPr lang="en" sz="2133">
                <a:solidFill>
                  <a:srgbClr val="000000"/>
                </a:solidFill>
                <a:latin typeface="Century Gothic"/>
                <a:ea typeface="Century Gothic"/>
                <a:cs typeface="Century Gothic"/>
                <a:sym typeface="Century Gothic"/>
              </a:rPr>
              <a:t>Target 10.7 - </a:t>
            </a:r>
            <a:r>
              <a:rPr lang="en" sz="2133">
                <a:solidFill>
                  <a:srgbClr val="000000"/>
                </a:solidFill>
                <a:highlight>
                  <a:srgbClr val="FFFFFF"/>
                </a:highlight>
                <a:latin typeface="Century Gothic"/>
                <a:ea typeface="Century Gothic"/>
                <a:cs typeface="Century Gothic"/>
                <a:sym typeface="Century Gothic"/>
              </a:rPr>
              <a:t>Facilitate orderly, safe, </a:t>
            </a:r>
            <a:br>
              <a:rPr lang="en" sz="2133">
                <a:solidFill>
                  <a:srgbClr val="000000"/>
                </a:solidFill>
                <a:highlight>
                  <a:srgbClr val="FFFFFF"/>
                </a:highlight>
                <a:latin typeface="Century Gothic"/>
                <a:ea typeface="Century Gothic"/>
                <a:cs typeface="Century Gothic"/>
                <a:sym typeface="Century Gothic"/>
              </a:rPr>
            </a:br>
            <a:r>
              <a:rPr lang="en" sz="2133">
                <a:solidFill>
                  <a:srgbClr val="000000"/>
                </a:solidFill>
                <a:highlight>
                  <a:srgbClr val="FFFFFF"/>
                </a:highlight>
                <a:latin typeface="Century Gothic"/>
                <a:ea typeface="Century Gothic"/>
                <a:cs typeface="Century Gothic"/>
                <a:sym typeface="Century Gothic"/>
              </a:rPr>
              <a:t>regular and responsible migration and</a:t>
            </a:r>
            <a:br>
              <a:rPr lang="en" sz="2133">
                <a:solidFill>
                  <a:srgbClr val="000000"/>
                </a:solidFill>
                <a:highlight>
                  <a:srgbClr val="FFFFFF"/>
                </a:highlight>
                <a:latin typeface="Century Gothic"/>
                <a:ea typeface="Century Gothic"/>
                <a:cs typeface="Century Gothic"/>
                <a:sym typeface="Century Gothic"/>
              </a:rPr>
            </a:br>
            <a:r>
              <a:rPr lang="en" sz="2133">
                <a:solidFill>
                  <a:srgbClr val="000000"/>
                </a:solidFill>
                <a:highlight>
                  <a:srgbClr val="FFFFFF"/>
                </a:highlight>
                <a:latin typeface="Century Gothic"/>
                <a:ea typeface="Century Gothic"/>
                <a:cs typeface="Century Gothic"/>
                <a:sym typeface="Century Gothic"/>
              </a:rPr>
              <a:t> mobility of people, including through </a:t>
            </a:r>
            <a:br>
              <a:rPr lang="en" sz="2133">
                <a:solidFill>
                  <a:srgbClr val="000000"/>
                </a:solidFill>
                <a:highlight>
                  <a:srgbClr val="FFFFFF"/>
                </a:highlight>
                <a:latin typeface="Century Gothic"/>
                <a:ea typeface="Century Gothic"/>
                <a:cs typeface="Century Gothic"/>
                <a:sym typeface="Century Gothic"/>
              </a:rPr>
            </a:br>
            <a:r>
              <a:rPr lang="en" sz="2133">
                <a:solidFill>
                  <a:srgbClr val="000000"/>
                </a:solidFill>
                <a:highlight>
                  <a:srgbClr val="FFFFFF"/>
                </a:highlight>
                <a:latin typeface="Century Gothic"/>
                <a:ea typeface="Century Gothic"/>
                <a:cs typeface="Century Gothic"/>
                <a:sym typeface="Century Gothic"/>
              </a:rPr>
              <a:t>the implementation of planned and </a:t>
            </a:r>
            <a:br>
              <a:rPr lang="en" sz="2133">
                <a:solidFill>
                  <a:srgbClr val="000000"/>
                </a:solidFill>
                <a:highlight>
                  <a:srgbClr val="FFFFFF"/>
                </a:highlight>
                <a:latin typeface="Century Gothic"/>
                <a:ea typeface="Century Gothic"/>
                <a:cs typeface="Century Gothic"/>
                <a:sym typeface="Century Gothic"/>
              </a:rPr>
            </a:br>
            <a:r>
              <a:rPr lang="en" sz="2133">
                <a:solidFill>
                  <a:srgbClr val="000000"/>
                </a:solidFill>
                <a:highlight>
                  <a:srgbClr val="FFFFFF"/>
                </a:highlight>
                <a:latin typeface="Century Gothic"/>
                <a:ea typeface="Century Gothic"/>
                <a:cs typeface="Century Gothic"/>
                <a:sym typeface="Century Gothic"/>
              </a:rPr>
              <a:t>well-managed migration policies </a:t>
            </a:r>
            <a:endParaRPr sz="2133">
              <a:solidFill>
                <a:srgbClr val="000000"/>
              </a:solidFill>
              <a:latin typeface="Century Gothic"/>
              <a:ea typeface="Century Gothic"/>
              <a:cs typeface="Century Gothic"/>
              <a:sym typeface="Century Gothic"/>
            </a:endParaRPr>
          </a:p>
        </p:txBody>
      </p:sp>
      <p:pic>
        <p:nvPicPr>
          <p:cNvPr id="603" name="Google Shape;603;p80"/>
          <p:cNvPicPr preferRelativeResize="0"/>
          <p:nvPr/>
        </p:nvPicPr>
        <p:blipFill rotWithShape="1">
          <a:blip r:embed="rId3">
            <a:alphaModFix/>
          </a:blip>
          <a:srcRect b="0" l="0" r="0" t="0"/>
          <a:stretch/>
        </p:blipFill>
        <p:spPr>
          <a:xfrm>
            <a:off x="10563133" y="-32600"/>
            <a:ext cx="1630131" cy="1630131"/>
          </a:xfrm>
          <a:prstGeom prst="rect">
            <a:avLst/>
          </a:prstGeom>
          <a:noFill/>
          <a:ln>
            <a:noFill/>
          </a:ln>
        </p:spPr>
      </p:pic>
      <p:pic>
        <p:nvPicPr>
          <p:cNvPr descr="C2-HD-BTM.png" id="604" name="Google Shape;604;p80"/>
          <p:cNvPicPr preferRelativeResize="0"/>
          <p:nvPr/>
        </p:nvPicPr>
        <p:blipFill rotWithShape="1">
          <a:blip r:embed="rId4">
            <a:alphaModFix/>
          </a:blip>
          <a:srcRect b="0" l="0" r="0" t="0"/>
          <a:stretch/>
        </p:blipFill>
        <p:spPr>
          <a:xfrm>
            <a:off x="0" y="6306584"/>
            <a:ext cx="12192000" cy="551416"/>
          </a:xfrm>
          <a:prstGeom prst="rect">
            <a:avLst/>
          </a:prstGeom>
          <a:noFill/>
          <a:ln>
            <a:noFill/>
          </a:ln>
        </p:spPr>
      </p:pic>
      <p:pic>
        <p:nvPicPr>
          <p:cNvPr id="605" name="Google Shape;605;p80"/>
          <p:cNvPicPr preferRelativeResize="0"/>
          <p:nvPr/>
        </p:nvPicPr>
        <p:blipFill rotWithShape="1">
          <a:blip r:embed="rId5">
            <a:alphaModFix/>
          </a:blip>
          <a:srcRect b="0" l="0" r="0" t="0"/>
          <a:stretch/>
        </p:blipFill>
        <p:spPr>
          <a:xfrm>
            <a:off x="6273467" y="4116800"/>
            <a:ext cx="5918533" cy="2741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66"/>
          <p:cNvSpPr txBox="1"/>
          <p:nvPr>
            <p:ph idx="1" type="body"/>
          </p:nvPr>
        </p:nvSpPr>
        <p:spPr>
          <a:xfrm>
            <a:off x="428663" y="1853929"/>
            <a:ext cx="11580088" cy="4133200"/>
          </a:xfrm>
          <a:prstGeom prst="rect">
            <a:avLst/>
          </a:prstGeom>
          <a:noFill/>
          <a:ln>
            <a:noFill/>
          </a:ln>
        </p:spPr>
        <p:txBody>
          <a:bodyPr anchorCtr="0" anchor="t" bIns="121900" lIns="121900" spcFirstLastPara="1" rIns="121900" wrap="square" tIns="121900">
            <a:noAutofit/>
          </a:bodyPr>
          <a:lstStyle/>
          <a:p>
            <a:pPr indent="0" lvl="0" marL="0" rtl="0" algn="l">
              <a:lnSpc>
                <a:spcPct val="98181"/>
              </a:lnSpc>
              <a:spcBef>
                <a:spcPts val="1600"/>
              </a:spcBef>
              <a:spcAft>
                <a:spcPts val="0"/>
              </a:spcAft>
              <a:buClr>
                <a:schemeClr val="dk1"/>
              </a:buClr>
              <a:buSzPts val="1800"/>
              <a:buNone/>
            </a:pPr>
            <a:r>
              <a:rPr lang="en" sz="1800">
                <a:latin typeface="Century Gothic"/>
                <a:ea typeface="Century Gothic"/>
                <a:cs typeface="Century Gothic"/>
                <a:sym typeface="Century Gothic"/>
              </a:rPr>
              <a:t>HLPF is held every year to </a:t>
            </a:r>
            <a:r>
              <a:rPr lang="en" sz="1800">
                <a:solidFill>
                  <a:srgbClr val="2264C8"/>
                </a:solidFill>
                <a:latin typeface="Century Gothic"/>
                <a:ea typeface="Century Gothic"/>
                <a:cs typeface="Century Gothic"/>
                <a:sym typeface="Century Gothic"/>
              </a:rPr>
              <a:t>review the Sustainable Developmnt Goals </a:t>
            </a:r>
            <a:r>
              <a:rPr lang="en" sz="1800">
                <a:latin typeface="Century Gothic"/>
                <a:ea typeface="Century Gothic"/>
                <a:cs typeface="Century Gothic"/>
                <a:sym typeface="Century Gothic"/>
              </a:rPr>
              <a:t>and allow countries to present a Voluntary Report (</a:t>
            </a:r>
            <a:r>
              <a:rPr lang="en" sz="1800">
                <a:solidFill>
                  <a:srgbClr val="2264C8"/>
                </a:solidFill>
                <a:latin typeface="Century Gothic"/>
                <a:ea typeface="Century Gothic"/>
                <a:cs typeface="Century Gothic"/>
                <a:sym typeface="Century Gothic"/>
              </a:rPr>
              <a:t>Voluntary National Review, VNR</a:t>
            </a:r>
            <a:r>
              <a:rPr lang="en" sz="1800">
                <a:latin typeface="Century Gothic"/>
                <a:ea typeface="Century Gothic"/>
                <a:cs typeface="Century Gothic"/>
                <a:sym typeface="Century Gothic"/>
              </a:rPr>
              <a:t>) on Progress, in their country. </a:t>
            </a:r>
            <a:endParaRPr sz="1800">
              <a:latin typeface="Century Gothic"/>
              <a:ea typeface="Century Gothic"/>
              <a:cs typeface="Century Gothic"/>
              <a:sym typeface="Century Gothic"/>
            </a:endParaRPr>
          </a:p>
          <a:p>
            <a:pPr indent="0" lvl="0" marL="0" rtl="0" algn="l">
              <a:lnSpc>
                <a:spcPct val="98181"/>
              </a:lnSpc>
              <a:spcBef>
                <a:spcPts val="1600"/>
              </a:spcBef>
              <a:spcAft>
                <a:spcPts val="0"/>
              </a:spcAft>
              <a:buClr>
                <a:srgbClr val="000000"/>
              </a:buClr>
              <a:buSzPts val="1100"/>
              <a:buNone/>
            </a:pPr>
            <a:r>
              <a:rPr lang="en" sz="1800">
                <a:latin typeface="Century Gothic"/>
                <a:ea typeface="Century Gothic"/>
                <a:cs typeface="Century Gothic"/>
                <a:sym typeface="Century Gothic"/>
              </a:rPr>
              <a:t>This year, it’s 5</a:t>
            </a:r>
            <a:r>
              <a:rPr baseline="30000" lang="en" sz="1800">
                <a:latin typeface="Century Gothic"/>
                <a:ea typeface="Century Gothic"/>
                <a:cs typeface="Century Gothic"/>
                <a:sym typeface="Century Gothic"/>
              </a:rPr>
              <a:t>th </a:t>
            </a:r>
            <a:r>
              <a:rPr lang="en" sz="1800">
                <a:latin typeface="Century Gothic"/>
                <a:ea typeface="Century Gothic"/>
                <a:cs typeface="Century Gothic"/>
                <a:sym typeface="Century Gothic"/>
              </a:rPr>
              <a:t>year (2020), the HLPF will take a slightly different approach in reviewing the SDGs and review of them in the context of the theme rather than a group of the goals</a:t>
            </a:r>
            <a:endParaRPr sz="1800">
              <a:latin typeface="Century Gothic"/>
              <a:ea typeface="Century Gothic"/>
              <a:cs typeface="Century Gothic"/>
              <a:sym typeface="Century Gothic"/>
            </a:endParaRPr>
          </a:p>
          <a:p>
            <a:pPr indent="609585" lvl="0" marL="0" rtl="0" algn="l">
              <a:lnSpc>
                <a:spcPct val="98181"/>
              </a:lnSpc>
              <a:spcBef>
                <a:spcPts val="267"/>
              </a:spcBef>
              <a:spcAft>
                <a:spcPts val="0"/>
              </a:spcAft>
              <a:buClr>
                <a:schemeClr val="dk1"/>
              </a:buClr>
              <a:buSzPts val="1800"/>
              <a:buNone/>
            </a:pPr>
            <a:r>
              <a:rPr lang="en" sz="1800">
                <a:latin typeface="Century Gothic"/>
                <a:ea typeface="Century Gothic"/>
                <a:cs typeface="Century Gothic"/>
                <a:sym typeface="Century Gothic"/>
              </a:rPr>
              <a:t>In July under the auspices of the Economic and Social Council the SDGs will be reviewed under the theme.</a:t>
            </a:r>
            <a:endParaRPr sz="1800">
              <a:latin typeface="Century Gothic"/>
              <a:ea typeface="Century Gothic"/>
              <a:cs typeface="Century Gothic"/>
              <a:sym typeface="Century Gothic"/>
            </a:endParaRPr>
          </a:p>
          <a:p>
            <a:pPr indent="609585" lvl="0" marL="0" rtl="0" algn="l">
              <a:lnSpc>
                <a:spcPct val="98181"/>
              </a:lnSpc>
              <a:spcBef>
                <a:spcPts val="533"/>
              </a:spcBef>
              <a:spcAft>
                <a:spcPts val="0"/>
              </a:spcAft>
              <a:buClr>
                <a:srgbClr val="000000"/>
              </a:buClr>
              <a:buSzPts val="1100"/>
              <a:buNone/>
            </a:pPr>
            <a:r>
              <a:rPr i="1" lang="en" sz="1800">
                <a:solidFill>
                  <a:srgbClr val="2264C8"/>
                </a:solidFill>
              </a:rPr>
              <a:t>"Accelerated action and transformative pathways: realizing the decade of action and delivery for sustainable development "</a:t>
            </a:r>
            <a:r>
              <a:rPr lang="en" sz="1800">
                <a:solidFill>
                  <a:srgbClr val="2264C8"/>
                </a:solidFill>
              </a:rPr>
              <a:t>.</a:t>
            </a:r>
            <a:endParaRPr sz="1800">
              <a:solidFill>
                <a:srgbClr val="2264C8"/>
              </a:solidFill>
              <a:latin typeface="Century Gothic"/>
              <a:ea typeface="Century Gothic"/>
              <a:cs typeface="Century Gothic"/>
              <a:sym typeface="Century Gothic"/>
            </a:endParaRPr>
          </a:p>
          <a:p>
            <a:pPr indent="609585" lvl="0" marL="0" rtl="0" algn="l">
              <a:lnSpc>
                <a:spcPct val="98181"/>
              </a:lnSpc>
              <a:spcBef>
                <a:spcPts val="533"/>
              </a:spcBef>
              <a:spcAft>
                <a:spcPts val="0"/>
              </a:spcAft>
              <a:buClr>
                <a:srgbClr val="000000"/>
              </a:buClr>
              <a:buSzPts val="1100"/>
              <a:buNone/>
            </a:pPr>
            <a:r>
              <a:t/>
            </a:r>
            <a:endParaRPr sz="18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800"/>
              <a:buNone/>
            </a:pPr>
            <a:r>
              <a:rPr lang="en" sz="1800"/>
              <a:t>In 2020 convened under the auspices of the Economic and Social Council, will be held from Tuesday, 7 July, to Thursday, 16 July 2020, including the three-day ministerial meeting of the forum from Tuesday, 14 July, to Thursday, 16 July 2020. </a:t>
            </a:r>
            <a:endParaRPr sz="1800"/>
          </a:p>
        </p:txBody>
      </p:sp>
      <p:pic>
        <p:nvPicPr>
          <p:cNvPr id="611" name="Google Shape;611;p66"/>
          <p:cNvPicPr preferRelativeResize="0"/>
          <p:nvPr/>
        </p:nvPicPr>
        <p:blipFill rotWithShape="1">
          <a:blip r:embed="rId3">
            <a:alphaModFix/>
          </a:blip>
          <a:srcRect b="0" l="0" r="0" t="0"/>
          <a:stretch/>
        </p:blipFill>
        <p:spPr>
          <a:xfrm>
            <a:off x="3952069" y="564079"/>
            <a:ext cx="8043619" cy="1170122"/>
          </a:xfrm>
          <a:prstGeom prst="rect">
            <a:avLst/>
          </a:prstGeom>
          <a:noFill/>
          <a:ln>
            <a:noFill/>
          </a:ln>
        </p:spPr>
      </p:pic>
      <p:pic>
        <p:nvPicPr>
          <p:cNvPr descr="C2-HD-BTM.png" id="612" name="Google Shape;612;p66"/>
          <p:cNvPicPr preferRelativeResize="0"/>
          <p:nvPr/>
        </p:nvPicPr>
        <p:blipFill rotWithShape="1">
          <a:blip r:embed="rId4">
            <a:alphaModFix/>
          </a:blip>
          <a:srcRect b="0" l="0" r="0" t="0"/>
          <a:stretch/>
        </p:blipFill>
        <p:spPr>
          <a:xfrm>
            <a:off x="0" y="5730804"/>
            <a:ext cx="12192000" cy="11701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68"/>
          <p:cNvSpPr txBox="1"/>
          <p:nvPr>
            <p:ph type="title"/>
          </p:nvPr>
        </p:nvSpPr>
        <p:spPr>
          <a:xfrm>
            <a:off x="-1002292" y="52805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HOMELESSNESS</a:t>
            </a:r>
            <a:endParaRPr b="1">
              <a:solidFill>
                <a:srgbClr val="0B5394"/>
              </a:solidFill>
            </a:endParaRPr>
          </a:p>
        </p:txBody>
      </p:sp>
      <p:sp>
        <p:nvSpPr>
          <p:cNvPr id="618" name="Google Shape;618;p68"/>
          <p:cNvSpPr txBox="1"/>
          <p:nvPr>
            <p:ph idx="1" type="body"/>
          </p:nvPr>
        </p:nvSpPr>
        <p:spPr>
          <a:xfrm>
            <a:off x="232568" y="1854646"/>
            <a:ext cx="3951973" cy="2277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100"/>
              <a:buNone/>
            </a:pPr>
            <a:r>
              <a:rPr lang="en" sz="3200">
                <a:solidFill>
                  <a:srgbClr val="F63790"/>
                </a:solidFill>
                <a:latin typeface="Century Gothic"/>
                <a:ea typeface="Century Gothic"/>
                <a:cs typeface="Century Gothic"/>
                <a:sym typeface="Century Gothic"/>
              </a:rPr>
              <a:t>150 Million People </a:t>
            </a:r>
            <a:br>
              <a:rPr lang="en">
                <a:solidFill>
                  <a:schemeClr val="dk1"/>
                </a:solidFill>
                <a:latin typeface="Century Gothic"/>
                <a:ea typeface="Century Gothic"/>
                <a:cs typeface="Century Gothic"/>
                <a:sym typeface="Century Gothic"/>
              </a:rPr>
            </a:br>
            <a:r>
              <a:rPr lang="en">
                <a:solidFill>
                  <a:schemeClr val="dk1"/>
                </a:solidFill>
                <a:latin typeface="Century Gothic"/>
                <a:ea typeface="Century Gothic"/>
                <a:cs typeface="Century Gothic"/>
                <a:sym typeface="Century Gothic"/>
              </a:rPr>
              <a:t>2% of the world’s population </a:t>
            </a:r>
            <a:br>
              <a:rPr lang="en">
                <a:solidFill>
                  <a:schemeClr val="dk1"/>
                </a:solidFill>
                <a:latin typeface="Century Gothic"/>
                <a:ea typeface="Century Gothic"/>
                <a:cs typeface="Century Gothic"/>
                <a:sym typeface="Century Gothic"/>
              </a:rPr>
            </a:br>
            <a:r>
              <a:rPr lang="en">
                <a:solidFill>
                  <a:schemeClr val="dk1"/>
                </a:solidFill>
                <a:latin typeface="Century Gothic"/>
                <a:ea typeface="Century Gothic"/>
                <a:cs typeface="Century Gothic"/>
                <a:sym typeface="Century Gothic"/>
              </a:rPr>
              <a:t>are homeless</a:t>
            </a:r>
            <a:endParaRPr>
              <a:latin typeface="Century Gothic"/>
              <a:ea typeface="Century Gothic"/>
              <a:cs typeface="Century Gothic"/>
              <a:sym typeface="Century Gothic"/>
            </a:endParaRPr>
          </a:p>
        </p:txBody>
      </p:sp>
      <p:sp>
        <p:nvSpPr>
          <p:cNvPr id="619" name="Google Shape;619;p68"/>
          <p:cNvSpPr txBox="1"/>
          <p:nvPr>
            <p:ph idx="4294967295" type="body"/>
          </p:nvPr>
        </p:nvSpPr>
        <p:spPr>
          <a:xfrm>
            <a:off x="-1" y="3606665"/>
            <a:ext cx="4184541" cy="1514475"/>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1000"/>
              </a:spcBef>
              <a:spcAft>
                <a:spcPts val="0"/>
              </a:spcAft>
              <a:buClr>
                <a:srgbClr val="F63790"/>
              </a:buClr>
              <a:buSzPts val="3200"/>
              <a:buNone/>
            </a:pPr>
            <a:r>
              <a:rPr lang="en" sz="3200">
                <a:solidFill>
                  <a:srgbClr val="F63790"/>
                </a:solidFill>
                <a:latin typeface="Century Gothic"/>
                <a:ea typeface="Century Gothic"/>
                <a:cs typeface="Century Gothic"/>
                <a:sym typeface="Century Gothic"/>
              </a:rPr>
              <a:t>1.6 Billion People</a:t>
            </a:r>
            <a:r>
              <a:rPr lang="en">
                <a:solidFill>
                  <a:srgbClr val="F63790"/>
                </a:solidFill>
                <a:latin typeface="Century Gothic"/>
                <a:ea typeface="Century Gothic"/>
                <a:cs typeface="Century Gothic"/>
                <a:sym typeface="Century Gothic"/>
              </a:rPr>
              <a:t> </a:t>
            </a:r>
            <a:br>
              <a:rPr lang="en">
                <a:solidFill>
                  <a:schemeClr val="dk1"/>
                </a:solidFill>
                <a:latin typeface="Century Gothic"/>
                <a:ea typeface="Century Gothic"/>
                <a:cs typeface="Century Gothic"/>
                <a:sym typeface="Century Gothic"/>
              </a:rPr>
            </a:br>
            <a:r>
              <a:rPr lang="en">
                <a:solidFill>
                  <a:schemeClr val="dk1"/>
                </a:solidFill>
                <a:latin typeface="Century Gothic"/>
                <a:ea typeface="Century Gothic"/>
                <a:cs typeface="Century Gothic"/>
                <a:sym typeface="Century Gothic"/>
              </a:rPr>
              <a:t>- + 20% </a:t>
            </a:r>
            <a:br>
              <a:rPr lang="en">
                <a:solidFill>
                  <a:schemeClr val="dk1"/>
                </a:solidFill>
                <a:latin typeface="Century Gothic"/>
                <a:ea typeface="Century Gothic"/>
                <a:cs typeface="Century Gothic"/>
                <a:sym typeface="Century Gothic"/>
              </a:rPr>
            </a:br>
            <a:r>
              <a:rPr lang="en">
                <a:solidFill>
                  <a:schemeClr val="dk1"/>
                </a:solidFill>
                <a:latin typeface="Century Gothic"/>
                <a:ea typeface="Century Gothic"/>
                <a:cs typeface="Century Gothic"/>
                <a:sym typeface="Century Gothic"/>
              </a:rPr>
              <a:t>lack adequate housing</a:t>
            </a:r>
            <a:endParaRPr>
              <a:solidFill>
                <a:schemeClr val="dk1"/>
              </a:solidFill>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867"/>
              <a:buNone/>
            </a:pPr>
            <a:r>
              <a:t/>
            </a:r>
            <a:endParaRPr sz="1867">
              <a:solidFill>
                <a:schemeClr val="dk1"/>
              </a:solidFill>
            </a:endParaRPr>
          </a:p>
        </p:txBody>
      </p:sp>
      <p:sp>
        <p:nvSpPr>
          <p:cNvPr id="620" name="Google Shape;620;p68"/>
          <p:cNvSpPr txBox="1"/>
          <p:nvPr>
            <p:ph idx="4294967295" type="body"/>
          </p:nvPr>
        </p:nvSpPr>
        <p:spPr>
          <a:xfrm>
            <a:off x="3936569" y="3625850"/>
            <a:ext cx="8255431" cy="4556125"/>
          </a:xfrm>
          <a:prstGeom prst="rect">
            <a:avLst/>
          </a:prstGeom>
          <a:noFill/>
          <a:ln>
            <a:noFill/>
          </a:ln>
        </p:spPr>
        <p:txBody>
          <a:bodyPr anchorCtr="0" anchor="t" bIns="121900" lIns="121900" spcFirstLastPara="1" rIns="121900" wrap="square" tIns="121900">
            <a:noAutofit/>
          </a:bodyPr>
          <a:lstStyle/>
          <a:p>
            <a:pPr indent="0" lvl="0" marL="0" rtl="0" algn="ctr">
              <a:lnSpc>
                <a:spcPct val="107000"/>
              </a:lnSpc>
              <a:spcBef>
                <a:spcPts val="1000"/>
              </a:spcBef>
              <a:spcAft>
                <a:spcPts val="1067"/>
              </a:spcAft>
              <a:buClr>
                <a:schemeClr val="dk1"/>
              </a:buClr>
              <a:buSzPts val="2200"/>
              <a:buNone/>
            </a:pPr>
            <a:r>
              <a:rPr lang="en">
                <a:solidFill>
                  <a:schemeClr val="dk1"/>
                </a:solidFill>
                <a:latin typeface="Century Gothic"/>
                <a:ea typeface="Century Gothic"/>
                <a:cs typeface="Century Gothic"/>
                <a:sym typeface="Century Gothic"/>
              </a:rPr>
              <a:t>Homelessness is complex and manifests itself in different forms depending on the context. Is one of the manifestations of this inequality. Levels of homelessness have dramatically risen in most major cities in the world. It can be both visible and hidden across developed and developing nations.</a:t>
            </a:r>
            <a:endParaRPr>
              <a:latin typeface="Century Gothic"/>
              <a:ea typeface="Century Gothic"/>
              <a:cs typeface="Century Gothic"/>
              <a:sym typeface="Century Gothic"/>
            </a:endParaRPr>
          </a:p>
        </p:txBody>
      </p:sp>
      <p:pic>
        <p:nvPicPr>
          <p:cNvPr id="621" name="Google Shape;621;p68"/>
          <p:cNvPicPr preferRelativeResize="0"/>
          <p:nvPr/>
        </p:nvPicPr>
        <p:blipFill rotWithShape="1">
          <a:blip r:embed="rId3">
            <a:alphaModFix/>
          </a:blip>
          <a:srcRect b="0" l="0" r="0" t="0"/>
          <a:stretch/>
        </p:blipFill>
        <p:spPr>
          <a:xfrm>
            <a:off x="5770059" y="1475011"/>
            <a:ext cx="4588449" cy="2007954"/>
          </a:xfrm>
          <a:prstGeom prst="rect">
            <a:avLst/>
          </a:prstGeom>
          <a:noFill/>
          <a:ln>
            <a:noFill/>
          </a:ln>
        </p:spPr>
      </p:pic>
      <p:pic>
        <p:nvPicPr>
          <p:cNvPr descr="C2-HD-BTM.png" id="622" name="Google Shape;622;p68"/>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69"/>
          <p:cNvSpPr txBox="1"/>
          <p:nvPr>
            <p:ph type="title"/>
          </p:nvPr>
        </p:nvSpPr>
        <p:spPr>
          <a:xfrm>
            <a:off x="2310713" y="246298"/>
            <a:ext cx="9053384"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A GLOBAL PICTURE OF HOMELESSNESS</a:t>
            </a:r>
            <a:endParaRPr b="1">
              <a:solidFill>
                <a:srgbClr val="0B5394"/>
              </a:solidFill>
            </a:endParaRPr>
          </a:p>
        </p:txBody>
      </p:sp>
      <p:sp>
        <p:nvSpPr>
          <p:cNvPr id="628" name="Google Shape;628;p69"/>
          <p:cNvSpPr txBox="1"/>
          <p:nvPr>
            <p:ph idx="1" type="body"/>
          </p:nvPr>
        </p:nvSpPr>
        <p:spPr>
          <a:xfrm>
            <a:off x="3826750" y="1674702"/>
            <a:ext cx="8268049"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
                <a:solidFill>
                  <a:schemeClr val="dk1"/>
                </a:solidFill>
              </a:rPr>
              <a:t>Homelessness is affecting every country globally</a:t>
            </a:r>
            <a:endParaRPr/>
          </a:p>
          <a:p>
            <a:pPr indent="-457188" lvl="0" marL="609585" rtl="0" algn="l">
              <a:lnSpc>
                <a:spcPct val="90000"/>
              </a:lnSpc>
              <a:spcBef>
                <a:spcPts val="0"/>
              </a:spcBef>
              <a:spcAft>
                <a:spcPts val="0"/>
              </a:spcAft>
              <a:buClr>
                <a:schemeClr val="dk1"/>
              </a:buClr>
              <a:buSzPts val="1800"/>
              <a:buChar char="●"/>
            </a:pPr>
            <a:r>
              <a:rPr lang="en">
                <a:solidFill>
                  <a:schemeClr val="dk1"/>
                </a:solidFill>
              </a:rPr>
              <a:t>Homelessness is on the rise globally </a:t>
            </a:r>
            <a:endParaRPr/>
          </a:p>
          <a:p>
            <a:pPr indent="-457188" lvl="0" marL="609585" rtl="0" algn="l">
              <a:lnSpc>
                <a:spcPct val="90000"/>
              </a:lnSpc>
              <a:spcBef>
                <a:spcPts val="0"/>
              </a:spcBef>
              <a:spcAft>
                <a:spcPts val="0"/>
              </a:spcAft>
              <a:buClr>
                <a:schemeClr val="dk1"/>
              </a:buClr>
              <a:buSzPts val="1800"/>
              <a:buChar char="●"/>
            </a:pPr>
            <a:r>
              <a:rPr lang="en">
                <a:solidFill>
                  <a:schemeClr val="dk1"/>
                </a:solidFill>
              </a:rPr>
              <a:t>National definitions of homelessness vary</a:t>
            </a:r>
            <a:endParaRPr/>
          </a:p>
          <a:p>
            <a:pPr indent="-457188" lvl="0" marL="609585" rtl="0" algn="l">
              <a:lnSpc>
                <a:spcPct val="90000"/>
              </a:lnSpc>
              <a:spcBef>
                <a:spcPts val="0"/>
              </a:spcBef>
              <a:spcAft>
                <a:spcPts val="0"/>
              </a:spcAft>
              <a:buClr>
                <a:schemeClr val="dk1"/>
              </a:buClr>
              <a:buSzPts val="1800"/>
              <a:buChar char="●"/>
            </a:pPr>
            <a:r>
              <a:rPr lang="en">
                <a:solidFill>
                  <a:schemeClr val="dk1"/>
                </a:solidFill>
              </a:rPr>
              <a:t>There was no global definition</a:t>
            </a:r>
            <a:endParaRPr/>
          </a:p>
          <a:p>
            <a:pPr indent="-457188" lvl="0" marL="609585" rtl="0" algn="l">
              <a:lnSpc>
                <a:spcPct val="90000"/>
              </a:lnSpc>
              <a:spcBef>
                <a:spcPts val="0"/>
              </a:spcBef>
              <a:spcAft>
                <a:spcPts val="0"/>
              </a:spcAft>
              <a:buClr>
                <a:schemeClr val="dk1"/>
              </a:buClr>
              <a:buSzPts val="1800"/>
              <a:buChar char="●"/>
            </a:pPr>
            <a:r>
              <a:rPr lang="en">
                <a:solidFill>
                  <a:schemeClr val="dk1"/>
                </a:solidFill>
              </a:rPr>
              <a:t>Difficult to make a cross-country comparison</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Lack of qualitative and quantitative data globally</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There are many types of homelessness</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There are many drivers of homelessness</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Various policies to address and prevent homelessness have been implemented with varying success globally</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The word homelessness is sparse across UN language and documents</a:t>
            </a:r>
            <a:endParaRPr/>
          </a:p>
        </p:txBody>
      </p:sp>
      <p:pic>
        <p:nvPicPr>
          <p:cNvPr descr="C2-HD-BTM.png" id="629" name="Google Shape;629;p6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630" name="Google Shape;630;p69"/>
          <p:cNvSpPr/>
          <p:nvPr/>
        </p:nvSpPr>
        <p:spPr>
          <a:xfrm>
            <a:off x="0" y="1325808"/>
            <a:ext cx="2608130" cy="2568479"/>
          </a:xfrm>
          <a:prstGeom prst="ellipse">
            <a:avLst/>
          </a:prstGeom>
          <a:solidFill>
            <a:srgbClr val="4A86E8"/>
          </a:solidFill>
          <a:ln cap="flat" cmpd="sng" w="9525">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631" name="Google Shape;631;p69"/>
          <p:cNvSpPr txBox="1"/>
          <p:nvPr/>
        </p:nvSpPr>
        <p:spPr>
          <a:xfrm>
            <a:off x="97202" y="1513331"/>
            <a:ext cx="2413726" cy="189999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FFFFF"/>
              </a:buClr>
              <a:buSzPts val="2200"/>
              <a:buFont typeface="Arial"/>
              <a:buNone/>
            </a:pPr>
            <a:r>
              <a:rPr b="1" lang="en" sz="2200">
                <a:solidFill>
                  <a:srgbClr val="FFFFFF"/>
                </a:solidFill>
                <a:latin typeface="Century Gothic"/>
                <a:ea typeface="Century Gothic"/>
                <a:cs typeface="Century Gothic"/>
                <a:sym typeface="Century Gothic"/>
              </a:rPr>
              <a:t>   Data and Measurement are Vital to Addressing the Issue!!</a:t>
            </a:r>
            <a:endParaRPr/>
          </a:p>
        </p:txBody>
      </p:sp>
      <p:pic>
        <p:nvPicPr>
          <p:cNvPr descr="Earth globe Africa and Europe" id="632" name="Google Shape;632;p69"/>
          <p:cNvPicPr preferRelativeResize="0"/>
          <p:nvPr/>
        </p:nvPicPr>
        <p:blipFill rotWithShape="1">
          <a:blip r:embed="rId4">
            <a:alphaModFix/>
          </a:blip>
          <a:srcRect b="0" l="0" r="0" t="0"/>
          <a:stretch/>
        </p:blipFill>
        <p:spPr>
          <a:xfrm>
            <a:off x="2685240" y="2659147"/>
            <a:ext cx="1064400" cy="1064400"/>
          </a:xfrm>
          <a:prstGeom prst="rect">
            <a:avLst/>
          </a:prstGeom>
          <a:noFill/>
          <a:ln>
            <a:noFill/>
          </a:ln>
        </p:spPr>
      </p:pic>
      <p:pic>
        <p:nvPicPr>
          <p:cNvPr descr="Earth globe Americas" id="633" name="Google Shape;633;p69"/>
          <p:cNvPicPr preferRelativeResize="0"/>
          <p:nvPr/>
        </p:nvPicPr>
        <p:blipFill rotWithShape="1">
          <a:blip r:embed="rId5">
            <a:alphaModFix/>
          </a:blip>
          <a:srcRect b="0" l="0" r="0" t="0"/>
          <a:stretch/>
        </p:blipFill>
        <p:spPr>
          <a:xfrm>
            <a:off x="488545" y="4681834"/>
            <a:ext cx="1064400" cy="1064400"/>
          </a:xfrm>
          <a:prstGeom prst="rect">
            <a:avLst/>
          </a:prstGeom>
          <a:noFill/>
          <a:ln>
            <a:noFill/>
          </a:ln>
        </p:spPr>
      </p:pic>
      <p:pic>
        <p:nvPicPr>
          <p:cNvPr descr="Earth globe Asia and Australia" id="634" name="Google Shape;634;p69"/>
          <p:cNvPicPr preferRelativeResize="0"/>
          <p:nvPr/>
        </p:nvPicPr>
        <p:blipFill rotWithShape="1">
          <a:blip r:embed="rId6">
            <a:alphaModFix/>
          </a:blip>
          <a:srcRect b="0" l="0" r="0" t="0"/>
          <a:stretch/>
        </p:blipFill>
        <p:spPr>
          <a:xfrm>
            <a:off x="-37547" y="3772353"/>
            <a:ext cx="1064400" cy="1064400"/>
          </a:xfrm>
          <a:prstGeom prst="rect">
            <a:avLst/>
          </a:prstGeom>
          <a:noFill/>
          <a:ln>
            <a:noFill/>
          </a:ln>
        </p:spPr>
      </p:pic>
      <p:pic>
        <p:nvPicPr>
          <p:cNvPr descr="Earth Globe   Asia" id="635" name="Google Shape;635;p69"/>
          <p:cNvPicPr preferRelativeResize="0"/>
          <p:nvPr/>
        </p:nvPicPr>
        <p:blipFill rotWithShape="1">
          <a:blip r:embed="rId7">
            <a:alphaModFix/>
          </a:blip>
          <a:srcRect b="0" l="0" r="0" t="0"/>
          <a:stretch/>
        </p:blipFill>
        <p:spPr>
          <a:xfrm>
            <a:off x="2371007" y="981131"/>
            <a:ext cx="1064400" cy="1064400"/>
          </a:xfrm>
          <a:prstGeom prst="rect">
            <a:avLst/>
          </a:prstGeom>
          <a:noFill/>
          <a:ln>
            <a:noFill/>
          </a:ln>
        </p:spPr>
      </p:pic>
      <p:pic>
        <p:nvPicPr>
          <p:cNvPr id="636" name="Google Shape;636;p69"/>
          <p:cNvPicPr preferRelativeResize="0"/>
          <p:nvPr/>
        </p:nvPicPr>
        <p:blipFill rotWithShape="1">
          <a:blip r:embed="rId8">
            <a:alphaModFix/>
          </a:blip>
          <a:srcRect b="0" l="0" r="0" t="0"/>
          <a:stretch/>
        </p:blipFill>
        <p:spPr>
          <a:xfrm>
            <a:off x="1485120" y="3653501"/>
            <a:ext cx="2194560" cy="22751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0" name="Shape 640"/>
        <p:cNvGrpSpPr/>
        <p:nvPr/>
      </p:nvGrpSpPr>
      <p:grpSpPr>
        <a:xfrm>
          <a:off x="0" y="0"/>
          <a:ext cx="0" cy="0"/>
          <a:chOff x="0" y="0"/>
          <a:chExt cx="0" cy="0"/>
        </a:xfrm>
      </p:grpSpPr>
      <p:sp>
        <p:nvSpPr>
          <p:cNvPr id="641" name="Google Shape;641;p70"/>
          <p:cNvSpPr txBox="1"/>
          <p:nvPr>
            <p:ph type="title"/>
          </p:nvPr>
        </p:nvSpPr>
        <p:spPr>
          <a:xfrm>
            <a:off x="258438" y="320294"/>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THE UN &amp; HOMELESSNESS</a:t>
            </a:r>
            <a:endParaRPr b="1">
              <a:solidFill>
                <a:srgbClr val="0B5394"/>
              </a:solidFill>
            </a:endParaRPr>
          </a:p>
        </p:txBody>
      </p:sp>
      <p:pic>
        <p:nvPicPr>
          <p:cNvPr descr="C2-HD-BTM.png" id="642" name="Google Shape;642;p7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643" name="Google Shape;643;p70"/>
          <p:cNvSpPr txBox="1"/>
          <p:nvPr>
            <p:ph idx="1" type="body"/>
          </p:nvPr>
        </p:nvSpPr>
        <p:spPr>
          <a:xfrm>
            <a:off x="103953" y="1108276"/>
            <a:ext cx="11984100"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 sz="1900">
                <a:solidFill>
                  <a:schemeClr val="dk1"/>
                </a:solidFill>
              </a:rPr>
              <a:t>In 2017/2018 group of NGOs came together to address the issue of homelessness  and bring it to the attention of the UN. The Working Group to End Homelessness (WGEH) was formed.</a:t>
            </a:r>
            <a:endParaRPr/>
          </a:p>
          <a:p>
            <a:pPr indent="-457188" lvl="0" marL="609585" rtl="0" algn="l">
              <a:lnSpc>
                <a:spcPct val="107000"/>
              </a:lnSpc>
              <a:spcBef>
                <a:spcPts val="0"/>
              </a:spcBef>
              <a:spcAft>
                <a:spcPts val="0"/>
              </a:spcAft>
              <a:buClr>
                <a:schemeClr val="dk1"/>
              </a:buClr>
              <a:buSzPts val="1800"/>
              <a:buChar char="●"/>
            </a:pPr>
            <a:r>
              <a:rPr lang="en" sz="1900">
                <a:solidFill>
                  <a:schemeClr val="dk1"/>
                </a:solidFill>
              </a:rPr>
              <a:t>The working group put together a significant advocacy campaign making effort to push the issue of homelessness at every opportunity.</a:t>
            </a:r>
            <a:endParaRPr/>
          </a:p>
          <a:p>
            <a:pPr indent="-457188" lvl="0" marL="609585" rtl="0" algn="l">
              <a:lnSpc>
                <a:spcPct val="107000"/>
              </a:lnSpc>
              <a:spcBef>
                <a:spcPts val="0"/>
              </a:spcBef>
              <a:spcAft>
                <a:spcPts val="0"/>
              </a:spcAft>
              <a:buClr>
                <a:schemeClr val="dk1"/>
              </a:buClr>
              <a:buSzPts val="1800"/>
              <a:buChar char="●"/>
            </a:pPr>
            <a:r>
              <a:rPr lang="en" sz="1900">
                <a:solidFill>
                  <a:schemeClr val="dk1"/>
                </a:solidFill>
              </a:rPr>
              <a:t>Advocacy by the WGEH and friendly member states at the 57</a:t>
            </a:r>
            <a:r>
              <a:rPr baseline="30000" lang="en" sz="1900">
                <a:solidFill>
                  <a:schemeClr val="dk1"/>
                </a:solidFill>
              </a:rPr>
              <a:t>th</a:t>
            </a:r>
            <a:r>
              <a:rPr baseline="30000" lang="en" sz="1900"/>
              <a:t> </a:t>
            </a:r>
            <a:r>
              <a:rPr lang="en" sz="1900">
                <a:solidFill>
                  <a:schemeClr val="dk1"/>
                </a:solidFill>
              </a:rPr>
              <a:t>Commission for Social Development (CSocD57) lead to “Affordable housing and social protection systems for all to </a:t>
            </a:r>
            <a:br>
              <a:rPr lang="en" sz="1900">
                <a:solidFill>
                  <a:schemeClr val="dk1"/>
                </a:solidFill>
              </a:rPr>
            </a:br>
            <a:r>
              <a:rPr lang="en" sz="1900">
                <a:solidFill>
                  <a:schemeClr val="dk1"/>
                </a:solidFill>
              </a:rPr>
              <a:t>address homelessness.”  being adopted as the CSocD58 priority theme.</a:t>
            </a:r>
            <a:endParaRPr/>
          </a:p>
          <a:p>
            <a:pPr indent="-457188" lvl="0" marL="609585" rtl="0" algn="l">
              <a:lnSpc>
                <a:spcPct val="107000"/>
              </a:lnSpc>
              <a:spcBef>
                <a:spcPts val="0"/>
              </a:spcBef>
              <a:spcAft>
                <a:spcPts val="0"/>
              </a:spcAft>
              <a:buClr>
                <a:schemeClr val="dk1"/>
              </a:buClr>
              <a:buSzPts val="1800"/>
              <a:buChar char="●"/>
            </a:pPr>
            <a:r>
              <a:rPr lang="en" sz="1900">
                <a:solidFill>
                  <a:schemeClr val="dk1"/>
                </a:solidFill>
              </a:rPr>
              <a:t>An Expert Group Meeting on the topic of Homelessness was </a:t>
            </a:r>
            <a:br>
              <a:rPr lang="en" sz="1900">
                <a:solidFill>
                  <a:schemeClr val="dk1"/>
                </a:solidFill>
              </a:rPr>
            </a:br>
            <a:r>
              <a:rPr lang="en" sz="1900">
                <a:solidFill>
                  <a:schemeClr val="dk1"/>
                </a:solidFill>
              </a:rPr>
              <a:t>convened in Nairobi, Kenya in May 2019 in preparation for the </a:t>
            </a:r>
            <a:br>
              <a:rPr lang="en" sz="1900">
                <a:solidFill>
                  <a:schemeClr val="dk1"/>
                </a:solidFill>
              </a:rPr>
            </a:br>
            <a:r>
              <a:rPr lang="en" sz="1900">
                <a:solidFill>
                  <a:schemeClr val="dk1"/>
                </a:solidFill>
              </a:rPr>
              <a:t>58</a:t>
            </a:r>
            <a:r>
              <a:rPr baseline="30000" lang="en" sz="1900">
                <a:solidFill>
                  <a:schemeClr val="dk1"/>
                </a:solidFill>
              </a:rPr>
              <a:t>th</a:t>
            </a:r>
            <a:r>
              <a:rPr lang="en" sz="1900">
                <a:solidFill>
                  <a:schemeClr val="dk1"/>
                </a:solidFill>
              </a:rPr>
              <a:t> Commission for Social Development</a:t>
            </a:r>
            <a:endParaRPr/>
          </a:p>
          <a:p>
            <a:pPr indent="-457188" lvl="0" marL="609585" rtl="0" algn="l">
              <a:lnSpc>
                <a:spcPct val="107000"/>
              </a:lnSpc>
              <a:spcBef>
                <a:spcPts val="0"/>
              </a:spcBef>
              <a:spcAft>
                <a:spcPts val="0"/>
              </a:spcAft>
              <a:buClr>
                <a:schemeClr val="dk1"/>
              </a:buClr>
              <a:buSzPts val="1800"/>
              <a:buChar char="●"/>
            </a:pPr>
            <a:r>
              <a:rPr lang="en" sz="1900">
                <a:solidFill>
                  <a:schemeClr val="dk1"/>
                </a:solidFill>
              </a:rPr>
              <a:t>The WGEH and NGO CSocD came together in preparation for </a:t>
            </a:r>
            <a:br>
              <a:rPr lang="en" sz="1900">
                <a:solidFill>
                  <a:schemeClr val="dk1"/>
                </a:solidFill>
              </a:rPr>
            </a:br>
            <a:r>
              <a:rPr lang="en" sz="1900">
                <a:solidFill>
                  <a:schemeClr val="dk1"/>
                </a:solidFill>
              </a:rPr>
              <a:t>CSocD58</a:t>
            </a:r>
            <a:endParaRPr/>
          </a:p>
          <a:p>
            <a:pPr indent="-457188" lvl="0" marL="609584" rtl="0" algn="l">
              <a:lnSpc>
                <a:spcPct val="107000"/>
              </a:lnSpc>
              <a:spcBef>
                <a:spcPts val="0"/>
              </a:spcBef>
              <a:spcAft>
                <a:spcPts val="0"/>
              </a:spcAft>
              <a:buClr>
                <a:schemeClr val="dk1"/>
              </a:buClr>
              <a:buSzPts val="1800"/>
              <a:buChar char="●"/>
            </a:pPr>
            <a:r>
              <a:rPr lang="en" sz="1900">
                <a:solidFill>
                  <a:schemeClr val="dk1"/>
                </a:solidFill>
              </a:rPr>
              <a:t>The 58</a:t>
            </a:r>
            <a:r>
              <a:rPr baseline="30000" lang="en" sz="1900">
                <a:solidFill>
                  <a:schemeClr val="dk1"/>
                </a:solidFill>
              </a:rPr>
              <a:t>th</a:t>
            </a:r>
            <a:r>
              <a:rPr lang="en" sz="1900">
                <a:solidFill>
                  <a:schemeClr val="dk1"/>
                </a:solidFill>
              </a:rPr>
              <a:t> Commission for Social Development </a:t>
            </a:r>
            <a:endParaRPr sz="1900">
              <a:solidFill>
                <a:schemeClr val="dk1"/>
              </a:solidFill>
            </a:endParaRPr>
          </a:p>
          <a:p>
            <a:pPr indent="-463538" lvl="0" marL="609585" rtl="0" algn="l">
              <a:lnSpc>
                <a:spcPct val="107000"/>
              </a:lnSpc>
              <a:spcBef>
                <a:spcPts val="0"/>
              </a:spcBef>
              <a:spcAft>
                <a:spcPts val="0"/>
              </a:spcAft>
              <a:buSzPts val="1900"/>
              <a:buChar char="●"/>
            </a:pPr>
            <a:r>
              <a:rPr lang="en" sz="1900"/>
              <a:t>General Assembly Resolution</a:t>
            </a:r>
            <a:endParaRPr sz="1900"/>
          </a:p>
          <a:p>
            <a:pPr indent="-342888" lvl="0" marL="609585" rtl="0" algn="l">
              <a:lnSpc>
                <a:spcPct val="107000"/>
              </a:lnSpc>
              <a:spcBef>
                <a:spcPts val="0"/>
              </a:spcBef>
              <a:spcAft>
                <a:spcPts val="0"/>
              </a:spcAft>
              <a:buClr>
                <a:schemeClr val="dk1"/>
              </a:buClr>
              <a:buSzPts val="1800"/>
              <a:buNone/>
            </a:pPr>
            <a:r>
              <a:t/>
            </a:r>
            <a:endParaRPr>
              <a:solidFill>
                <a:schemeClr val="dk1"/>
              </a:solidFill>
            </a:endParaRPr>
          </a:p>
        </p:txBody>
      </p:sp>
      <p:pic>
        <p:nvPicPr>
          <p:cNvPr id="644" name="Google Shape;644;p70"/>
          <p:cNvPicPr preferRelativeResize="0"/>
          <p:nvPr>
            <p:ph idx="1" type="body"/>
          </p:nvPr>
        </p:nvPicPr>
        <p:blipFill rotWithShape="1">
          <a:blip r:embed="rId4">
            <a:alphaModFix/>
          </a:blip>
          <a:srcRect b="0" l="0" r="0" t="0"/>
          <a:stretch/>
        </p:blipFill>
        <p:spPr>
          <a:xfrm>
            <a:off x="9029951" y="3329724"/>
            <a:ext cx="2589300" cy="2504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72"/>
          <p:cNvSpPr txBox="1"/>
          <p:nvPr>
            <p:ph idx="1" type="body"/>
          </p:nvPr>
        </p:nvSpPr>
        <p:spPr>
          <a:xfrm>
            <a:off x="5581402" y="1888177"/>
            <a:ext cx="6151419" cy="4571999"/>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2200"/>
              <a:buChar char="•"/>
            </a:pPr>
            <a:r>
              <a:rPr lang="en"/>
              <a:t>Held in preparation for the 58</a:t>
            </a:r>
            <a:r>
              <a:rPr baseline="30000" lang="en"/>
              <a:t>th</a:t>
            </a:r>
            <a:r>
              <a:rPr lang="en"/>
              <a:t> Commission for Social Development </a:t>
            </a:r>
            <a:endParaRPr/>
          </a:p>
          <a:p>
            <a:pPr indent="-228600" lvl="0" marL="228600" rtl="0" algn="l">
              <a:lnSpc>
                <a:spcPct val="80000"/>
              </a:lnSpc>
              <a:spcBef>
                <a:spcPts val="1000"/>
              </a:spcBef>
              <a:spcAft>
                <a:spcPts val="0"/>
              </a:spcAft>
              <a:buClr>
                <a:schemeClr val="dk1"/>
              </a:buClr>
              <a:buSzPts val="2200"/>
              <a:buChar char="•"/>
            </a:pPr>
            <a:r>
              <a:rPr lang="en"/>
              <a:t>Convened in Nairobi, Kenya in May 2019</a:t>
            </a:r>
            <a:endParaRPr/>
          </a:p>
          <a:p>
            <a:pPr indent="-228600" lvl="0" marL="228600" rtl="0" algn="l">
              <a:lnSpc>
                <a:spcPct val="80000"/>
              </a:lnSpc>
              <a:spcBef>
                <a:spcPts val="1000"/>
              </a:spcBef>
              <a:spcAft>
                <a:spcPts val="0"/>
              </a:spcAft>
              <a:buClr>
                <a:schemeClr val="dk1"/>
              </a:buClr>
              <a:buSzPts val="2200"/>
              <a:buChar char="•"/>
            </a:pPr>
            <a:r>
              <a:rPr lang="en"/>
              <a:t>Jean Quinn was invited to attend as an expert she </a:t>
            </a:r>
            <a:endParaRPr/>
          </a:p>
          <a:p>
            <a:pPr indent="-228600" lvl="0" marL="228600" rtl="0" algn="l">
              <a:lnSpc>
                <a:spcPct val="80000"/>
              </a:lnSpc>
              <a:spcBef>
                <a:spcPts val="1000"/>
              </a:spcBef>
              <a:spcAft>
                <a:spcPts val="0"/>
              </a:spcAft>
              <a:buClr>
                <a:schemeClr val="dk1"/>
              </a:buClr>
              <a:buSzPts val="2200"/>
              <a:buChar char="•"/>
            </a:pPr>
            <a:r>
              <a:rPr lang="en"/>
              <a:t>Discussed several topics in the context of Homelessness</a:t>
            </a:r>
            <a:endParaRPr/>
          </a:p>
          <a:p>
            <a:pPr indent="-228600" lvl="1" marL="685800" rtl="0" algn="l">
              <a:lnSpc>
                <a:spcPct val="80000"/>
              </a:lnSpc>
              <a:spcBef>
                <a:spcPts val="500"/>
              </a:spcBef>
              <a:spcAft>
                <a:spcPts val="0"/>
              </a:spcAft>
              <a:buClr>
                <a:schemeClr val="dk1"/>
              </a:buClr>
              <a:buSzPts val="2000"/>
              <a:buChar char="•"/>
            </a:pPr>
            <a:r>
              <a:rPr lang="en"/>
              <a:t>Drivers </a:t>
            </a:r>
            <a:endParaRPr/>
          </a:p>
          <a:p>
            <a:pPr indent="-228600" lvl="1" marL="685800" rtl="0" algn="l">
              <a:lnSpc>
                <a:spcPct val="80000"/>
              </a:lnSpc>
              <a:spcBef>
                <a:spcPts val="500"/>
              </a:spcBef>
              <a:spcAft>
                <a:spcPts val="0"/>
              </a:spcAft>
              <a:buClr>
                <a:schemeClr val="dk1"/>
              </a:buClr>
              <a:buSzPts val="2000"/>
              <a:buChar char="•"/>
            </a:pPr>
            <a:r>
              <a:rPr lang="en"/>
              <a:t>Type of homelessness </a:t>
            </a:r>
            <a:endParaRPr/>
          </a:p>
          <a:p>
            <a:pPr indent="-228600" lvl="1" marL="685800" rtl="0" algn="l">
              <a:lnSpc>
                <a:spcPct val="80000"/>
              </a:lnSpc>
              <a:spcBef>
                <a:spcPts val="500"/>
              </a:spcBef>
              <a:spcAft>
                <a:spcPts val="0"/>
              </a:spcAft>
              <a:buClr>
                <a:schemeClr val="dk1"/>
              </a:buClr>
              <a:buSzPts val="2000"/>
              <a:buChar char="•"/>
            </a:pPr>
            <a:r>
              <a:rPr lang="en"/>
              <a:t>Homelessness in different economic, social and geographic contexts</a:t>
            </a:r>
            <a:endParaRPr/>
          </a:p>
          <a:p>
            <a:pPr indent="-228600" lvl="1" marL="685800" rtl="0" algn="l">
              <a:lnSpc>
                <a:spcPct val="80000"/>
              </a:lnSpc>
              <a:spcBef>
                <a:spcPts val="500"/>
              </a:spcBef>
              <a:spcAft>
                <a:spcPts val="0"/>
              </a:spcAft>
              <a:buClr>
                <a:schemeClr val="dk1"/>
              </a:buClr>
              <a:buSzPts val="2000"/>
              <a:buChar char="•"/>
            </a:pPr>
            <a:r>
              <a:rPr lang="en"/>
              <a:t>Solutions </a:t>
            </a:r>
            <a:endParaRPr/>
          </a:p>
          <a:p>
            <a:pPr indent="-228600" lvl="0" marL="228600" rtl="0" algn="l">
              <a:lnSpc>
                <a:spcPct val="80000"/>
              </a:lnSpc>
              <a:spcBef>
                <a:spcPts val="1000"/>
              </a:spcBef>
              <a:spcAft>
                <a:spcPts val="0"/>
              </a:spcAft>
              <a:buClr>
                <a:schemeClr val="dk1"/>
              </a:buClr>
              <a:buSzPts val="2200"/>
              <a:buChar char="•"/>
            </a:pPr>
            <a:r>
              <a:rPr lang="en"/>
              <a:t>Proposed a global definition of Homelessness</a:t>
            </a:r>
            <a:endParaRPr/>
          </a:p>
          <a:p>
            <a:pPr indent="-101600" lvl="1" marL="685800" rtl="0" algn="l">
              <a:lnSpc>
                <a:spcPct val="80000"/>
              </a:lnSpc>
              <a:spcBef>
                <a:spcPts val="500"/>
              </a:spcBef>
              <a:spcAft>
                <a:spcPts val="0"/>
              </a:spcAft>
              <a:buClr>
                <a:schemeClr val="dk1"/>
              </a:buClr>
              <a:buSzPts val="2000"/>
              <a:buNone/>
            </a:pPr>
            <a:r>
              <a:t/>
            </a:r>
            <a:endParaRPr/>
          </a:p>
        </p:txBody>
      </p:sp>
      <p:sp>
        <p:nvSpPr>
          <p:cNvPr id="650" name="Google Shape;650;p72"/>
          <p:cNvSpPr txBox="1"/>
          <p:nvPr>
            <p:ph type="title"/>
          </p:nvPr>
        </p:nvSpPr>
        <p:spPr>
          <a:xfrm>
            <a:off x="2895600" y="763588"/>
            <a:ext cx="8610600" cy="1293812"/>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4000"/>
              <a:buFont typeface="Century Gothic"/>
              <a:buNone/>
            </a:pPr>
            <a:r>
              <a:rPr b="1" lang="en">
                <a:solidFill>
                  <a:srgbClr val="0B5394"/>
                </a:solidFill>
              </a:rPr>
              <a:t>EXPERT GROUP MEETING</a:t>
            </a:r>
            <a:endParaRPr b="1">
              <a:solidFill>
                <a:srgbClr val="0B5394"/>
              </a:solidFill>
            </a:endParaRPr>
          </a:p>
        </p:txBody>
      </p:sp>
      <p:pic>
        <p:nvPicPr>
          <p:cNvPr descr="A group of people posing for a photo&#10;&#10;Description automatically generated" id="651" name="Google Shape;651;p72"/>
          <p:cNvPicPr preferRelativeResize="0"/>
          <p:nvPr/>
        </p:nvPicPr>
        <p:blipFill rotWithShape="1">
          <a:blip r:embed="rId3">
            <a:alphaModFix/>
          </a:blip>
          <a:srcRect b="0" l="0" r="0" t="0"/>
          <a:stretch/>
        </p:blipFill>
        <p:spPr>
          <a:xfrm>
            <a:off x="300842" y="2057400"/>
            <a:ext cx="4995553" cy="3746665"/>
          </a:xfrm>
          <a:prstGeom prst="rect">
            <a:avLst/>
          </a:prstGeom>
          <a:noFill/>
          <a:ln>
            <a:noFill/>
          </a:ln>
        </p:spPr>
      </p:pic>
      <p:pic>
        <p:nvPicPr>
          <p:cNvPr descr="C2-HD-BTM.png" id="652" name="Google Shape;652;p72"/>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74"/>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THE EXPERT DEFINITION</a:t>
            </a:r>
            <a:endParaRPr b="1">
              <a:solidFill>
                <a:srgbClr val="0B5394"/>
              </a:solidFill>
            </a:endParaRPr>
          </a:p>
        </p:txBody>
      </p:sp>
      <p:sp>
        <p:nvSpPr>
          <p:cNvPr id="658" name="Google Shape;658;p74"/>
          <p:cNvSpPr txBox="1"/>
          <p:nvPr>
            <p:ph idx="1" type="body"/>
          </p:nvPr>
        </p:nvSpPr>
        <p:spPr>
          <a:xfrm>
            <a:off x="327800" y="1536633"/>
            <a:ext cx="8754555" cy="45552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chemeClr val="dk1"/>
              </a:buClr>
              <a:buSzPts val="1800"/>
              <a:buNone/>
            </a:pPr>
            <a:r>
              <a:rPr b="1" lang="en">
                <a:latin typeface="Century Gothic"/>
                <a:ea typeface="Century Gothic"/>
                <a:cs typeface="Century Gothic"/>
                <a:sym typeface="Century Gothic"/>
              </a:rPr>
              <a:t>Coming together the Expert decided the definition should be:</a:t>
            </a:r>
            <a:br>
              <a:rPr b="1" lang="en">
                <a:latin typeface="Century Gothic"/>
                <a:ea typeface="Century Gothic"/>
                <a:cs typeface="Century Gothic"/>
                <a:sym typeface="Century Gothic"/>
              </a:rPr>
            </a:br>
            <a:endParaRPr b="1">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0070C0"/>
              </a:buClr>
              <a:buSzPts val="1800"/>
              <a:buChar char="●"/>
            </a:pPr>
            <a:r>
              <a:rPr b="1" lang="en">
                <a:solidFill>
                  <a:srgbClr val="0070C0"/>
                </a:solidFill>
                <a:latin typeface="Century Gothic"/>
                <a:ea typeface="Century Gothic"/>
                <a:cs typeface="Century Gothic"/>
                <a:sym typeface="Century Gothic"/>
              </a:rPr>
              <a:t>Be Inclusive</a:t>
            </a:r>
            <a:endParaRPr>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E94579"/>
              </a:buClr>
              <a:buSzPts val="1800"/>
              <a:buChar char="●"/>
            </a:pPr>
            <a:r>
              <a:rPr b="1" lang="en">
                <a:solidFill>
                  <a:srgbClr val="E94579"/>
                </a:solidFill>
                <a:latin typeface="Century Gothic"/>
                <a:ea typeface="Century Gothic"/>
                <a:cs typeface="Century Gothic"/>
                <a:sym typeface="Century Gothic"/>
              </a:rPr>
              <a:t>Be politically sensitive</a:t>
            </a:r>
            <a:endParaRPr/>
          </a:p>
          <a:p>
            <a:pPr indent="-342900" lvl="0" marL="342900" rtl="0" algn="l">
              <a:lnSpc>
                <a:spcPct val="107000"/>
              </a:lnSpc>
              <a:spcBef>
                <a:spcPts val="0"/>
              </a:spcBef>
              <a:spcAft>
                <a:spcPts val="0"/>
              </a:spcAft>
              <a:buClr>
                <a:schemeClr val="dk1"/>
              </a:buClr>
              <a:buSzPts val="1800"/>
              <a:buChar char="●"/>
            </a:pPr>
            <a:r>
              <a:rPr lang="en">
                <a:latin typeface="Century Gothic"/>
                <a:ea typeface="Century Gothic"/>
                <a:cs typeface="Century Gothic"/>
                <a:sym typeface="Century Gothic"/>
              </a:rPr>
              <a:t>Ensure Homelessness is seen a </a:t>
            </a:r>
            <a:r>
              <a:rPr b="1" lang="en">
                <a:solidFill>
                  <a:srgbClr val="FF0000"/>
                </a:solidFill>
                <a:latin typeface="Century Gothic"/>
                <a:ea typeface="Century Gothic"/>
                <a:cs typeface="Century Gothic"/>
                <a:sym typeface="Century Gothic"/>
              </a:rPr>
              <a:t>societal failure not a personal one</a:t>
            </a:r>
            <a:endParaRPr/>
          </a:p>
          <a:p>
            <a:pPr indent="-342900" lvl="0" marL="342900" rtl="0" algn="l">
              <a:lnSpc>
                <a:spcPct val="107000"/>
              </a:lnSpc>
              <a:spcBef>
                <a:spcPts val="0"/>
              </a:spcBef>
              <a:spcAft>
                <a:spcPts val="0"/>
              </a:spcAft>
              <a:buClr>
                <a:schemeClr val="dk1"/>
              </a:buClr>
              <a:buSzPts val="1800"/>
              <a:buChar char="●"/>
            </a:pPr>
            <a:r>
              <a:rPr lang="en"/>
              <a:t>Needs to </a:t>
            </a:r>
            <a:r>
              <a:rPr lang="en">
                <a:solidFill>
                  <a:srgbClr val="5F196F"/>
                </a:solidFill>
              </a:rPr>
              <a:t>be </a:t>
            </a:r>
            <a:r>
              <a:rPr b="1" lang="en">
                <a:solidFill>
                  <a:srgbClr val="5F196F"/>
                </a:solidFill>
              </a:rPr>
              <a:t>framed within the 2030 Agenda </a:t>
            </a:r>
            <a:r>
              <a:rPr lang="en"/>
              <a:t>and in particular with the overarching principle of “no one left behind” and to reach the furthest left behind first </a:t>
            </a:r>
            <a:endParaRPr/>
          </a:p>
          <a:p>
            <a:pPr indent="-342900" lvl="0" marL="342900" rtl="0" algn="l">
              <a:lnSpc>
                <a:spcPct val="107000"/>
              </a:lnSpc>
              <a:spcBef>
                <a:spcPts val="0"/>
              </a:spcBef>
              <a:spcAft>
                <a:spcPts val="0"/>
              </a:spcAft>
              <a:buClr>
                <a:schemeClr val="dk1"/>
              </a:buClr>
              <a:buSzPts val="1800"/>
              <a:buChar char="●"/>
            </a:pPr>
            <a:r>
              <a:rPr lang="en"/>
              <a:t>Should </a:t>
            </a:r>
            <a:r>
              <a:rPr b="1" lang="en">
                <a:solidFill>
                  <a:srgbClr val="00B0F0"/>
                </a:solidFill>
              </a:rPr>
              <a:t>be measurable </a:t>
            </a:r>
            <a:endParaRPr/>
          </a:p>
          <a:p>
            <a:pPr indent="0" lvl="0" marL="0" rtl="0" algn="l">
              <a:lnSpc>
                <a:spcPct val="90000"/>
              </a:lnSpc>
              <a:spcBef>
                <a:spcPts val="0"/>
              </a:spcBef>
              <a:spcAft>
                <a:spcPts val="2133"/>
              </a:spcAft>
              <a:buClr>
                <a:schemeClr val="dk1"/>
              </a:buClr>
              <a:buSzPts val="1800"/>
              <a:buNone/>
            </a:pPr>
            <a:r>
              <a:t/>
            </a:r>
            <a:endParaRPr/>
          </a:p>
        </p:txBody>
      </p:sp>
      <p:pic>
        <p:nvPicPr>
          <p:cNvPr descr="C2-HD-BTM.png" id="659" name="Google Shape;659;p74"/>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660" name="Google Shape;660;p74"/>
          <p:cNvPicPr preferRelativeResize="0"/>
          <p:nvPr/>
        </p:nvPicPr>
        <p:blipFill rotWithShape="1">
          <a:blip r:embed="rId4">
            <a:alphaModFix/>
          </a:blip>
          <a:srcRect b="0" l="0" r="0" t="0"/>
          <a:stretch/>
        </p:blipFill>
        <p:spPr>
          <a:xfrm>
            <a:off x="9475407" y="2321634"/>
            <a:ext cx="2323540" cy="22147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7"/>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WHO ARE WE?</a:t>
            </a:r>
            <a:endParaRPr b="1">
              <a:solidFill>
                <a:srgbClr val="2264C8"/>
              </a:solidFill>
            </a:endParaRPr>
          </a:p>
        </p:txBody>
      </p:sp>
      <p:sp>
        <p:nvSpPr>
          <p:cNvPr id="206" name="Google Shape;206;p7"/>
          <p:cNvSpPr txBox="1"/>
          <p:nvPr>
            <p:ph idx="1" type="body"/>
          </p:nvPr>
        </p:nvSpPr>
        <p:spPr>
          <a:xfrm>
            <a:off x="415600" y="1280367"/>
            <a:ext cx="11360800" cy="42012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2133"/>
              </a:spcAft>
              <a:buClr>
                <a:schemeClr val="dk1"/>
              </a:buClr>
              <a:buSzPts val="1800"/>
              <a:buNone/>
            </a:pPr>
            <a:r>
              <a:rPr lang="en"/>
              <a:t>We are a coalition of religious women who bring their voices, concerns and experience as educators, health care providers, social workers, development and community builders to the United Nations.</a:t>
            </a:r>
            <a:endParaRPr/>
          </a:p>
        </p:txBody>
      </p:sp>
      <p:sp>
        <p:nvSpPr>
          <p:cNvPr id="207" name="Google Shape;207;p7"/>
          <p:cNvSpPr txBox="1"/>
          <p:nvPr/>
        </p:nvSpPr>
        <p:spPr>
          <a:xfrm>
            <a:off x="2514300" y="5628604"/>
            <a:ext cx="7163400" cy="619333"/>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0" i="0" lang="en" sz="2400" u="none" cap="none" strike="noStrike">
                <a:solidFill>
                  <a:srgbClr val="5F196F"/>
                </a:solidFill>
                <a:latin typeface="Century Gothic"/>
                <a:ea typeface="Century Gothic"/>
                <a:cs typeface="Century Gothic"/>
                <a:sym typeface="Century Gothic"/>
              </a:rPr>
              <a:t>UNANIMA International Board, February 2020</a:t>
            </a:r>
            <a:endParaRPr sz="2400">
              <a:solidFill>
                <a:srgbClr val="5F196F"/>
              </a:solidFill>
              <a:latin typeface="Century Gothic"/>
              <a:ea typeface="Century Gothic"/>
              <a:cs typeface="Century Gothic"/>
              <a:sym typeface="Century Gothic"/>
            </a:endParaRPr>
          </a:p>
        </p:txBody>
      </p:sp>
      <p:pic>
        <p:nvPicPr>
          <p:cNvPr descr="C2-HD-BTM.png" id="208" name="Google Shape;208;p7"/>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pic>
        <p:nvPicPr>
          <p:cNvPr descr="A group of people posing for a photo&#10;&#10;Description automatically generated" id="209" name="Google Shape;209;p7"/>
          <p:cNvPicPr preferRelativeResize="0"/>
          <p:nvPr/>
        </p:nvPicPr>
        <p:blipFill rotWithShape="1">
          <a:blip r:embed="rId4">
            <a:alphaModFix/>
          </a:blip>
          <a:srcRect b="21446" l="0" r="0" t="19930"/>
          <a:stretch/>
        </p:blipFill>
        <p:spPr>
          <a:xfrm>
            <a:off x="2428645" y="2390502"/>
            <a:ext cx="7334710" cy="32134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75"/>
          <p:cNvSpPr txBox="1"/>
          <p:nvPr>
            <p:ph type="title"/>
          </p:nvPr>
        </p:nvSpPr>
        <p:spPr>
          <a:xfrm>
            <a:off x="2521785" y="454591"/>
            <a:ext cx="921365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EXPERT GROUP PROPOSED DEFINITION</a:t>
            </a:r>
            <a:endParaRPr b="1">
              <a:solidFill>
                <a:srgbClr val="0B5394"/>
              </a:solidFill>
            </a:endParaRPr>
          </a:p>
        </p:txBody>
      </p:sp>
      <p:sp>
        <p:nvSpPr>
          <p:cNvPr id="666" name="Google Shape;666;p75"/>
          <p:cNvSpPr txBox="1"/>
          <p:nvPr>
            <p:ph idx="1" type="body"/>
          </p:nvPr>
        </p:nvSpPr>
        <p:spPr>
          <a:xfrm>
            <a:off x="374635" y="1711038"/>
            <a:ext cx="11360800" cy="27660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rgbClr val="F63790"/>
              </a:buClr>
              <a:buSzPts val="1800"/>
              <a:buNone/>
            </a:pPr>
            <a:r>
              <a:rPr b="1" i="1" lang="en">
                <a:solidFill>
                  <a:srgbClr val="F63790"/>
                </a:solidFill>
                <a:latin typeface="Century Gothic"/>
                <a:ea typeface="Century Gothic"/>
                <a:cs typeface="Century Gothic"/>
                <a:sym typeface="Century Gothic"/>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endParaRPr b="1" i="1">
              <a:solidFill>
                <a:srgbClr val="F63790"/>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i="1">
              <a:solidFill>
                <a:srgbClr val="38761D"/>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a:solidFill>
                <a:schemeClr val="dk1"/>
              </a:solidFill>
              <a:latin typeface="Century Gothic"/>
              <a:ea typeface="Century Gothic"/>
              <a:cs typeface="Century Gothic"/>
              <a:sym typeface="Century Gothic"/>
            </a:endParaRPr>
          </a:p>
          <a:p>
            <a:pPr indent="0" lvl="0" marL="0" rtl="0" algn="l">
              <a:lnSpc>
                <a:spcPct val="107000"/>
              </a:lnSpc>
              <a:spcBef>
                <a:spcPts val="1067"/>
              </a:spcBef>
              <a:spcAft>
                <a:spcPts val="1067"/>
              </a:spcAft>
              <a:buClr>
                <a:schemeClr val="dk1"/>
              </a:buClr>
              <a:buSzPts val="1100"/>
              <a:buNone/>
            </a:pPr>
            <a:r>
              <a:t/>
            </a:r>
            <a:endParaRPr b="1" i="1">
              <a:solidFill>
                <a:srgbClr val="38761D"/>
              </a:solidFill>
            </a:endParaRPr>
          </a:p>
        </p:txBody>
      </p:sp>
      <p:sp>
        <p:nvSpPr>
          <p:cNvPr id="667" name="Google Shape;667;p75"/>
          <p:cNvSpPr txBox="1"/>
          <p:nvPr>
            <p:ph idx="4294967295" type="body"/>
          </p:nvPr>
        </p:nvSpPr>
        <p:spPr>
          <a:xfrm>
            <a:off x="3678238" y="3094038"/>
            <a:ext cx="8513762" cy="2332037"/>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1000"/>
              </a:spcBef>
              <a:spcAft>
                <a:spcPts val="0"/>
              </a:spcAft>
              <a:buClr>
                <a:schemeClr val="dk1"/>
              </a:buClr>
              <a:buSzPts val="2200"/>
              <a:buNone/>
            </a:pPr>
            <a:r>
              <a:rPr lang="en">
                <a:solidFill>
                  <a:schemeClr val="dk1"/>
                </a:solidFill>
                <a:latin typeface="Century Gothic"/>
                <a:ea typeface="Century Gothic"/>
                <a:cs typeface="Century Gothic"/>
                <a:sym typeface="Century Gothic"/>
              </a:rPr>
              <a:t>In defining homelessness, it would include the following four categories of people:</a:t>
            </a:r>
            <a:endParaRPr>
              <a:solidFill>
                <a:schemeClr val="dk1"/>
              </a:solidFill>
              <a:latin typeface="Century Gothic"/>
              <a:ea typeface="Century Gothic"/>
              <a:cs typeface="Century Gothic"/>
              <a:sym typeface="Century Gothic"/>
            </a:endParaRPr>
          </a:p>
          <a:p>
            <a:pPr indent="-228600" lvl="0" marL="228600" rtl="0" algn="l">
              <a:lnSpc>
                <a:spcPct val="107000"/>
              </a:lnSpc>
              <a:spcBef>
                <a:spcPts val="1067"/>
              </a:spcBef>
              <a:spcAft>
                <a:spcPts val="0"/>
              </a:spcAft>
              <a:buClr>
                <a:schemeClr val="dk1"/>
              </a:buClr>
              <a:buSzPts val="2200"/>
              <a:buChar char="•"/>
            </a:pPr>
            <a:r>
              <a:rPr lang="en">
                <a:solidFill>
                  <a:srgbClr val="5F196F"/>
                </a:solidFill>
                <a:latin typeface="Century Gothic"/>
                <a:ea typeface="Century Gothic"/>
                <a:cs typeface="Century Gothic"/>
                <a:sym typeface="Century Gothic"/>
              </a:rPr>
              <a:t>People living on the streets or other open spaces</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
                <a:solidFill>
                  <a:srgbClr val="5F196F"/>
                </a:solidFill>
                <a:latin typeface="Century Gothic"/>
                <a:ea typeface="Century Gothic"/>
                <a:cs typeface="Century Gothic"/>
                <a:sym typeface="Century Gothic"/>
              </a:rPr>
              <a:t>People living in temporary or crisis accommodation</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
                <a:solidFill>
                  <a:srgbClr val="5F196F"/>
                </a:solidFill>
                <a:latin typeface="Century Gothic"/>
                <a:ea typeface="Century Gothic"/>
                <a:cs typeface="Century Gothic"/>
                <a:sym typeface="Century Gothic"/>
              </a:rPr>
              <a:t>People living in severely inadequate and insecure accommodation</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
                <a:solidFill>
                  <a:srgbClr val="5F196F"/>
                </a:solidFill>
                <a:latin typeface="Century Gothic"/>
                <a:ea typeface="Century Gothic"/>
                <a:cs typeface="Century Gothic"/>
                <a:sym typeface="Century Gothic"/>
              </a:rPr>
              <a:t>People lack access to affordable housing </a:t>
            </a:r>
            <a:endParaRPr>
              <a:solidFill>
                <a:srgbClr val="5F196F"/>
              </a:solidFill>
              <a:latin typeface="Century Gothic"/>
              <a:ea typeface="Century Gothic"/>
              <a:cs typeface="Century Gothic"/>
              <a:sym typeface="Century Gothic"/>
            </a:endParaRPr>
          </a:p>
          <a:p>
            <a:pPr indent="-88900" lvl="0" marL="228600" rtl="0" algn="l">
              <a:lnSpc>
                <a:spcPct val="107000"/>
              </a:lnSpc>
              <a:spcBef>
                <a:spcPts val="1067"/>
              </a:spcBef>
              <a:spcAft>
                <a:spcPts val="1067"/>
              </a:spcAft>
              <a:buClr>
                <a:schemeClr val="dk1"/>
              </a:buClr>
              <a:buSzPts val="2200"/>
              <a:buNone/>
            </a:pPr>
            <a:r>
              <a:t/>
            </a:r>
            <a:endParaRPr b="1" i="1">
              <a:solidFill>
                <a:srgbClr val="38761D"/>
              </a:solidFill>
            </a:endParaRPr>
          </a:p>
        </p:txBody>
      </p:sp>
      <p:pic>
        <p:nvPicPr>
          <p:cNvPr id="668" name="Google Shape;668;p75"/>
          <p:cNvPicPr preferRelativeResize="0"/>
          <p:nvPr/>
        </p:nvPicPr>
        <p:blipFill rotWithShape="1">
          <a:blip r:embed="rId3">
            <a:alphaModFix/>
          </a:blip>
          <a:srcRect b="0" l="8908" r="0" t="0"/>
          <a:stretch/>
        </p:blipFill>
        <p:spPr>
          <a:xfrm>
            <a:off x="374635" y="3316133"/>
            <a:ext cx="3359600" cy="2766000"/>
          </a:xfrm>
          <a:prstGeom prst="rect">
            <a:avLst/>
          </a:prstGeom>
          <a:noFill/>
          <a:ln>
            <a:noFill/>
          </a:ln>
        </p:spPr>
      </p:pic>
      <p:pic>
        <p:nvPicPr>
          <p:cNvPr descr="C2-HD-BTM.png" id="669" name="Google Shape;669;p7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81"/>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a:solidFill>
                  <a:srgbClr val="E94579"/>
                </a:solidFill>
              </a:rPr>
              <a:t>QUESTIONS?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82"/>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u="sng">
                <a:solidFill>
                  <a:srgbClr val="E94579"/>
                </a:solidFill>
              </a:rPr>
              <a:t>ADVOCACY + RESEARCH </a:t>
            </a:r>
            <a:endParaRPr/>
          </a:p>
        </p:txBody>
      </p:sp>
      <p:pic>
        <p:nvPicPr>
          <p:cNvPr id="680" name="Google Shape;680;p82"/>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83"/>
          <p:cNvSpPr txBox="1"/>
          <p:nvPr>
            <p:ph idx="1" type="body"/>
          </p:nvPr>
        </p:nvSpPr>
        <p:spPr>
          <a:xfrm>
            <a:off x="415600" y="1890400"/>
            <a:ext cx="11360800" cy="1081400"/>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b="1" lang="en"/>
              <a:t>Advocacy- </a:t>
            </a:r>
            <a:r>
              <a:rPr lang="en"/>
              <a:t>The public support for an idea, plan, or way of doing something</a:t>
            </a:r>
            <a:endParaRPr/>
          </a:p>
          <a:p>
            <a:pPr indent="0" lvl="0" marL="152396" rtl="0" algn="l">
              <a:lnSpc>
                <a:spcPct val="90000"/>
              </a:lnSpc>
              <a:spcBef>
                <a:spcPts val="0"/>
              </a:spcBef>
              <a:spcAft>
                <a:spcPts val="0"/>
              </a:spcAft>
              <a:buClr>
                <a:schemeClr val="dk1"/>
              </a:buClr>
              <a:buSzPts val="1800"/>
              <a:buNone/>
            </a:pPr>
            <a:r>
              <a:rPr lang="en"/>
              <a:t>								-</a:t>
            </a:r>
            <a:r>
              <a:rPr lang="en" sz="1800"/>
              <a:t>Cambridge Dictionary Online</a:t>
            </a:r>
            <a:endParaRPr/>
          </a:p>
          <a:p>
            <a:pPr indent="0" lvl="0" marL="152396" rtl="0" algn="l">
              <a:lnSpc>
                <a:spcPct val="90000"/>
              </a:lnSpc>
              <a:spcBef>
                <a:spcPts val="0"/>
              </a:spcBef>
              <a:spcAft>
                <a:spcPts val="0"/>
              </a:spcAft>
              <a:buClr>
                <a:schemeClr val="dk1"/>
              </a:buClr>
              <a:buSzPts val="1800"/>
              <a:buNone/>
            </a:pPr>
            <a:br>
              <a:rPr lang="en" sz="1800"/>
            </a:br>
            <a:endParaRPr sz="1800"/>
          </a:p>
          <a:p>
            <a:pPr indent="0" lvl="0" marL="152396" rtl="0" algn="l">
              <a:lnSpc>
                <a:spcPct val="90000"/>
              </a:lnSpc>
              <a:spcBef>
                <a:spcPts val="0"/>
              </a:spcBef>
              <a:spcAft>
                <a:spcPts val="0"/>
              </a:spcAft>
              <a:buClr>
                <a:schemeClr val="dk1"/>
              </a:buClr>
              <a:buSzPts val="1800"/>
              <a:buNone/>
            </a:pPr>
            <a:r>
              <a:t/>
            </a:r>
            <a:endParaRPr b="1"/>
          </a:p>
        </p:txBody>
      </p:sp>
      <p:pic>
        <p:nvPicPr>
          <p:cNvPr descr="C2-HD-BTM.png" id="686" name="Google Shape;686;p83"/>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687" name="Google Shape;687;p83"/>
          <p:cNvSpPr txBox="1"/>
          <p:nvPr/>
        </p:nvSpPr>
        <p:spPr>
          <a:xfrm>
            <a:off x="415600" y="384600"/>
            <a:ext cx="11360800"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0B5394"/>
              </a:buClr>
              <a:buSzPts val="3200"/>
              <a:buFont typeface="Century Gothic"/>
              <a:buNone/>
            </a:pPr>
            <a:r>
              <a:rPr b="1" lang="en" sz="4000" cap="none">
                <a:solidFill>
                  <a:srgbClr val="0B5394"/>
                </a:solidFill>
                <a:latin typeface="Century Gothic"/>
                <a:ea typeface="Century Gothic"/>
                <a:cs typeface="Century Gothic"/>
                <a:sym typeface="Century Gothic"/>
              </a:rPr>
              <a:t>WHAT IS ADVOCACY</a:t>
            </a:r>
            <a:endParaRPr/>
          </a:p>
        </p:txBody>
      </p:sp>
      <p:pic>
        <p:nvPicPr>
          <p:cNvPr descr="Megaphone" id="688" name="Google Shape;688;p83"/>
          <p:cNvPicPr preferRelativeResize="0"/>
          <p:nvPr/>
        </p:nvPicPr>
        <p:blipFill rotWithShape="1">
          <a:blip r:embed="rId4">
            <a:alphaModFix/>
          </a:blip>
          <a:srcRect b="0" l="0" r="0" t="0"/>
          <a:stretch/>
        </p:blipFill>
        <p:spPr>
          <a:xfrm flipH="1" rot="-2012059">
            <a:off x="7702730" y="2971801"/>
            <a:ext cx="914400" cy="914400"/>
          </a:xfrm>
          <a:prstGeom prst="rect">
            <a:avLst/>
          </a:prstGeom>
          <a:noFill/>
          <a:ln>
            <a:noFill/>
          </a:ln>
        </p:spPr>
      </p:pic>
      <p:pic>
        <p:nvPicPr>
          <p:cNvPr descr="Group success" id="689" name="Google Shape;689;p83"/>
          <p:cNvPicPr preferRelativeResize="0"/>
          <p:nvPr/>
        </p:nvPicPr>
        <p:blipFill rotWithShape="1">
          <a:blip r:embed="rId5">
            <a:alphaModFix/>
          </a:blip>
          <a:srcRect b="0" l="0" r="0" t="0"/>
          <a:stretch/>
        </p:blipFill>
        <p:spPr>
          <a:xfrm>
            <a:off x="8009708" y="2971800"/>
            <a:ext cx="3303862" cy="3303862"/>
          </a:xfrm>
          <a:prstGeom prst="rect">
            <a:avLst/>
          </a:prstGeom>
          <a:noFill/>
          <a:ln>
            <a:noFill/>
          </a:ln>
        </p:spPr>
      </p:pic>
      <p:sp>
        <p:nvSpPr>
          <p:cNvPr id="690" name="Google Shape;690;p83"/>
          <p:cNvSpPr/>
          <p:nvPr/>
        </p:nvSpPr>
        <p:spPr>
          <a:xfrm>
            <a:off x="906530" y="2805743"/>
            <a:ext cx="6096000" cy="1631100"/>
          </a:xfrm>
          <a:prstGeom prst="rect">
            <a:avLst/>
          </a:prstGeom>
          <a:noFill/>
          <a:ln>
            <a:noFill/>
          </a:ln>
        </p:spPr>
        <p:txBody>
          <a:bodyPr anchorCtr="0" anchor="t" bIns="45700" lIns="91425" spcFirstLastPara="1" rIns="91425" wrap="square" tIns="45700">
            <a:spAutoFit/>
          </a:bodyPr>
          <a:lstStyle/>
          <a:p>
            <a:pPr indent="0" lvl="0" marL="152396" marR="0" rtl="0" algn="l">
              <a:spcBef>
                <a:spcPts val="0"/>
              </a:spcBef>
              <a:spcAft>
                <a:spcPts val="0"/>
              </a:spcAft>
              <a:buClr>
                <a:schemeClr val="dk1"/>
              </a:buClr>
              <a:buSzPts val="1400"/>
              <a:buFont typeface="Century Gothic"/>
              <a:buNone/>
            </a:pPr>
            <a:r>
              <a:t/>
            </a:r>
            <a:endParaRPr sz="1400">
              <a:solidFill>
                <a:schemeClr val="dk1"/>
              </a:solidFill>
              <a:latin typeface="Century Gothic"/>
              <a:ea typeface="Century Gothic"/>
              <a:cs typeface="Century Gothic"/>
              <a:sym typeface="Century Gothic"/>
            </a:endParaRPr>
          </a:p>
          <a:p>
            <a:pPr indent="0" lvl="0" marL="152396" marR="0" rtl="0" algn="l">
              <a:spcBef>
                <a:spcPts val="0"/>
              </a:spcBef>
              <a:spcAft>
                <a:spcPts val="0"/>
              </a:spcAft>
              <a:buClr>
                <a:srgbClr val="F63790"/>
              </a:buClr>
              <a:buSzPts val="1800"/>
              <a:buFont typeface="Century Gothic"/>
              <a:buNone/>
            </a:pPr>
            <a:r>
              <a:rPr i="1" lang="en" sz="1800">
                <a:solidFill>
                  <a:srgbClr val="F63790"/>
                </a:solidFill>
                <a:latin typeface="Century Gothic"/>
                <a:ea typeface="Century Gothic"/>
                <a:cs typeface="Century Gothic"/>
                <a:sym typeface="Century Gothic"/>
              </a:rPr>
              <a:t>“Any action that speaks in favor of, recommends, argues for a cause, supports or defends, or pleads on behalf of others.”</a:t>
            </a:r>
            <a:endParaRPr sz="1800">
              <a:solidFill>
                <a:srgbClr val="F63790"/>
              </a:solidFill>
              <a:latin typeface="Century Gothic"/>
              <a:ea typeface="Century Gothic"/>
              <a:cs typeface="Century Gothic"/>
              <a:sym typeface="Century Gothic"/>
            </a:endParaRPr>
          </a:p>
          <a:p>
            <a:pPr indent="0" lvl="0" marL="152396" marR="0" rtl="0" algn="l">
              <a:spcBef>
                <a:spcPts val="0"/>
              </a:spcBef>
              <a:spcAft>
                <a:spcPts val="0"/>
              </a:spcAft>
              <a:buClr>
                <a:schemeClr val="dk1"/>
              </a:buClr>
              <a:buSzPts val="1400"/>
              <a:buFont typeface="Century Gothic"/>
              <a:buNone/>
            </a:pPr>
            <a:br>
              <a:rPr lang="en" sz="1400">
                <a:solidFill>
                  <a:schemeClr val="dk1"/>
                </a:solidFill>
                <a:latin typeface="Century Gothic"/>
                <a:ea typeface="Century Gothic"/>
                <a:cs typeface="Century Gothic"/>
                <a:sym typeface="Century Gothic"/>
              </a:rPr>
            </a:br>
            <a:r>
              <a:rPr i="1" lang="en" sz="1800">
                <a:solidFill>
                  <a:schemeClr val="dk1"/>
                </a:solidFill>
                <a:latin typeface="Century Gothic"/>
                <a:ea typeface="Century Gothic"/>
                <a:cs typeface="Century Gothic"/>
                <a:sym typeface="Century Gothic"/>
              </a:rPr>
              <a:t>                                </a:t>
            </a:r>
            <a:r>
              <a:rPr i="1" lang="en" sz="1800">
                <a:solidFill>
                  <a:srgbClr val="2760AB"/>
                </a:solidFill>
                <a:latin typeface="Century Gothic"/>
                <a:ea typeface="Century Gothic"/>
                <a:cs typeface="Century Gothic"/>
                <a:sym typeface="Century Gothic"/>
              </a:rPr>
              <a:t>-Alliance for Justice</a:t>
            </a:r>
            <a:endParaRPr sz="1800">
              <a:solidFill>
                <a:srgbClr val="2760AB"/>
              </a:solidFill>
              <a:latin typeface="Century Gothic"/>
              <a:ea typeface="Century Gothic"/>
              <a:cs typeface="Century Gothic"/>
              <a:sym typeface="Century Gothic"/>
            </a:endParaRPr>
          </a:p>
        </p:txBody>
      </p:sp>
      <p:sp>
        <p:nvSpPr>
          <p:cNvPr id="691" name="Google Shape;691;p83"/>
          <p:cNvSpPr/>
          <p:nvPr/>
        </p:nvSpPr>
        <p:spPr>
          <a:xfrm>
            <a:off x="848250" y="4463300"/>
            <a:ext cx="6678000" cy="1631100"/>
          </a:xfrm>
          <a:prstGeom prst="rect">
            <a:avLst/>
          </a:prstGeom>
          <a:noFill/>
          <a:ln>
            <a:noFill/>
          </a:ln>
        </p:spPr>
        <p:txBody>
          <a:bodyPr anchorCtr="0" anchor="t" bIns="45700" lIns="91425" spcFirstLastPara="1" rIns="91425" wrap="square" tIns="45700">
            <a:noAutofit/>
          </a:bodyPr>
          <a:lstStyle/>
          <a:p>
            <a:pPr indent="0" lvl="0" marL="152396" marR="0" rtl="0" algn="l">
              <a:spcBef>
                <a:spcPts val="0"/>
              </a:spcBef>
              <a:spcAft>
                <a:spcPts val="0"/>
              </a:spcAft>
              <a:buClr>
                <a:schemeClr val="dk1"/>
              </a:buClr>
              <a:buSzPts val="1400"/>
              <a:buFont typeface="Century Gothic"/>
              <a:buNone/>
            </a:pPr>
            <a:r>
              <a:t/>
            </a:r>
            <a:endParaRPr b="1" sz="1400">
              <a:solidFill>
                <a:schemeClr val="dk1"/>
              </a:solidFill>
              <a:latin typeface="Century Gothic"/>
              <a:ea typeface="Century Gothic"/>
              <a:cs typeface="Century Gothic"/>
              <a:sym typeface="Century Gothic"/>
            </a:endParaRPr>
          </a:p>
          <a:p>
            <a:pPr indent="0" lvl="0" marL="152396" marR="0" rtl="0" algn="ctr">
              <a:spcBef>
                <a:spcPts val="0"/>
              </a:spcBef>
              <a:spcAft>
                <a:spcPts val="0"/>
              </a:spcAft>
              <a:buClr>
                <a:srgbClr val="F63790"/>
              </a:buClr>
              <a:buSzPts val="1800"/>
              <a:buFont typeface="Century Gothic"/>
              <a:buNone/>
            </a:pPr>
            <a:r>
              <a:rPr b="1" i="1" lang="en" sz="2000">
                <a:solidFill>
                  <a:srgbClr val="571EDD"/>
                </a:solidFill>
                <a:latin typeface="Century Gothic"/>
                <a:ea typeface="Century Gothic"/>
                <a:cs typeface="Century Gothic"/>
                <a:sym typeface="Century Gothic"/>
              </a:rPr>
              <a:t>How does UNANIMA International do it so well?</a:t>
            </a:r>
            <a:endParaRPr b="1" i="1" sz="2000">
              <a:solidFill>
                <a:srgbClr val="571EDD"/>
              </a:solidFill>
              <a:latin typeface="Century Gothic"/>
              <a:ea typeface="Century Gothic"/>
              <a:cs typeface="Century Gothic"/>
              <a:sym typeface="Century Gothic"/>
            </a:endParaRPr>
          </a:p>
          <a:p>
            <a:pPr indent="0" lvl="0" marL="152396" marR="0" rtl="0" algn="ctr">
              <a:spcBef>
                <a:spcPts val="0"/>
              </a:spcBef>
              <a:spcAft>
                <a:spcPts val="0"/>
              </a:spcAft>
              <a:buClr>
                <a:srgbClr val="F63790"/>
              </a:buClr>
              <a:buSzPts val="1800"/>
              <a:buFont typeface="Century Gothic"/>
              <a:buNone/>
            </a:pPr>
            <a:r>
              <a:t/>
            </a:r>
            <a:endParaRPr b="1" i="1" sz="2000">
              <a:solidFill>
                <a:srgbClr val="571EDD"/>
              </a:solidFill>
              <a:latin typeface="Century Gothic"/>
              <a:ea typeface="Century Gothic"/>
              <a:cs typeface="Century Gothic"/>
              <a:sym typeface="Century Gothic"/>
            </a:endParaRPr>
          </a:p>
          <a:p>
            <a:pPr indent="0" lvl="0" marL="152396" marR="0" rtl="0" algn="ctr">
              <a:spcBef>
                <a:spcPts val="0"/>
              </a:spcBef>
              <a:spcAft>
                <a:spcPts val="0"/>
              </a:spcAft>
              <a:buClr>
                <a:srgbClr val="F63790"/>
              </a:buClr>
              <a:buSzPts val="1800"/>
              <a:buFont typeface="Century Gothic"/>
              <a:buNone/>
            </a:pPr>
            <a:r>
              <a:rPr b="1" i="1" lang="en" sz="2000">
                <a:solidFill>
                  <a:srgbClr val="571EDD"/>
                </a:solidFill>
                <a:latin typeface="Century Gothic"/>
                <a:ea typeface="Century Gothic"/>
                <a:cs typeface="Century Gothic"/>
                <a:sym typeface="Century Gothic"/>
              </a:rPr>
              <a:t>Advocacy from the Grassroots and the UN</a:t>
            </a:r>
            <a:endParaRPr b="1" sz="2000">
              <a:solidFill>
                <a:srgbClr val="571EDD"/>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86"/>
          <p:cNvSpPr txBox="1"/>
          <p:nvPr>
            <p:ph idx="1" type="body"/>
          </p:nvPr>
        </p:nvSpPr>
        <p:spPr>
          <a:xfrm>
            <a:off x="415600" y="2129246"/>
            <a:ext cx="3046057" cy="3962354"/>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lang="en"/>
              <a:t>We heard the call from our Members, Women and Children Globally, for the growing issue of Family Homelessness to be addressed…</a:t>
            </a:r>
            <a:endParaRPr/>
          </a:p>
        </p:txBody>
      </p:sp>
      <p:sp>
        <p:nvSpPr>
          <p:cNvPr id="697" name="Google Shape;697;p86"/>
          <p:cNvSpPr txBox="1"/>
          <p:nvPr>
            <p:ph type="title"/>
          </p:nvPr>
        </p:nvSpPr>
        <p:spPr>
          <a:xfrm>
            <a:off x="3461657" y="496888"/>
            <a:ext cx="8314418" cy="860425"/>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UNANIMA INTERNETIONAL &amp;  FAMILY HOMELESSNESS</a:t>
            </a:r>
            <a:endParaRPr b="1">
              <a:solidFill>
                <a:srgbClr val="0B5394"/>
              </a:solidFill>
            </a:endParaRPr>
          </a:p>
        </p:txBody>
      </p:sp>
      <p:sp>
        <p:nvSpPr>
          <p:cNvPr id="698" name="Google Shape;698;p86"/>
          <p:cNvSpPr/>
          <p:nvPr/>
        </p:nvSpPr>
        <p:spPr>
          <a:xfrm>
            <a:off x="3653245"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699" name="Google Shape;699;p86"/>
          <p:cNvSpPr/>
          <p:nvPr/>
        </p:nvSpPr>
        <p:spPr>
          <a:xfrm>
            <a:off x="7714822"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700" name="Google Shape;700;p86"/>
          <p:cNvSpPr txBox="1"/>
          <p:nvPr/>
        </p:nvSpPr>
        <p:spPr>
          <a:xfrm>
            <a:off x="4539828" y="2129246"/>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 sz="2200">
                <a:solidFill>
                  <a:schemeClr val="dk1"/>
                </a:solidFill>
                <a:latin typeface="Century Gothic"/>
                <a:ea typeface="Century Gothic"/>
                <a:cs typeface="Century Gothic"/>
                <a:sym typeface="Century Gothic"/>
              </a:rPr>
              <a:t>Since 2018 we have put time and resources into advocacy through research on the issue of Family Homelessness &amp; Trauma…</a:t>
            </a:r>
            <a:endParaRPr/>
          </a:p>
        </p:txBody>
      </p:sp>
      <p:sp>
        <p:nvSpPr>
          <p:cNvPr id="701" name="Google Shape;701;p86"/>
          <p:cNvSpPr txBox="1"/>
          <p:nvPr/>
        </p:nvSpPr>
        <p:spPr>
          <a:xfrm>
            <a:off x="8730345" y="2129246"/>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 sz="2200">
                <a:solidFill>
                  <a:schemeClr val="dk1"/>
                </a:solidFill>
                <a:latin typeface="Century Gothic"/>
                <a:ea typeface="Century Gothic"/>
                <a:cs typeface="Century Gothic"/>
                <a:sym typeface="Century Gothic"/>
              </a:rPr>
              <a:t>We share our research; educating and advocate with conviction &amp; reliability, becoming know as experts on the issue</a:t>
            </a:r>
            <a:endParaRPr/>
          </a:p>
        </p:txBody>
      </p:sp>
      <p:pic>
        <p:nvPicPr>
          <p:cNvPr descr="Globe" id="702" name="Google Shape;702;p86"/>
          <p:cNvPicPr preferRelativeResize="0"/>
          <p:nvPr/>
        </p:nvPicPr>
        <p:blipFill rotWithShape="1">
          <a:blip r:embed="rId3">
            <a:alphaModFix/>
          </a:blip>
          <a:srcRect b="0" l="0" r="0" t="0"/>
          <a:stretch/>
        </p:blipFill>
        <p:spPr>
          <a:xfrm>
            <a:off x="878233" y="4637272"/>
            <a:ext cx="1807029" cy="1807029"/>
          </a:xfrm>
          <a:prstGeom prst="rect">
            <a:avLst/>
          </a:prstGeom>
          <a:noFill/>
          <a:ln>
            <a:noFill/>
          </a:ln>
        </p:spPr>
      </p:pic>
      <p:pic>
        <p:nvPicPr>
          <p:cNvPr descr="Earth Globe   Asia" id="703" name="Google Shape;703;p86"/>
          <p:cNvPicPr preferRelativeResize="0"/>
          <p:nvPr/>
        </p:nvPicPr>
        <p:blipFill rotWithShape="1">
          <a:blip r:embed="rId4">
            <a:alphaModFix/>
          </a:blip>
          <a:srcRect b="0" l="0" r="0" t="0"/>
          <a:stretch/>
        </p:blipFill>
        <p:spPr>
          <a:xfrm>
            <a:off x="891296" y="4637272"/>
            <a:ext cx="1630555" cy="1630555"/>
          </a:xfrm>
          <a:prstGeom prst="rect">
            <a:avLst/>
          </a:prstGeom>
          <a:noFill/>
          <a:ln>
            <a:noFill/>
          </a:ln>
        </p:spPr>
      </p:pic>
      <p:pic>
        <p:nvPicPr>
          <p:cNvPr descr="Books" id="704" name="Google Shape;704;p86"/>
          <p:cNvPicPr preferRelativeResize="0"/>
          <p:nvPr/>
        </p:nvPicPr>
        <p:blipFill rotWithShape="1">
          <a:blip r:embed="rId5">
            <a:alphaModFix/>
          </a:blip>
          <a:srcRect b="0" l="0" r="0" t="0"/>
          <a:stretch/>
        </p:blipFill>
        <p:spPr>
          <a:xfrm>
            <a:off x="5225321" y="4691381"/>
            <a:ext cx="1675069" cy="1675069"/>
          </a:xfrm>
          <a:prstGeom prst="rect">
            <a:avLst/>
          </a:prstGeom>
          <a:noFill/>
          <a:ln>
            <a:noFill/>
          </a:ln>
        </p:spPr>
      </p:pic>
      <p:pic>
        <p:nvPicPr>
          <p:cNvPr descr="Lecturer" id="705" name="Google Shape;705;p86"/>
          <p:cNvPicPr preferRelativeResize="0"/>
          <p:nvPr/>
        </p:nvPicPr>
        <p:blipFill rotWithShape="1">
          <a:blip r:embed="rId6">
            <a:alphaModFix/>
          </a:blip>
          <a:srcRect b="0" l="0" r="0" t="0"/>
          <a:stretch/>
        </p:blipFill>
        <p:spPr>
          <a:xfrm>
            <a:off x="9435543" y="4691382"/>
            <a:ext cx="1576446" cy="157644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9" name="Shape 709"/>
        <p:cNvGrpSpPr/>
        <p:nvPr/>
      </p:nvGrpSpPr>
      <p:grpSpPr>
        <a:xfrm>
          <a:off x="0" y="0"/>
          <a:ext cx="0" cy="0"/>
          <a:chOff x="0" y="0"/>
          <a:chExt cx="0" cy="0"/>
        </a:xfrm>
      </p:grpSpPr>
      <p:sp>
        <p:nvSpPr>
          <p:cNvPr id="710" name="Google Shape;710;p87"/>
          <p:cNvSpPr txBox="1"/>
          <p:nvPr>
            <p:ph type="title"/>
          </p:nvPr>
        </p:nvSpPr>
        <p:spPr>
          <a:xfrm>
            <a:off x="2665708" y="376393"/>
            <a:ext cx="9110692"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HOW DOES UNANIMA INTERNATIONAL ADVOCATE TO END HOMELESSNESS?</a:t>
            </a:r>
            <a:endParaRPr b="1">
              <a:solidFill>
                <a:srgbClr val="0B5394"/>
              </a:solidFill>
            </a:endParaRPr>
          </a:p>
        </p:txBody>
      </p:sp>
      <p:sp>
        <p:nvSpPr>
          <p:cNvPr id="711" name="Google Shape;711;p87"/>
          <p:cNvSpPr txBox="1"/>
          <p:nvPr>
            <p:ph idx="1" type="body"/>
          </p:nvPr>
        </p:nvSpPr>
        <p:spPr>
          <a:xfrm>
            <a:off x="415600" y="1797808"/>
            <a:ext cx="11360800" cy="167711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chemeClr val="dk1"/>
              </a:buClr>
              <a:buSzPts val="1800"/>
              <a:buNone/>
            </a:pPr>
            <a:r>
              <a:rPr lang="en" sz="2000"/>
              <a:t>UNANIMA International has a special focus on Family Homelessness and Trauma. Families, specifically women and children are often considered the Hidden Homeless and therefore often left furthest behind. We advocate for them in a number of ways</a:t>
            </a:r>
            <a:endParaRPr/>
          </a:p>
          <a:p>
            <a:pPr indent="-457200" lvl="0" marL="457200" rtl="0" algn="l">
              <a:lnSpc>
                <a:spcPct val="90000"/>
              </a:lnSpc>
              <a:spcBef>
                <a:spcPts val="3200"/>
              </a:spcBef>
              <a:spcAft>
                <a:spcPts val="0"/>
              </a:spcAft>
              <a:buClr>
                <a:schemeClr val="dk1"/>
              </a:buClr>
              <a:buSzPts val="1800"/>
              <a:buChar char="●"/>
            </a:pPr>
            <a:r>
              <a:rPr lang="en" sz="2000"/>
              <a:t>Research</a:t>
            </a:r>
            <a:endParaRPr/>
          </a:p>
          <a:p>
            <a:pPr indent="-457200" lvl="0" marL="457200" rtl="0" algn="l">
              <a:lnSpc>
                <a:spcPct val="90000"/>
              </a:lnSpc>
              <a:spcBef>
                <a:spcPts val="3200"/>
              </a:spcBef>
              <a:spcAft>
                <a:spcPts val="0"/>
              </a:spcAft>
              <a:buClr>
                <a:schemeClr val="dk1"/>
              </a:buClr>
              <a:buSzPts val="1800"/>
              <a:buChar char="●"/>
            </a:pPr>
            <a:r>
              <a:rPr lang="en" sz="2000"/>
              <a:t>Direct Advocacy</a:t>
            </a:r>
            <a:endParaRPr/>
          </a:p>
          <a:p>
            <a:pPr indent="-457200" lvl="0" marL="457200" rtl="0" algn="l">
              <a:lnSpc>
                <a:spcPct val="90000"/>
              </a:lnSpc>
              <a:spcBef>
                <a:spcPts val="3200"/>
              </a:spcBef>
              <a:spcAft>
                <a:spcPts val="0"/>
              </a:spcAft>
              <a:buClr>
                <a:schemeClr val="dk1"/>
              </a:buClr>
              <a:buSzPts val="1800"/>
              <a:buChar char="●"/>
            </a:pPr>
            <a:r>
              <a:rPr lang="en" sz="2000"/>
              <a:t>Networking </a:t>
            </a:r>
            <a:endParaRPr/>
          </a:p>
          <a:p>
            <a:pPr indent="-457200" lvl="0" marL="457200" rtl="0" algn="l">
              <a:lnSpc>
                <a:spcPct val="90000"/>
              </a:lnSpc>
              <a:spcBef>
                <a:spcPts val="3200"/>
              </a:spcBef>
              <a:spcAft>
                <a:spcPts val="0"/>
              </a:spcAft>
              <a:buClr>
                <a:schemeClr val="dk1"/>
              </a:buClr>
              <a:buSzPts val="1800"/>
              <a:buChar char="●"/>
            </a:pPr>
            <a:r>
              <a:rPr lang="en" sz="2000"/>
              <a:t>Partnerships </a:t>
            </a:r>
            <a:endParaRPr/>
          </a:p>
          <a:p>
            <a:pPr indent="-457200" lvl="0" marL="457200" rtl="0" algn="l">
              <a:lnSpc>
                <a:spcPct val="90000"/>
              </a:lnSpc>
              <a:spcBef>
                <a:spcPts val="3200"/>
              </a:spcBef>
              <a:spcAft>
                <a:spcPts val="2133"/>
              </a:spcAft>
              <a:buClr>
                <a:schemeClr val="dk1"/>
              </a:buClr>
              <a:buSzPts val="1800"/>
              <a:buChar char="●"/>
            </a:pPr>
            <a:r>
              <a:rPr lang="en" sz="2000"/>
              <a:t>Events </a:t>
            </a:r>
            <a:endParaRPr sz="2000"/>
          </a:p>
        </p:txBody>
      </p:sp>
      <p:pic>
        <p:nvPicPr>
          <p:cNvPr id="712" name="Google Shape;712;p87"/>
          <p:cNvPicPr preferRelativeResize="0"/>
          <p:nvPr/>
        </p:nvPicPr>
        <p:blipFill rotWithShape="1">
          <a:blip r:embed="rId3">
            <a:alphaModFix/>
          </a:blip>
          <a:srcRect b="0" l="0" r="0" t="0"/>
          <a:stretch/>
        </p:blipFill>
        <p:spPr>
          <a:xfrm>
            <a:off x="9285589" y="3319942"/>
            <a:ext cx="2490811" cy="3321081"/>
          </a:xfrm>
          <a:prstGeom prst="rect">
            <a:avLst/>
          </a:prstGeom>
          <a:noFill/>
          <a:ln>
            <a:noFill/>
          </a:ln>
        </p:spPr>
      </p:pic>
      <p:pic>
        <p:nvPicPr>
          <p:cNvPr id="713" name="Google Shape;713;p87"/>
          <p:cNvPicPr preferRelativeResize="0"/>
          <p:nvPr/>
        </p:nvPicPr>
        <p:blipFill rotWithShape="1">
          <a:blip r:embed="rId4">
            <a:alphaModFix/>
          </a:blip>
          <a:srcRect b="0" l="0" r="0" t="0"/>
          <a:stretch/>
        </p:blipFill>
        <p:spPr>
          <a:xfrm>
            <a:off x="4370523" y="3344110"/>
            <a:ext cx="4444358" cy="3333268"/>
          </a:xfrm>
          <a:prstGeom prst="rect">
            <a:avLst/>
          </a:prstGeom>
          <a:noFill/>
          <a:ln>
            <a:noFill/>
          </a:ln>
        </p:spPr>
      </p:pic>
      <p:pic>
        <p:nvPicPr>
          <p:cNvPr descr="C2-HD-BTM.png" id="714" name="Google Shape;714;p87"/>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88"/>
          <p:cNvSpPr txBox="1"/>
          <p:nvPr>
            <p:ph type="title"/>
          </p:nvPr>
        </p:nvSpPr>
        <p:spPr>
          <a:xfrm>
            <a:off x="415600" y="702094"/>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
                <a:solidFill>
                  <a:srgbClr val="0B5394"/>
                </a:solidFill>
              </a:rPr>
              <a:t>MAIN POINTS OF ADVOCACY</a:t>
            </a:r>
            <a:endParaRPr b="1">
              <a:solidFill>
                <a:srgbClr val="0B5394"/>
              </a:solidFill>
            </a:endParaRPr>
          </a:p>
        </p:txBody>
      </p:sp>
      <p:sp>
        <p:nvSpPr>
          <p:cNvPr id="720" name="Google Shape;720;p88"/>
          <p:cNvSpPr txBox="1"/>
          <p:nvPr>
            <p:ph idx="1" type="body"/>
          </p:nvPr>
        </p:nvSpPr>
        <p:spPr>
          <a:xfrm>
            <a:off x="4748072" y="1674702"/>
            <a:ext cx="7028328"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
                <a:solidFill>
                  <a:schemeClr val="dk1"/>
                </a:solidFill>
              </a:rPr>
              <a:t>That the voices of Women and Children with a lived experience be heard and including in the conversation and addressing of the issue</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For UN Member State to adhere and act on the commitments they have made including but not limited to the 2030 agenda, the Human Rights Declaration etc. </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Gender and Family sensitive policies</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Housing First with Supports </a:t>
            </a:r>
            <a:endParaRPr/>
          </a:p>
          <a:p>
            <a:pPr indent="-457188" lvl="0" marL="609585" rtl="0" algn="l">
              <a:lnSpc>
                <a:spcPct val="107000"/>
              </a:lnSpc>
              <a:spcBef>
                <a:spcPts val="0"/>
              </a:spcBef>
              <a:spcAft>
                <a:spcPts val="0"/>
              </a:spcAft>
              <a:buClr>
                <a:schemeClr val="dk1"/>
              </a:buClr>
              <a:buSzPts val="1800"/>
              <a:buChar char="●"/>
            </a:pPr>
            <a:r>
              <a:rPr lang="en">
                <a:solidFill>
                  <a:schemeClr val="dk1"/>
                </a:solidFill>
              </a:rPr>
              <a:t>A paradigm shift to where homelessness is viewed as what it is a human and civil rights issue</a:t>
            </a:r>
            <a:endParaRPr/>
          </a:p>
        </p:txBody>
      </p:sp>
      <p:pic>
        <p:nvPicPr>
          <p:cNvPr descr="C2-HD-BTM.png" id="721" name="Google Shape;721;p8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person sitting on a bicycle&#10;&#10;Description automatically generated" id="722" name="Google Shape;722;p88"/>
          <p:cNvPicPr preferRelativeResize="0"/>
          <p:nvPr/>
        </p:nvPicPr>
        <p:blipFill rotWithShape="1">
          <a:blip r:embed="rId4">
            <a:alphaModFix/>
          </a:blip>
          <a:srcRect b="0" l="0" r="0" t="0"/>
          <a:stretch/>
        </p:blipFill>
        <p:spPr>
          <a:xfrm>
            <a:off x="132050" y="2200648"/>
            <a:ext cx="4616022" cy="3078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89"/>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FACETS OF THE RESEARCH</a:t>
            </a:r>
            <a:endParaRPr b="1">
              <a:solidFill>
                <a:srgbClr val="2264C8"/>
              </a:solidFill>
            </a:endParaRPr>
          </a:p>
        </p:txBody>
      </p:sp>
      <p:sp>
        <p:nvSpPr>
          <p:cNvPr id="728" name="Google Shape;728;p89"/>
          <p:cNvSpPr txBox="1"/>
          <p:nvPr>
            <p:ph idx="1" type="body"/>
          </p:nvPr>
        </p:nvSpPr>
        <p:spPr>
          <a:xfrm>
            <a:off x="415600" y="1536633"/>
            <a:ext cx="3970000" cy="4555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
                <a:solidFill>
                  <a:srgbClr val="2264C8"/>
                </a:solidFill>
              </a:rPr>
              <a:t>Partnerships: </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
                <a:solidFill>
                  <a:srgbClr val="000000"/>
                </a:solidFill>
              </a:rPr>
              <a:t>SOPHIA </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
                <a:solidFill>
                  <a:srgbClr val="000000"/>
                </a:solidFill>
              </a:rPr>
              <a:t>NYU</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
                <a:solidFill>
                  <a:srgbClr val="000000"/>
                </a:solidFill>
              </a:rPr>
              <a:t>UNANIMA International Board</a:t>
            </a:r>
            <a:endParaRPr>
              <a:solidFill>
                <a:srgbClr val="000000"/>
              </a:solidFill>
            </a:endParaRPr>
          </a:p>
          <a:p>
            <a:pPr indent="0" lvl="0" marL="0" rtl="0" algn="l">
              <a:lnSpc>
                <a:spcPct val="90000"/>
              </a:lnSpc>
              <a:spcBef>
                <a:spcPts val="2133"/>
              </a:spcBef>
              <a:spcAft>
                <a:spcPts val="0"/>
              </a:spcAft>
              <a:buClr>
                <a:srgbClr val="2264C8"/>
              </a:buClr>
              <a:buSzPts val="1800"/>
              <a:buNone/>
            </a:pPr>
            <a:r>
              <a:rPr b="1" i="1" lang="en">
                <a:solidFill>
                  <a:srgbClr val="2264C8"/>
                </a:solidFill>
              </a:rPr>
              <a:t>Expert Knowledge:</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
                <a:solidFill>
                  <a:srgbClr val="000000"/>
                </a:solidFill>
              </a:rPr>
              <a:t>Academics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
                <a:solidFill>
                  <a:srgbClr val="000000"/>
                </a:solidFill>
              </a:rPr>
              <a:t>Service Practitioners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
                <a:solidFill>
                  <a:srgbClr val="000000"/>
                </a:solidFill>
              </a:rPr>
              <a:t>United Nations </a:t>
            </a:r>
            <a:endParaRPr>
              <a:solidFill>
                <a:srgbClr val="000000"/>
              </a:solidFill>
            </a:endParaRPr>
          </a:p>
          <a:p>
            <a:pPr indent="0" lvl="0" marL="0" rtl="0" algn="l">
              <a:lnSpc>
                <a:spcPct val="90000"/>
              </a:lnSpc>
              <a:spcBef>
                <a:spcPts val="2133"/>
              </a:spcBef>
              <a:spcAft>
                <a:spcPts val="2133"/>
              </a:spcAft>
              <a:buClr>
                <a:schemeClr val="dk1"/>
              </a:buClr>
              <a:buSzPts val="1800"/>
              <a:buNone/>
            </a:pPr>
            <a:r>
              <a:t/>
            </a:r>
            <a:endParaRPr/>
          </a:p>
        </p:txBody>
      </p:sp>
      <p:sp>
        <p:nvSpPr>
          <p:cNvPr id="729" name="Google Shape;729;p89"/>
          <p:cNvSpPr txBox="1"/>
          <p:nvPr>
            <p:ph idx="4294967295" type="body"/>
          </p:nvPr>
        </p:nvSpPr>
        <p:spPr>
          <a:xfrm>
            <a:off x="8221663" y="1536700"/>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
                <a:solidFill>
                  <a:srgbClr val="2264C8"/>
                </a:solidFill>
              </a:rPr>
              <a:t>Other Methodology: </a:t>
            </a:r>
            <a:endParaRPr b="1" i="1">
              <a:solidFill>
                <a:srgbClr val="2264C8"/>
              </a:solidFill>
            </a:endParaRPr>
          </a:p>
          <a:p>
            <a:pPr indent="-228600" lvl="0" marL="228600" rtl="0" algn="l">
              <a:lnSpc>
                <a:spcPct val="90000"/>
              </a:lnSpc>
              <a:spcBef>
                <a:spcPts val="2133"/>
              </a:spcBef>
              <a:spcAft>
                <a:spcPts val="0"/>
              </a:spcAft>
              <a:buClr>
                <a:srgbClr val="000000"/>
              </a:buClr>
              <a:buSzPts val="2200"/>
              <a:buChar char="•"/>
            </a:pPr>
            <a:r>
              <a:rPr lang="en">
                <a:solidFill>
                  <a:srgbClr val="000000"/>
                </a:solidFill>
              </a:rPr>
              <a:t>Observations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
                <a:solidFill>
                  <a:srgbClr val="000000"/>
                </a:solidFill>
              </a:rPr>
              <a:t>Informal Conversations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
                <a:solidFill>
                  <a:srgbClr val="000000"/>
                </a:solidFill>
              </a:rPr>
              <a:t>Survey for service providers </a:t>
            </a:r>
            <a:endParaRPr>
              <a:solidFill>
                <a:srgbClr val="000000"/>
              </a:solidFill>
            </a:endParaRPr>
          </a:p>
          <a:p>
            <a:pPr indent="-228600" lvl="0" marL="228600" rtl="0" algn="l">
              <a:lnSpc>
                <a:spcPct val="90000"/>
              </a:lnSpc>
              <a:spcBef>
                <a:spcPts val="1000"/>
              </a:spcBef>
              <a:spcAft>
                <a:spcPts val="0"/>
              </a:spcAft>
              <a:buClr>
                <a:srgbClr val="662F8E"/>
              </a:buClr>
              <a:buSzPts val="2200"/>
              <a:buChar char="•"/>
            </a:pPr>
            <a:r>
              <a:rPr b="1" lang="en">
                <a:solidFill>
                  <a:srgbClr val="662F8E"/>
                </a:solidFill>
              </a:rPr>
              <a:t>Quantitative Analysis </a:t>
            </a:r>
            <a:endParaRPr b="1">
              <a:solidFill>
                <a:srgbClr val="662F8E"/>
              </a:solidFill>
            </a:endParaRPr>
          </a:p>
        </p:txBody>
      </p:sp>
      <p:sp>
        <p:nvSpPr>
          <p:cNvPr id="730" name="Google Shape;730;p89"/>
          <p:cNvSpPr txBox="1"/>
          <p:nvPr>
            <p:ph idx="4294967295" type="body"/>
          </p:nvPr>
        </p:nvSpPr>
        <p:spPr>
          <a:xfrm>
            <a:off x="4564063" y="1536633"/>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
                <a:solidFill>
                  <a:srgbClr val="2264C8"/>
                </a:solidFill>
              </a:rPr>
              <a:t>Lived Experience:</a:t>
            </a:r>
            <a:endParaRPr b="1" i="1">
              <a:solidFill>
                <a:srgbClr val="2264C8"/>
              </a:solidFill>
            </a:endParaRPr>
          </a:p>
          <a:p>
            <a:pPr indent="-228600" lvl="0" marL="228600" rtl="0" algn="l">
              <a:lnSpc>
                <a:spcPct val="90000"/>
              </a:lnSpc>
              <a:spcBef>
                <a:spcPts val="2133"/>
              </a:spcBef>
              <a:spcAft>
                <a:spcPts val="0"/>
              </a:spcAft>
              <a:buClr>
                <a:srgbClr val="EB1E79"/>
              </a:buClr>
              <a:buSzPts val="2200"/>
              <a:buChar char="•"/>
            </a:pPr>
            <a:r>
              <a:rPr b="1" lang="en">
                <a:solidFill>
                  <a:srgbClr val="EB1E79"/>
                </a:solidFill>
              </a:rPr>
              <a:t>Interviews</a:t>
            </a:r>
            <a:endParaRPr b="1">
              <a:solidFill>
                <a:srgbClr val="EB1E79"/>
              </a:solidFill>
            </a:endParaRPr>
          </a:p>
          <a:p>
            <a:pPr indent="-228600" lvl="0" marL="228600" rtl="0" algn="l">
              <a:lnSpc>
                <a:spcPct val="90000"/>
              </a:lnSpc>
              <a:spcBef>
                <a:spcPts val="1000"/>
              </a:spcBef>
              <a:spcAft>
                <a:spcPts val="0"/>
              </a:spcAft>
              <a:buClr>
                <a:srgbClr val="000000"/>
              </a:buClr>
              <a:buSzPts val="2200"/>
              <a:buChar char="•"/>
            </a:pPr>
            <a:r>
              <a:rPr lang="en">
                <a:solidFill>
                  <a:srgbClr val="000000"/>
                </a:solidFill>
              </a:rPr>
              <a:t>Focus-Groups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
                <a:solidFill>
                  <a:srgbClr val="000000"/>
                </a:solidFill>
              </a:rPr>
              <a:t>Written Testimonies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
                <a:solidFill>
                  <a:srgbClr val="000000"/>
                </a:solidFill>
              </a:rPr>
              <a:t>Art Submissions</a:t>
            </a:r>
            <a:endParaRPr>
              <a:solidFill>
                <a:srgbClr val="000000"/>
              </a:solidFill>
            </a:endParaRPr>
          </a:p>
        </p:txBody>
      </p:sp>
      <p:pic>
        <p:nvPicPr>
          <p:cNvPr descr="C2-HD-BTM.png" id="731" name="Google Shape;731;p89"/>
          <p:cNvPicPr preferRelativeResize="0"/>
          <p:nvPr/>
        </p:nvPicPr>
        <p:blipFill rotWithShape="1">
          <a:blip r:embed="rId3">
            <a:alphaModFix/>
          </a:blip>
          <a:srcRect b="0" l="0" r="0" t="0"/>
          <a:stretch/>
        </p:blipFill>
        <p:spPr>
          <a:xfrm>
            <a:off x="0" y="5679572"/>
            <a:ext cx="12192000" cy="1170122"/>
          </a:xfrm>
          <a:prstGeom prst="rect">
            <a:avLst/>
          </a:prstGeom>
          <a:noFill/>
          <a:ln>
            <a:noFill/>
          </a:ln>
        </p:spPr>
      </p:pic>
      <p:pic>
        <p:nvPicPr>
          <p:cNvPr descr="Woman with baby" id="732" name="Google Shape;732;p89"/>
          <p:cNvPicPr preferRelativeResize="0"/>
          <p:nvPr/>
        </p:nvPicPr>
        <p:blipFill rotWithShape="1">
          <a:blip r:embed="rId4">
            <a:alphaModFix/>
          </a:blip>
          <a:srcRect b="0" l="0" r="0" t="0"/>
          <a:stretch/>
        </p:blipFill>
        <p:spPr>
          <a:xfrm>
            <a:off x="4933438" y="4326704"/>
            <a:ext cx="1451863" cy="1451863"/>
          </a:xfrm>
          <a:prstGeom prst="rect">
            <a:avLst/>
          </a:prstGeom>
          <a:noFill/>
          <a:ln>
            <a:noFill/>
          </a:ln>
        </p:spPr>
      </p:pic>
      <p:pic>
        <p:nvPicPr>
          <p:cNvPr descr="Family with two children" id="733" name="Google Shape;733;p89"/>
          <p:cNvPicPr preferRelativeResize="0"/>
          <p:nvPr/>
        </p:nvPicPr>
        <p:blipFill rotWithShape="1">
          <a:blip r:embed="rId5">
            <a:alphaModFix/>
          </a:blip>
          <a:srcRect b="0" l="0" r="0" t="0"/>
          <a:stretch/>
        </p:blipFill>
        <p:spPr>
          <a:xfrm>
            <a:off x="7834626" y="4326704"/>
            <a:ext cx="1648124" cy="1648124"/>
          </a:xfrm>
          <a:prstGeom prst="rect">
            <a:avLst/>
          </a:prstGeom>
          <a:noFill/>
          <a:ln>
            <a:noFill/>
          </a:ln>
        </p:spPr>
      </p:pic>
      <p:pic>
        <p:nvPicPr>
          <p:cNvPr descr="Woman with kid" id="734" name="Google Shape;734;p89"/>
          <p:cNvPicPr preferRelativeResize="0"/>
          <p:nvPr/>
        </p:nvPicPr>
        <p:blipFill rotWithShape="1">
          <a:blip r:embed="rId6">
            <a:alphaModFix/>
          </a:blip>
          <a:srcRect b="0" l="0" r="0" t="0"/>
          <a:stretch/>
        </p:blipFill>
        <p:spPr>
          <a:xfrm>
            <a:off x="6297475" y="4329256"/>
            <a:ext cx="1451863" cy="14518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90"/>
          <p:cNvSpPr txBox="1"/>
          <p:nvPr>
            <p:ph type="title"/>
          </p:nvPr>
        </p:nvSpPr>
        <p:spPr>
          <a:xfrm>
            <a:off x="831200" y="63495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METHODOLOGY &amp; FOCUS REGIONS</a:t>
            </a:r>
            <a:endParaRPr b="1">
              <a:solidFill>
                <a:srgbClr val="2264C8"/>
              </a:solidFill>
            </a:endParaRPr>
          </a:p>
        </p:txBody>
      </p:sp>
      <p:sp>
        <p:nvSpPr>
          <p:cNvPr id="740" name="Google Shape;740;p90"/>
          <p:cNvSpPr txBox="1"/>
          <p:nvPr>
            <p:ph idx="1" type="body"/>
          </p:nvPr>
        </p:nvSpPr>
        <p:spPr>
          <a:xfrm>
            <a:off x="5724680" y="1861100"/>
            <a:ext cx="6259520" cy="285647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Char char="●"/>
            </a:pPr>
            <a:r>
              <a:rPr lang="en" sz="2400"/>
              <a:t>Theoretical Lenses used for the Analyses include intersectional, social justice, constructivist, and gender; the methodology reflects these. </a:t>
            </a:r>
            <a:endParaRPr/>
          </a:p>
          <a:p>
            <a:pPr indent="-457188" lvl="0" marL="609585" rtl="0" algn="l">
              <a:lnSpc>
                <a:spcPct val="90000"/>
              </a:lnSpc>
              <a:spcBef>
                <a:spcPts val="0"/>
              </a:spcBef>
              <a:spcAft>
                <a:spcPts val="0"/>
              </a:spcAft>
              <a:buClr>
                <a:srgbClr val="000000"/>
              </a:buClr>
              <a:buSzPts val="1800"/>
              <a:buChar char="●"/>
            </a:pPr>
            <a:r>
              <a:rPr lang="en" sz="2400"/>
              <a:t>A mixture of both qualitative and quantitative methodologies have been used to achieve a holistic overview of the topic and ensure outcomes that are not limited to economic and social contexts.</a:t>
            </a:r>
            <a:endParaRPr b="1" u="sng">
              <a:solidFill>
                <a:srgbClr val="662F8E"/>
              </a:solidFill>
            </a:endParaRPr>
          </a:p>
        </p:txBody>
      </p:sp>
      <p:pic>
        <p:nvPicPr>
          <p:cNvPr descr="A close up of a logo&#10;&#10;Description automatically generated" id="741" name="Google Shape;741;p90"/>
          <p:cNvPicPr preferRelativeResize="0"/>
          <p:nvPr/>
        </p:nvPicPr>
        <p:blipFill rotWithShape="1">
          <a:blip r:embed="rId3">
            <a:alphaModFix/>
          </a:blip>
          <a:srcRect b="0" l="5339" r="4903" t="0"/>
          <a:stretch/>
        </p:blipFill>
        <p:spPr>
          <a:xfrm>
            <a:off x="125169" y="3944345"/>
            <a:ext cx="5113288" cy="2441436"/>
          </a:xfrm>
          <a:prstGeom prst="rect">
            <a:avLst/>
          </a:prstGeom>
          <a:noFill/>
          <a:ln>
            <a:noFill/>
          </a:ln>
        </p:spPr>
      </p:pic>
      <p:pic>
        <p:nvPicPr>
          <p:cNvPr descr="C2-HD-BTM.png" id="742" name="Google Shape;742;p90"/>
          <p:cNvPicPr preferRelativeResize="0"/>
          <p:nvPr/>
        </p:nvPicPr>
        <p:blipFill rotWithShape="1">
          <a:blip r:embed="rId4">
            <a:alphaModFix/>
          </a:blip>
          <a:srcRect b="0" l="0" r="0" t="0"/>
          <a:stretch/>
        </p:blipFill>
        <p:spPr>
          <a:xfrm>
            <a:off x="0" y="6094398"/>
            <a:ext cx="12192000" cy="763601"/>
          </a:xfrm>
          <a:prstGeom prst="rect">
            <a:avLst/>
          </a:prstGeom>
          <a:noFill/>
          <a:ln>
            <a:noFill/>
          </a:ln>
        </p:spPr>
      </p:pic>
      <p:sp>
        <p:nvSpPr>
          <p:cNvPr id="743" name="Google Shape;743;p90"/>
          <p:cNvSpPr/>
          <p:nvPr/>
        </p:nvSpPr>
        <p:spPr>
          <a:xfrm>
            <a:off x="386091" y="1474534"/>
            <a:ext cx="4158342"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F63790"/>
                </a:solidFill>
                <a:latin typeface="Century Gothic"/>
                <a:ea typeface="Century Gothic"/>
                <a:cs typeface="Century Gothic"/>
                <a:sym typeface="Century Gothic"/>
              </a:rPr>
              <a:t>Focused on 5 Diverse Geographic, Economic, and Social Regions</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Africa (Kenya) </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Asia (India, Philippines) </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Oceania (Australia) </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Europe (Ireland, Greece) </a:t>
            </a:r>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 North America (USA, Canada)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91"/>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INTENDED OUTCOMES</a:t>
            </a:r>
            <a:endParaRPr b="1">
              <a:solidFill>
                <a:srgbClr val="2264C8"/>
              </a:solidFill>
            </a:endParaRPr>
          </a:p>
        </p:txBody>
      </p:sp>
      <p:sp>
        <p:nvSpPr>
          <p:cNvPr id="749" name="Google Shape;749;p91"/>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r>
              <a:rPr lang="en" sz="2000"/>
              <a:t>Identification of </a:t>
            </a:r>
            <a:r>
              <a:rPr b="1" lang="en" sz="2000">
                <a:solidFill>
                  <a:srgbClr val="00B0F0"/>
                </a:solidFill>
              </a:rPr>
              <a:t>good practices </a:t>
            </a:r>
            <a:r>
              <a:rPr lang="en" sz="2000"/>
              <a:t>in how to serve and engage homeless, formerly homeless, and at risk Families (Women and Children/Girls) to be shared with service providers, including government agencies, policy makers and NGOs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 sz="2000"/>
              <a:t>Documentation of </a:t>
            </a:r>
            <a:r>
              <a:rPr b="1" lang="en" sz="2000">
                <a:solidFill>
                  <a:srgbClr val="571EDD"/>
                </a:solidFill>
              </a:rPr>
              <a:t>lived experiences </a:t>
            </a:r>
            <a:r>
              <a:rPr lang="en" sz="2000"/>
              <a:t>to be shared within the United Nations system and for educational campaigns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 sz="2000"/>
              <a:t>A preliminary </a:t>
            </a:r>
            <a:r>
              <a:rPr b="1" lang="en" sz="2000">
                <a:solidFill>
                  <a:srgbClr val="F63790"/>
                </a:solidFill>
              </a:rPr>
              <a:t>analysis of Family Homelessness</a:t>
            </a:r>
            <a:r>
              <a:rPr lang="en" sz="2000">
                <a:solidFill>
                  <a:srgbClr val="F63790"/>
                </a:solidFill>
              </a:rPr>
              <a:t> </a:t>
            </a:r>
            <a:r>
              <a:rPr lang="en" sz="2000"/>
              <a:t>testimonies, literature, and data, to be organized thematically according to the UN AGENDA 2030 Sustainable Development Goals (SDGs) Initiation of a paradigm shift</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b="1" lang="en" sz="2000" u="sng">
                <a:solidFill>
                  <a:srgbClr val="662F8E"/>
                </a:solidFill>
              </a:rPr>
              <a:t>Initiation of a paradigm shift</a:t>
            </a:r>
            <a:br>
              <a:rPr lang="en" sz="2000">
                <a:solidFill>
                  <a:srgbClr val="000000"/>
                </a:solidFill>
              </a:rPr>
            </a:br>
            <a:endParaRPr sz="2000">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b="1" lang="en" sz="2000">
                <a:solidFill>
                  <a:srgbClr val="FF0000"/>
                </a:solidFill>
              </a:rPr>
              <a:t>Data estimates</a:t>
            </a:r>
            <a:r>
              <a:rPr lang="en" sz="2000">
                <a:solidFill>
                  <a:srgbClr val="000000"/>
                </a:solidFill>
              </a:rPr>
              <a:t> for Family Homelessness in country cases </a:t>
            </a:r>
            <a:br>
              <a:rPr lang="en" sz="2000">
                <a:solidFill>
                  <a:srgbClr val="000000"/>
                </a:solidFill>
              </a:rPr>
            </a:br>
            <a:endParaRPr b="1" sz="2000" u="sng">
              <a:solidFill>
                <a:srgbClr val="662F8E"/>
              </a:solidFill>
            </a:endParaRPr>
          </a:p>
        </p:txBody>
      </p:sp>
      <p:pic>
        <p:nvPicPr>
          <p:cNvPr descr="C2-HD-BTM.png" id="750" name="Google Shape;750;p9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descr="A group of people posing for a photo&#10;&#10;Description automatically generated" id="215" name="Google Shape;215;p8"/>
          <p:cNvPicPr preferRelativeResize="0"/>
          <p:nvPr/>
        </p:nvPicPr>
        <p:blipFill rotWithShape="1">
          <a:blip r:embed="rId3">
            <a:alphaModFix/>
          </a:blip>
          <a:srcRect b="26096" l="0" r="0" t="7245"/>
          <a:stretch/>
        </p:blipFill>
        <p:spPr>
          <a:xfrm>
            <a:off x="1119052" y="1319930"/>
            <a:ext cx="10171648" cy="5085182"/>
          </a:xfrm>
          <a:prstGeom prst="rect">
            <a:avLst/>
          </a:prstGeom>
          <a:noFill/>
          <a:ln>
            <a:noFill/>
          </a:ln>
        </p:spPr>
      </p:pic>
      <p:sp>
        <p:nvSpPr>
          <p:cNvPr id="216" name="Google Shape;216;p8"/>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EXECUTIVE COMMITTEE </a:t>
            </a:r>
            <a:endParaRPr/>
          </a:p>
        </p:txBody>
      </p:sp>
      <p:sp>
        <p:nvSpPr>
          <p:cNvPr id="217" name="Google Shape;217;p8"/>
          <p:cNvSpPr txBox="1"/>
          <p:nvPr>
            <p:ph idx="1" type="body"/>
          </p:nvPr>
        </p:nvSpPr>
        <p:spPr>
          <a:xfrm>
            <a:off x="415600" y="1890400"/>
            <a:ext cx="11360800" cy="4201200"/>
          </a:xfrm>
          <a:prstGeom prst="rect">
            <a:avLst/>
          </a:prstGeom>
          <a:noFill/>
          <a:ln>
            <a:noFill/>
          </a:ln>
        </p:spPr>
        <p:txBody>
          <a:bodyPr anchorCtr="0" anchor="t" bIns="91425" lIns="91425" spcFirstLastPara="1" rIns="91425" wrap="square" tIns="91425">
            <a:noAutofit/>
          </a:bodyPr>
          <a:lstStyle/>
          <a:p>
            <a:pPr indent="-342888" lvl="0" marL="609585" rtl="0" algn="l">
              <a:lnSpc>
                <a:spcPct val="90000"/>
              </a:lnSpc>
              <a:spcBef>
                <a:spcPts val="0"/>
              </a:spcBef>
              <a:spcAft>
                <a:spcPts val="0"/>
              </a:spcAft>
              <a:buClr>
                <a:schemeClr val="dk1"/>
              </a:buClr>
              <a:buSzPts val="1800"/>
              <a:buNone/>
            </a:pPr>
            <a:r>
              <a:t/>
            </a:r>
            <a:endParaRPr/>
          </a:p>
        </p:txBody>
      </p:sp>
      <p:pic>
        <p:nvPicPr>
          <p:cNvPr descr="C2-HD-BTM.png" id="218" name="Google Shape;218;p8"/>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sp>
        <p:nvSpPr>
          <p:cNvPr id="755" name="Google Shape;755;p92"/>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ADVOCACY ACTIONS </a:t>
            </a:r>
            <a:endParaRPr b="1">
              <a:solidFill>
                <a:srgbClr val="2264C8"/>
              </a:solidFill>
            </a:endParaRPr>
          </a:p>
        </p:txBody>
      </p:sp>
      <p:sp>
        <p:nvSpPr>
          <p:cNvPr id="756" name="Google Shape;756;p92"/>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 sz="1800"/>
              <a:t>Bringing individuals with a lived experience to the United Nations </a:t>
            </a:r>
            <a:endParaRPr/>
          </a:p>
          <a:p>
            <a:pPr indent="-457188" lvl="0" marL="609585" rtl="0" algn="l">
              <a:lnSpc>
                <a:spcPct val="90000"/>
              </a:lnSpc>
              <a:spcBef>
                <a:spcPts val="0"/>
              </a:spcBef>
              <a:spcAft>
                <a:spcPts val="0"/>
              </a:spcAft>
              <a:buClr>
                <a:schemeClr val="dk1"/>
              </a:buClr>
              <a:buSzPts val="1800"/>
              <a:buChar char="●"/>
            </a:pPr>
            <a:r>
              <a:rPr lang="en" sz="1800"/>
              <a:t>Networking and sharing research with thematic experts, United Nations departments, Member States and other decision makers </a:t>
            </a:r>
            <a:endParaRPr/>
          </a:p>
          <a:p>
            <a:pPr indent="-457188" lvl="0" marL="609585" rtl="0" algn="l">
              <a:lnSpc>
                <a:spcPct val="90000"/>
              </a:lnSpc>
              <a:spcBef>
                <a:spcPts val="0"/>
              </a:spcBef>
              <a:spcAft>
                <a:spcPts val="0"/>
              </a:spcAft>
              <a:buClr>
                <a:schemeClr val="dk1"/>
              </a:buClr>
              <a:buSzPts val="1800"/>
              <a:buChar char="●"/>
            </a:pPr>
            <a:r>
              <a:rPr lang="en" sz="1800"/>
              <a:t>UNANIMA International has launched 3 publications on the topic of Family Homelessness. These publications include the elements of good practices and qualitative testimonies of lived experience.</a:t>
            </a:r>
            <a:endParaRPr/>
          </a:p>
          <a:p>
            <a:pPr indent="-457188" lvl="0" marL="609585" rtl="0" algn="l">
              <a:lnSpc>
                <a:spcPct val="90000"/>
              </a:lnSpc>
              <a:spcBef>
                <a:spcPts val="0"/>
              </a:spcBef>
              <a:spcAft>
                <a:spcPts val="0"/>
              </a:spcAft>
              <a:buClr>
                <a:schemeClr val="dk1"/>
              </a:buClr>
              <a:buSzPts val="1800"/>
              <a:buChar char="●"/>
            </a:pPr>
            <a:r>
              <a:rPr lang="en" sz="1800"/>
              <a:t>Distribution of publications and resources to NGOs and UN Member States strategically at CSocD58, the 2019 HLPF and other events.</a:t>
            </a:r>
            <a:endParaRPr/>
          </a:p>
          <a:p>
            <a:pPr indent="-457188" lvl="0" marL="609585" rtl="0" algn="l">
              <a:lnSpc>
                <a:spcPct val="90000"/>
              </a:lnSpc>
              <a:spcBef>
                <a:spcPts val="0"/>
              </a:spcBef>
              <a:spcAft>
                <a:spcPts val="0"/>
              </a:spcAft>
              <a:buClr>
                <a:schemeClr val="dk1"/>
              </a:buClr>
              <a:buSzPts val="1800"/>
              <a:buChar char="●"/>
            </a:pPr>
            <a:r>
              <a:rPr lang="en" sz="1800"/>
              <a:t>UNANIMA </a:t>
            </a:r>
            <a:r>
              <a:rPr lang="en" sz="1800"/>
              <a:t>International’s</a:t>
            </a:r>
            <a:r>
              <a:rPr lang="en" sz="1800"/>
              <a:t> research is cited and shared by UNANIMA International staff and several notable supporters including Former Irish President Mary McAleese across several speaking events, not limited to NGO side-events and panels, high level panels, and an oral statement before the assembly.</a:t>
            </a:r>
            <a:endParaRPr/>
          </a:p>
          <a:p>
            <a:pPr indent="-457188" lvl="0" marL="609585" rtl="0" algn="l">
              <a:lnSpc>
                <a:spcPct val="90000"/>
              </a:lnSpc>
              <a:spcBef>
                <a:spcPts val="0"/>
              </a:spcBef>
              <a:spcAft>
                <a:spcPts val="0"/>
              </a:spcAft>
              <a:buClr>
                <a:schemeClr val="dk1"/>
              </a:buClr>
              <a:buSzPts val="1800"/>
              <a:buChar char="●"/>
            </a:pPr>
            <a:r>
              <a:rPr lang="en" sz="1800"/>
              <a:t>Educational events and advocacy actions at the United Nations community and beyond for religious organizations and educational institutions, have aided in initiating a paradigm shift for homelessness to be viewed as a civil rights and human rights issue. </a:t>
            </a:r>
            <a:endParaRPr/>
          </a:p>
          <a:p>
            <a:pPr indent="-457188" lvl="0" marL="609585" rtl="0" algn="l">
              <a:lnSpc>
                <a:spcPct val="90000"/>
              </a:lnSpc>
              <a:spcBef>
                <a:spcPts val="0"/>
              </a:spcBef>
              <a:spcAft>
                <a:spcPts val="0"/>
              </a:spcAft>
              <a:buClr>
                <a:schemeClr val="dk1"/>
              </a:buClr>
              <a:buSzPts val="1800"/>
              <a:buChar char="●"/>
            </a:pPr>
            <a:r>
              <a:rPr lang="en" sz="1800"/>
              <a:t>Social media activity including sharing of publication content, speaking events, news coverage, and other research findings, has bolstered the spread concern for Family Homelessness and attention to our work.</a:t>
            </a:r>
            <a:br>
              <a:rPr lang="en" sz="1800">
                <a:solidFill>
                  <a:srgbClr val="000000"/>
                </a:solidFill>
              </a:rPr>
            </a:br>
            <a:endParaRPr b="1" sz="1800" u="sng">
              <a:solidFill>
                <a:srgbClr val="662F8E"/>
              </a:solidFill>
            </a:endParaRPr>
          </a:p>
        </p:txBody>
      </p:sp>
      <p:pic>
        <p:nvPicPr>
          <p:cNvPr descr="C2-HD-BTM.png" id="757" name="Google Shape;757;p9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1" name="Shape 761"/>
        <p:cNvGrpSpPr/>
        <p:nvPr/>
      </p:nvGrpSpPr>
      <p:grpSpPr>
        <a:xfrm>
          <a:off x="0" y="0"/>
          <a:ext cx="0" cy="0"/>
          <a:chOff x="0" y="0"/>
          <a:chExt cx="0" cy="0"/>
        </a:xfrm>
      </p:grpSpPr>
      <p:sp>
        <p:nvSpPr>
          <p:cNvPr id="762" name="Google Shape;762;p93"/>
          <p:cNvSpPr txBox="1"/>
          <p:nvPr>
            <p:ph type="title"/>
          </p:nvPr>
        </p:nvSpPr>
        <p:spPr>
          <a:xfrm>
            <a:off x="1022888" y="4375150"/>
            <a:ext cx="10146224" cy="114511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264C8"/>
              </a:buClr>
              <a:buSzPts val="3200"/>
              <a:buFont typeface="Century Gothic"/>
              <a:buNone/>
            </a:pPr>
            <a:r>
              <a:rPr b="1" lang="en" sz="4400">
                <a:solidFill>
                  <a:srgbClr val="2264C8"/>
                </a:solidFill>
              </a:rPr>
              <a:t>RESOURCES &amp; PUBLICATIONS SO FAR..</a:t>
            </a:r>
            <a:endParaRPr/>
          </a:p>
        </p:txBody>
      </p:sp>
      <p:pic>
        <p:nvPicPr>
          <p:cNvPr id="763" name="Google Shape;763;p93"/>
          <p:cNvPicPr preferRelativeResize="0"/>
          <p:nvPr/>
        </p:nvPicPr>
        <p:blipFill rotWithShape="1">
          <a:blip r:embed="rId3">
            <a:alphaModFix/>
          </a:blip>
          <a:srcRect b="0" l="0" r="0" t="0"/>
          <a:stretch/>
        </p:blipFill>
        <p:spPr>
          <a:xfrm>
            <a:off x="3863094" y="1617958"/>
            <a:ext cx="1912461" cy="2549949"/>
          </a:xfrm>
          <a:prstGeom prst="rect">
            <a:avLst/>
          </a:prstGeom>
          <a:noFill/>
          <a:ln>
            <a:noFill/>
          </a:ln>
        </p:spPr>
      </p:pic>
      <p:pic>
        <p:nvPicPr>
          <p:cNvPr id="764" name="Google Shape;764;p93"/>
          <p:cNvPicPr preferRelativeResize="0"/>
          <p:nvPr/>
        </p:nvPicPr>
        <p:blipFill rotWithShape="1">
          <a:blip r:embed="rId4">
            <a:alphaModFix/>
          </a:blip>
          <a:srcRect b="0" l="0" r="0" t="0"/>
          <a:stretch/>
        </p:blipFill>
        <p:spPr>
          <a:xfrm>
            <a:off x="1252048" y="1633819"/>
            <a:ext cx="1957583" cy="2534088"/>
          </a:xfrm>
          <a:prstGeom prst="rect">
            <a:avLst/>
          </a:prstGeom>
          <a:noFill/>
          <a:ln>
            <a:noFill/>
          </a:ln>
        </p:spPr>
      </p:pic>
      <p:pic>
        <p:nvPicPr>
          <p:cNvPr descr="A picture containing hitting, racket, player, ball&#10;&#10;Description automatically generated" id="765" name="Google Shape;765;p93"/>
          <p:cNvPicPr preferRelativeResize="0"/>
          <p:nvPr/>
        </p:nvPicPr>
        <p:blipFill rotWithShape="1">
          <a:blip r:embed="rId5">
            <a:alphaModFix/>
          </a:blip>
          <a:srcRect b="0" l="0" r="0" t="0"/>
          <a:stretch/>
        </p:blipFill>
        <p:spPr>
          <a:xfrm>
            <a:off x="6400168" y="1633819"/>
            <a:ext cx="1957583" cy="2534088"/>
          </a:xfrm>
          <a:prstGeom prst="rect">
            <a:avLst/>
          </a:prstGeom>
          <a:noFill/>
          <a:ln>
            <a:noFill/>
          </a:ln>
        </p:spPr>
      </p:pic>
      <p:pic>
        <p:nvPicPr>
          <p:cNvPr descr="A close up of a sign&#10;&#10;Description automatically generated" id="766" name="Google Shape;766;p93"/>
          <p:cNvPicPr preferRelativeResize="0"/>
          <p:nvPr/>
        </p:nvPicPr>
        <p:blipFill rotWithShape="1">
          <a:blip r:embed="rId6">
            <a:alphaModFix/>
          </a:blip>
          <a:srcRect b="0" l="0" r="0" t="0"/>
          <a:stretch/>
        </p:blipFill>
        <p:spPr>
          <a:xfrm>
            <a:off x="9004926" y="1668232"/>
            <a:ext cx="1935026" cy="2449400"/>
          </a:xfrm>
          <a:prstGeom prst="rect">
            <a:avLst/>
          </a:prstGeom>
          <a:noFill/>
          <a:ln>
            <a:noFill/>
          </a:ln>
        </p:spPr>
      </p:pic>
      <p:pic>
        <p:nvPicPr>
          <p:cNvPr descr="C2-HD-BTM.png" id="767" name="Google Shape;767;p93"/>
          <p:cNvPicPr preferRelativeResize="0"/>
          <p:nvPr/>
        </p:nvPicPr>
        <p:blipFill rotWithShape="1">
          <a:blip r:embed="rId7">
            <a:alphaModFix/>
          </a:blip>
          <a:srcRect b="0" l="0" r="0" t="0"/>
          <a:stretch/>
        </p:blipFill>
        <p:spPr>
          <a:xfrm>
            <a:off x="0" y="6306584"/>
            <a:ext cx="12192000" cy="55141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1" name="Shape 771"/>
        <p:cNvGrpSpPr/>
        <p:nvPr/>
      </p:nvGrpSpPr>
      <p:grpSpPr>
        <a:xfrm>
          <a:off x="0" y="0"/>
          <a:ext cx="0" cy="0"/>
          <a:chOff x="0" y="0"/>
          <a:chExt cx="0" cy="0"/>
        </a:xfrm>
      </p:grpSpPr>
      <p:sp>
        <p:nvSpPr>
          <p:cNvPr id="772" name="Google Shape;772;p94"/>
          <p:cNvSpPr txBox="1"/>
          <p:nvPr>
            <p:ph type="title"/>
          </p:nvPr>
        </p:nvSpPr>
        <p:spPr>
          <a:xfrm>
            <a:off x="3567700" y="358825"/>
            <a:ext cx="84603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58</a:t>
            </a:r>
            <a:r>
              <a:rPr b="1" baseline="30000" lang="en">
                <a:solidFill>
                  <a:srgbClr val="2264C8"/>
                </a:solidFill>
              </a:rPr>
              <a:t>TH</a:t>
            </a:r>
            <a:r>
              <a:rPr b="1" lang="en">
                <a:solidFill>
                  <a:srgbClr val="2264C8"/>
                </a:solidFill>
              </a:rPr>
              <a:t> COMMISSION FOR SOCIAL DEVELOPMENT (CSOCD58)</a:t>
            </a:r>
            <a:endParaRPr b="1">
              <a:solidFill>
                <a:srgbClr val="2264C8"/>
              </a:solidFill>
            </a:endParaRPr>
          </a:p>
        </p:txBody>
      </p:sp>
      <p:sp>
        <p:nvSpPr>
          <p:cNvPr id="773" name="Google Shape;773;p94"/>
          <p:cNvSpPr txBox="1"/>
          <p:nvPr>
            <p:ph idx="1" type="body"/>
          </p:nvPr>
        </p:nvSpPr>
        <p:spPr>
          <a:xfrm>
            <a:off x="415600" y="1171875"/>
            <a:ext cx="11411100"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accent1"/>
              </a:buClr>
              <a:buSzPts val="1800"/>
              <a:buNone/>
            </a:pPr>
            <a:r>
              <a:rPr i="1" lang="en" sz="2000">
                <a:solidFill>
                  <a:schemeClr val="accent1"/>
                </a:solidFill>
                <a:latin typeface="Century Gothic"/>
                <a:ea typeface="Century Gothic"/>
                <a:cs typeface="Century Gothic"/>
                <a:sym typeface="Century Gothic"/>
              </a:rPr>
              <a:t>“Affordable housing and social protection systems for all to address homelessness”</a:t>
            </a:r>
            <a:endParaRPr/>
          </a:p>
          <a:p>
            <a:pPr indent="0" lvl="0" marL="152396" rtl="0" algn="l">
              <a:lnSpc>
                <a:spcPct val="90000"/>
              </a:lnSpc>
              <a:spcBef>
                <a:spcPts val="0"/>
              </a:spcBef>
              <a:spcAft>
                <a:spcPts val="0"/>
              </a:spcAft>
              <a:buClr>
                <a:schemeClr val="dk1"/>
              </a:buClr>
              <a:buSzPts val="1800"/>
              <a:buNone/>
            </a:pPr>
            <a:r>
              <a:t/>
            </a:r>
            <a:endParaRPr i="1" sz="2000">
              <a:solidFill>
                <a:schemeClr val="accent1"/>
              </a:solidFill>
              <a:latin typeface="Century Gothic"/>
              <a:ea typeface="Century Gothic"/>
              <a:cs typeface="Century Gothic"/>
              <a:sym typeface="Century Gothic"/>
            </a:endParaRPr>
          </a:p>
          <a:p>
            <a:pPr indent="-342888" lvl="0" marL="609585" rtl="0" algn="l">
              <a:lnSpc>
                <a:spcPct val="90000"/>
              </a:lnSpc>
              <a:spcBef>
                <a:spcPts val="0"/>
              </a:spcBef>
              <a:spcAft>
                <a:spcPts val="0"/>
              </a:spcAft>
              <a:buClr>
                <a:schemeClr val="dk1"/>
              </a:buClr>
              <a:buSzPts val="1800"/>
              <a:buNone/>
            </a:pPr>
            <a:r>
              <a:t/>
            </a:r>
            <a:endParaRPr i="1" sz="1400">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UNANIMA International Spoke at 12 Event </a:t>
            </a:r>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UNANIMA International is holding or Co-Sponsoring a total of 15 Events </a:t>
            </a:r>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Total of 28 Delegates </a:t>
            </a:r>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Presenting an Oral and Written Statements</a:t>
            </a:r>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Presenting our Research </a:t>
            </a:r>
            <a:endParaRPr/>
          </a:p>
          <a:p>
            <a:pPr indent="-457188" lvl="1" marL="1219169" rtl="0" algn="l">
              <a:lnSpc>
                <a:spcPct val="90000"/>
              </a:lnSpc>
              <a:spcBef>
                <a:spcPts val="2133"/>
              </a:spcBef>
              <a:spcAft>
                <a:spcPts val="0"/>
              </a:spcAft>
              <a:buClr>
                <a:schemeClr val="dk1"/>
              </a:buClr>
              <a:buSzPts val="1400"/>
              <a:buChar char="○"/>
            </a:pPr>
            <a:r>
              <a:rPr lang="en" sz="1600">
                <a:latin typeface="Century Gothic"/>
                <a:ea typeface="Century Gothic"/>
                <a:cs typeface="Century Gothic"/>
                <a:sym typeface="Century Gothic"/>
              </a:rPr>
              <a:t>The launch of 2 publications </a:t>
            </a:r>
            <a:endParaRPr/>
          </a:p>
          <a:p>
            <a:pPr indent="-457187" lvl="2" marL="1828752" rtl="0" algn="l">
              <a:lnSpc>
                <a:spcPct val="90000"/>
              </a:lnSpc>
              <a:spcBef>
                <a:spcPts val="2133"/>
              </a:spcBef>
              <a:spcAft>
                <a:spcPts val="0"/>
              </a:spcAft>
              <a:buClr>
                <a:schemeClr val="dk1"/>
              </a:buClr>
              <a:buSzPts val="1400"/>
              <a:buChar char="■"/>
            </a:pPr>
            <a:r>
              <a:rPr lang="en" sz="1600">
                <a:latin typeface="Century Gothic"/>
                <a:ea typeface="Century Gothic"/>
                <a:cs typeface="Century Gothic"/>
                <a:sym typeface="Century Gothic"/>
              </a:rPr>
              <a:t>Family Homelessness through the Lens of the 2030 Agenda</a:t>
            </a:r>
            <a:endParaRPr/>
          </a:p>
          <a:p>
            <a:pPr indent="-457187" lvl="2" marL="1828752" rtl="0" algn="l">
              <a:lnSpc>
                <a:spcPct val="90000"/>
              </a:lnSpc>
              <a:spcBef>
                <a:spcPts val="2133"/>
              </a:spcBef>
              <a:spcAft>
                <a:spcPts val="0"/>
              </a:spcAft>
              <a:buClr>
                <a:schemeClr val="dk1"/>
              </a:buClr>
              <a:buSzPts val="1400"/>
              <a:buChar char="■"/>
            </a:pPr>
            <a:r>
              <a:rPr lang="en" sz="1600">
                <a:latin typeface="Century Gothic"/>
                <a:ea typeface="Century Gothic"/>
                <a:cs typeface="Century Gothic"/>
                <a:sym typeface="Century Gothic"/>
              </a:rPr>
              <a:t>Hidden Faces of Homelessness International Research on Families</a:t>
            </a:r>
            <a:endParaRPr/>
          </a:p>
          <a:p>
            <a:pPr indent="-457188" lvl="0" marL="609584" rtl="0" algn="l">
              <a:lnSpc>
                <a:spcPct val="90000"/>
              </a:lnSpc>
              <a:spcBef>
                <a:spcPts val="0"/>
              </a:spcBef>
              <a:spcAft>
                <a:spcPts val="0"/>
              </a:spcAft>
              <a:buClr>
                <a:schemeClr val="dk1"/>
              </a:buClr>
              <a:buSzPts val="1800"/>
              <a:buChar char="●"/>
            </a:pPr>
            <a:r>
              <a:rPr lang="en" sz="2000">
                <a:latin typeface="Century Gothic"/>
                <a:ea typeface="Century Gothic"/>
                <a:cs typeface="Century Gothic"/>
                <a:sym typeface="Century Gothic"/>
              </a:rPr>
              <a:t>Woman of Courage 2019 Event with Former President of Ireland Mary McAleese</a:t>
            </a:r>
            <a:endParaRPr sz="1600"/>
          </a:p>
          <a:p>
            <a:pPr indent="-457188" lvl="0" marL="609585" rtl="0" algn="l">
              <a:lnSpc>
                <a:spcPct val="90000"/>
              </a:lnSpc>
              <a:spcBef>
                <a:spcPts val="0"/>
              </a:spcBef>
              <a:spcAft>
                <a:spcPts val="0"/>
              </a:spcAft>
              <a:buClr>
                <a:srgbClr val="000000"/>
              </a:buClr>
              <a:buSzPts val="1800"/>
              <a:buFont typeface="Arial"/>
              <a:buChar char="•"/>
            </a:pPr>
            <a:br>
              <a:rPr lang="en" sz="2000">
                <a:solidFill>
                  <a:srgbClr val="000000"/>
                </a:solidFill>
              </a:rPr>
            </a:br>
            <a:endParaRPr b="1" sz="2000" u="sng">
              <a:solidFill>
                <a:srgbClr val="662F8E"/>
              </a:solidFill>
            </a:endParaRPr>
          </a:p>
        </p:txBody>
      </p:sp>
      <p:pic>
        <p:nvPicPr>
          <p:cNvPr descr="C2-HD-BTM.png" id="774" name="Google Shape;774;p94"/>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pic>
        <p:nvPicPr>
          <p:cNvPr descr="A group of people sitting at a desk&#10;&#10;Description automatically generated" id="780" name="Google Shape;780;p95"/>
          <p:cNvPicPr preferRelativeResize="0"/>
          <p:nvPr/>
        </p:nvPicPr>
        <p:blipFill rotWithShape="1">
          <a:blip r:embed="rId3">
            <a:alphaModFix/>
          </a:blip>
          <a:srcRect b="32049" l="0" r="0" t="24340"/>
          <a:stretch/>
        </p:blipFill>
        <p:spPr>
          <a:xfrm>
            <a:off x="4915367" y="3273198"/>
            <a:ext cx="5143500" cy="2990872"/>
          </a:xfrm>
          <a:prstGeom prst="rect">
            <a:avLst/>
          </a:prstGeom>
          <a:noFill/>
          <a:ln>
            <a:noFill/>
          </a:ln>
        </p:spPr>
      </p:pic>
      <p:pic>
        <p:nvPicPr>
          <p:cNvPr descr="A group of people sitting posing for the camera&#10;&#10;Description automatically generated" id="781" name="Google Shape;781;p95"/>
          <p:cNvPicPr preferRelativeResize="0"/>
          <p:nvPr/>
        </p:nvPicPr>
        <p:blipFill rotWithShape="1">
          <a:blip r:embed="rId4">
            <a:alphaModFix/>
          </a:blip>
          <a:srcRect b="0" l="0" r="0" t="0"/>
          <a:stretch/>
        </p:blipFill>
        <p:spPr>
          <a:xfrm>
            <a:off x="0" y="1356967"/>
            <a:ext cx="5955957" cy="4466967"/>
          </a:xfrm>
          <a:prstGeom prst="rect">
            <a:avLst/>
          </a:prstGeom>
          <a:noFill/>
          <a:ln>
            <a:noFill/>
          </a:ln>
        </p:spPr>
      </p:pic>
      <p:pic>
        <p:nvPicPr>
          <p:cNvPr descr="A group of people sitting at a table&#10;&#10;Description automatically generated" id="782" name="Google Shape;782;p95"/>
          <p:cNvPicPr preferRelativeResize="0"/>
          <p:nvPr/>
        </p:nvPicPr>
        <p:blipFill rotWithShape="1">
          <a:blip r:embed="rId5">
            <a:alphaModFix/>
          </a:blip>
          <a:srcRect b="33385" l="0" r="0" t="19522"/>
          <a:stretch/>
        </p:blipFill>
        <p:spPr>
          <a:xfrm>
            <a:off x="1646257" y="4953201"/>
            <a:ext cx="4951814" cy="1748997"/>
          </a:xfrm>
          <a:prstGeom prst="rect">
            <a:avLst/>
          </a:prstGeom>
          <a:noFill/>
          <a:ln>
            <a:noFill/>
          </a:ln>
        </p:spPr>
      </p:pic>
      <p:pic>
        <p:nvPicPr>
          <p:cNvPr descr="A person standing in front of a computer&#10;&#10;Description automatically generated" id="783" name="Google Shape;783;p95"/>
          <p:cNvPicPr preferRelativeResize="0"/>
          <p:nvPr/>
        </p:nvPicPr>
        <p:blipFill rotWithShape="1">
          <a:blip r:embed="rId6">
            <a:alphaModFix/>
          </a:blip>
          <a:srcRect b="0" l="28420" r="24954" t="0"/>
          <a:stretch/>
        </p:blipFill>
        <p:spPr>
          <a:xfrm>
            <a:off x="8027018" y="1786299"/>
            <a:ext cx="2131708" cy="2105025"/>
          </a:xfrm>
          <a:prstGeom prst="rect">
            <a:avLst/>
          </a:prstGeom>
          <a:noFill/>
          <a:ln>
            <a:noFill/>
          </a:ln>
        </p:spPr>
      </p:pic>
      <p:pic>
        <p:nvPicPr>
          <p:cNvPr descr="A group of people in a room&#10;&#10;Description automatically generated" id="784" name="Google Shape;784;p95"/>
          <p:cNvPicPr preferRelativeResize="0"/>
          <p:nvPr/>
        </p:nvPicPr>
        <p:blipFill rotWithShape="1">
          <a:blip r:embed="rId7">
            <a:alphaModFix/>
          </a:blip>
          <a:srcRect b="0" l="0" r="0" t="0"/>
          <a:stretch/>
        </p:blipFill>
        <p:spPr>
          <a:xfrm>
            <a:off x="10054586" y="1348177"/>
            <a:ext cx="2235953" cy="2981271"/>
          </a:xfrm>
          <a:prstGeom prst="rect">
            <a:avLst/>
          </a:prstGeom>
          <a:noFill/>
          <a:ln>
            <a:noFill/>
          </a:ln>
        </p:spPr>
      </p:pic>
      <p:pic>
        <p:nvPicPr>
          <p:cNvPr descr="A group of people sitting at a table&#10;&#10;Description automatically generated" id="785" name="Google Shape;785;p95"/>
          <p:cNvPicPr preferRelativeResize="0"/>
          <p:nvPr/>
        </p:nvPicPr>
        <p:blipFill rotWithShape="1">
          <a:blip r:embed="rId8">
            <a:alphaModFix/>
          </a:blip>
          <a:srcRect b="0" l="0" r="0" t="0"/>
          <a:stretch/>
        </p:blipFill>
        <p:spPr>
          <a:xfrm>
            <a:off x="9550809" y="4218141"/>
            <a:ext cx="2739730" cy="2054798"/>
          </a:xfrm>
          <a:prstGeom prst="rect">
            <a:avLst/>
          </a:prstGeom>
          <a:noFill/>
          <a:ln>
            <a:noFill/>
          </a:ln>
        </p:spPr>
      </p:pic>
      <p:pic>
        <p:nvPicPr>
          <p:cNvPr descr="A group of people posing for a photo&#10;&#10;Description automatically generated" id="786" name="Google Shape;786;p95"/>
          <p:cNvPicPr preferRelativeResize="0"/>
          <p:nvPr/>
        </p:nvPicPr>
        <p:blipFill rotWithShape="1">
          <a:blip r:embed="rId9">
            <a:alphaModFix/>
          </a:blip>
          <a:srcRect b="24610" l="0" r="0" t="27077"/>
          <a:stretch/>
        </p:blipFill>
        <p:spPr>
          <a:xfrm>
            <a:off x="7746482" y="-26272"/>
            <a:ext cx="5109235" cy="1851268"/>
          </a:xfrm>
          <a:prstGeom prst="rect">
            <a:avLst/>
          </a:prstGeom>
          <a:noFill/>
          <a:ln>
            <a:noFill/>
          </a:ln>
        </p:spPr>
      </p:pic>
      <p:pic>
        <p:nvPicPr>
          <p:cNvPr descr="A group of people posing for the camera&#10;&#10;Description automatically generated" id="787" name="Google Shape;787;p95"/>
          <p:cNvPicPr preferRelativeResize="0"/>
          <p:nvPr/>
        </p:nvPicPr>
        <p:blipFill rotWithShape="1">
          <a:blip r:embed="rId10">
            <a:alphaModFix/>
          </a:blip>
          <a:srcRect b="0" l="0" r="0" t="0"/>
          <a:stretch/>
        </p:blipFill>
        <p:spPr>
          <a:xfrm>
            <a:off x="5559407" y="-82485"/>
            <a:ext cx="2571750" cy="3429000"/>
          </a:xfrm>
          <a:prstGeom prst="rect">
            <a:avLst/>
          </a:prstGeom>
          <a:noFill/>
          <a:ln>
            <a:noFill/>
          </a:ln>
        </p:spPr>
      </p:pic>
      <p:pic>
        <p:nvPicPr>
          <p:cNvPr descr="C2-HD-BTM.png" id="788" name="Google Shape;788;p95"/>
          <p:cNvPicPr preferRelativeResize="0"/>
          <p:nvPr/>
        </p:nvPicPr>
        <p:blipFill rotWithShape="1">
          <a:blip r:embed="rId11">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2" name="Shape 792"/>
        <p:cNvGrpSpPr/>
        <p:nvPr/>
      </p:nvGrpSpPr>
      <p:grpSpPr>
        <a:xfrm>
          <a:off x="0" y="0"/>
          <a:ext cx="0" cy="0"/>
          <a:chOff x="0" y="0"/>
          <a:chExt cx="0" cy="0"/>
        </a:xfrm>
      </p:grpSpPr>
      <p:sp>
        <p:nvSpPr>
          <p:cNvPr id="793" name="Google Shape;793;p96"/>
          <p:cNvSpPr txBox="1"/>
          <p:nvPr>
            <p:ph type="title"/>
          </p:nvPr>
        </p:nvSpPr>
        <p:spPr>
          <a:xfrm>
            <a:off x="4833256" y="358832"/>
            <a:ext cx="7194808"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UNANIMA INTERNATIONAL’S SIDE EVENT – HIDDEN FACES OF HOMELESSNESS </a:t>
            </a:r>
            <a:endParaRPr b="1">
              <a:solidFill>
                <a:srgbClr val="2264C8"/>
              </a:solidFill>
            </a:endParaRPr>
          </a:p>
        </p:txBody>
      </p:sp>
      <p:sp>
        <p:nvSpPr>
          <p:cNvPr id="794" name="Google Shape;794;p96"/>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br>
              <a:rPr lang="en" sz="2000">
                <a:solidFill>
                  <a:srgbClr val="000000"/>
                </a:solidFill>
              </a:rPr>
            </a:br>
            <a:endParaRPr b="1" sz="2000" u="sng">
              <a:solidFill>
                <a:srgbClr val="662F8E"/>
              </a:solidFill>
            </a:endParaRPr>
          </a:p>
        </p:txBody>
      </p:sp>
      <p:pic>
        <p:nvPicPr>
          <p:cNvPr descr="C2-HD-BTM.png" id="795" name="Google Shape;795;p96"/>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screenshot of a cell phone&#10;&#10;Description automatically generated" id="796" name="Google Shape;796;p96"/>
          <p:cNvPicPr preferRelativeResize="0"/>
          <p:nvPr/>
        </p:nvPicPr>
        <p:blipFill rotWithShape="1">
          <a:blip r:embed="rId4">
            <a:alphaModFix/>
          </a:blip>
          <a:srcRect b="0" l="0" r="0" t="0"/>
          <a:stretch/>
        </p:blipFill>
        <p:spPr>
          <a:xfrm>
            <a:off x="-1" y="-1"/>
            <a:ext cx="4833257" cy="6849023"/>
          </a:xfrm>
          <a:prstGeom prst="rect">
            <a:avLst/>
          </a:prstGeom>
          <a:noFill/>
          <a:ln>
            <a:noFill/>
          </a:ln>
        </p:spPr>
      </p:pic>
      <p:sp>
        <p:nvSpPr>
          <p:cNvPr id="797" name="Google Shape;797;p96"/>
          <p:cNvSpPr/>
          <p:nvPr/>
        </p:nvSpPr>
        <p:spPr>
          <a:xfrm>
            <a:off x="5182481" y="2804990"/>
            <a:ext cx="6096000"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Former President of Ireland</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Lived Experience </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Service Provider</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Special Rapporteur </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Member State Representative</a:t>
            </a:r>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entury Gothic"/>
                <a:ea typeface="Century Gothic"/>
                <a:cs typeface="Century Gothic"/>
                <a:sym typeface="Century Gothic"/>
              </a:rPr>
              <a:t>UNANIMA International Representative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 sz="1800">
                <a:solidFill>
                  <a:schemeClr val="dk1"/>
                </a:solidFill>
                <a:latin typeface="Century Gothic"/>
                <a:ea typeface="Century Gothic"/>
                <a:cs typeface="Century Gothic"/>
                <a:sym typeface="Century Gothic"/>
              </a:rPr>
              <a:t>You can watch the full event on our Facebook page at: </a:t>
            </a:r>
            <a:r>
              <a:rPr lang="en" sz="1800" u="sng">
                <a:solidFill>
                  <a:schemeClr val="dk1"/>
                </a:solidFill>
                <a:latin typeface="Century Gothic"/>
                <a:ea typeface="Century Gothic"/>
                <a:cs typeface="Century Gothic"/>
                <a:sym typeface="Century Gothic"/>
                <a:hlinkClick r:id="rId5"/>
              </a:rPr>
              <a:t>https://www.facebook.com/unanimaintl/videos/1023186921388896/</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pic>
        <p:nvPicPr>
          <p:cNvPr id="802" name="Google Shape;802;p97"/>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descr="A person sitting at a table using a computer&#10;&#10;Description automatically generated" id="803" name="Google Shape;803;p97"/>
          <p:cNvPicPr preferRelativeResize="0"/>
          <p:nvPr/>
        </p:nvPicPr>
        <p:blipFill rotWithShape="1">
          <a:blip r:embed="rId4">
            <a:alphaModFix/>
          </a:blip>
          <a:srcRect b="0" l="10861" r="21360" t="0"/>
          <a:stretch/>
        </p:blipFill>
        <p:spPr>
          <a:xfrm>
            <a:off x="630705" y="1101969"/>
            <a:ext cx="3577880" cy="2441448"/>
          </a:xfrm>
          <a:prstGeom prst="rect">
            <a:avLst/>
          </a:prstGeom>
          <a:noFill/>
          <a:ln>
            <a:noFill/>
          </a:ln>
        </p:spPr>
      </p:pic>
      <p:pic>
        <p:nvPicPr>
          <p:cNvPr descr="A person standing in front of a computer&#10;&#10;Description automatically generated" id="804" name="Google Shape;804;p97"/>
          <p:cNvPicPr preferRelativeResize="0"/>
          <p:nvPr/>
        </p:nvPicPr>
        <p:blipFill rotWithShape="1">
          <a:blip r:embed="rId5">
            <a:alphaModFix/>
          </a:blip>
          <a:srcRect b="1" l="15702" r="16953" t="0"/>
          <a:stretch/>
        </p:blipFill>
        <p:spPr>
          <a:xfrm>
            <a:off x="630705" y="3763108"/>
            <a:ext cx="3577880" cy="2443852"/>
          </a:xfrm>
          <a:prstGeom prst="rect">
            <a:avLst/>
          </a:prstGeom>
          <a:noFill/>
          <a:ln>
            <a:noFill/>
          </a:ln>
        </p:spPr>
      </p:pic>
      <p:sp>
        <p:nvSpPr>
          <p:cNvPr id="805" name="Google Shape;805;p97"/>
          <p:cNvSpPr txBox="1"/>
          <p:nvPr>
            <p:ph idx="1" type="body"/>
          </p:nvPr>
        </p:nvSpPr>
        <p:spPr>
          <a:xfrm>
            <a:off x="4673600" y="2194560"/>
            <a:ext cx="6832600" cy="4024125"/>
          </a:xfrm>
          <a:prstGeom prst="rect">
            <a:avLst/>
          </a:prstGeom>
          <a:noFill/>
          <a:ln>
            <a:noFill/>
          </a:ln>
        </p:spPr>
        <p:txBody>
          <a:bodyPr anchorCtr="0" anchor="t" bIns="45700" lIns="91425" spcFirstLastPara="1" rIns="91425" wrap="square" tIns="45700">
            <a:normAutofit/>
          </a:bodyPr>
          <a:lstStyle/>
          <a:p>
            <a:pPr indent="-152396" lvl="0" marL="152396" rtl="0" algn="l">
              <a:lnSpc>
                <a:spcPct val="90000"/>
              </a:lnSpc>
              <a:spcBef>
                <a:spcPts val="0"/>
              </a:spcBef>
              <a:spcAft>
                <a:spcPts val="0"/>
              </a:spcAft>
              <a:buClr>
                <a:srgbClr val="000000"/>
              </a:buClr>
              <a:buSzPts val="1800"/>
              <a:buFont typeface="Arial"/>
              <a:buChar char="•"/>
            </a:pPr>
            <a:r>
              <a:rPr lang="en"/>
              <a:t>Former President of Ireland Mary McAleese as the Keynote Speaker and Jean Quinn, DW as the civil society representative on the High-level panel on the priority theme. </a:t>
            </a:r>
            <a:endParaRPr/>
          </a:p>
          <a:p>
            <a:pPr indent="0" lvl="0" marL="0" rtl="0" algn="l">
              <a:lnSpc>
                <a:spcPct val="90000"/>
              </a:lnSpc>
              <a:spcBef>
                <a:spcPts val="600"/>
              </a:spcBef>
              <a:spcAft>
                <a:spcPts val="0"/>
              </a:spcAft>
              <a:buClr>
                <a:srgbClr val="000000"/>
              </a:buClr>
              <a:buSzPts val="1800"/>
              <a:buNone/>
            </a:pPr>
            <a:r>
              <a:t/>
            </a:r>
            <a:endParaRPr/>
          </a:p>
          <a:p>
            <a:pPr indent="0" lvl="0" marL="0" rtl="0" algn="l">
              <a:lnSpc>
                <a:spcPct val="90000"/>
              </a:lnSpc>
              <a:spcBef>
                <a:spcPts val="600"/>
              </a:spcBef>
              <a:spcAft>
                <a:spcPts val="0"/>
              </a:spcAft>
              <a:buClr>
                <a:srgbClr val="000000"/>
              </a:buClr>
              <a:buSzPts val="1800"/>
              <a:buNone/>
            </a:pPr>
            <a:r>
              <a:rPr lang="en"/>
              <a:t>You can watch a number of our presentations and events on UN TV via this link: http://webtv.un.org/search?term=CSocD58&amp;sort=date</a:t>
            </a:r>
            <a:endParaRPr/>
          </a:p>
          <a:p>
            <a:pPr indent="-38096" lvl="0" marL="152396" rtl="0" algn="l">
              <a:lnSpc>
                <a:spcPct val="90000"/>
              </a:lnSpc>
              <a:spcBef>
                <a:spcPts val="600"/>
              </a:spcBef>
              <a:spcAft>
                <a:spcPts val="600"/>
              </a:spcAft>
              <a:buClr>
                <a:srgbClr val="000000"/>
              </a:buClr>
              <a:buSzPts val="1800"/>
              <a:buFont typeface="Arial"/>
              <a:buNone/>
            </a:pPr>
            <a:r>
              <a:t/>
            </a:r>
            <a:endParaRPr b="1" u="sng"/>
          </a:p>
        </p:txBody>
      </p:sp>
      <p:pic>
        <p:nvPicPr>
          <p:cNvPr descr="C2-HD-BTM.png" id="806" name="Google Shape;806;p97"/>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
        <p:nvSpPr>
          <p:cNvPr id="807" name="Google Shape;807;p97"/>
          <p:cNvSpPr txBox="1"/>
          <p:nvPr/>
        </p:nvSpPr>
        <p:spPr>
          <a:xfrm>
            <a:off x="4602888" y="740530"/>
            <a:ext cx="7194808"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 sz="4000" cap="none">
                <a:solidFill>
                  <a:srgbClr val="2264C8"/>
                </a:solidFill>
                <a:latin typeface="Century Gothic"/>
                <a:ea typeface="Century Gothic"/>
                <a:cs typeface="Century Gothic"/>
                <a:sym typeface="Century Gothic"/>
              </a:rPr>
              <a:t>UNANIMA INTERNATIONAL CSOCD58 HIGHLIGHTS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98"/>
          <p:cNvSpPr txBox="1"/>
          <p:nvPr>
            <p:ph type="title"/>
          </p:nvPr>
        </p:nvSpPr>
        <p:spPr>
          <a:xfrm>
            <a:off x="667265" y="3588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OUTCOMES OF CSOCD58 </a:t>
            </a:r>
            <a:endParaRPr b="1">
              <a:solidFill>
                <a:srgbClr val="2264C8"/>
              </a:solidFill>
            </a:endParaRPr>
          </a:p>
        </p:txBody>
      </p:sp>
      <p:sp>
        <p:nvSpPr>
          <p:cNvPr id="813" name="Google Shape;813;p98"/>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457188" lvl="0" marL="609585" rtl="0" algn="l">
              <a:lnSpc>
                <a:spcPct val="90000"/>
              </a:lnSpc>
              <a:spcBef>
                <a:spcPts val="0"/>
              </a:spcBef>
              <a:spcAft>
                <a:spcPts val="0"/>
              </a:spcAft>
              <a:buClr>
                <a:srgbClr val="000000"/>
              </a:buClr>
              <a:buSzPts val="1800"/>
              <a:buFont typeface="Arial"/>
              <a:buChar char="•"/>
            </a:pPr>
            <a:r>
              <a:rPr b="1" lang="en" sz="2000" u="sng">
                <a:solidFill>
                  <a:srgbClr val="662F8E"/>
                </a:solidFill>
              </a:rPr>
              <a:t>Historic resolution on the priority theme </a:t>
            </a:r>
            <a:r>
              <a:rPr lang="en" sz="2000">
                <a:solidFill>
                  <a:schemeClr val="dk1"/>
                </a:solidFill>
              </a:rPr>
              <a:t>“Affordable housing and social protection systems for all to address homelessness.” The first on the topic of homelessness in the history of the UN</a:t>
            </a:r>
            <a:endParaRPr/>
          </a:p>
          <a:p>
            <a:pPr indent="-457188" lvl="0" marL="609585" rtl="0" algn="l">
              <a:lnSpc>
                <a:spcPct val="90000"/>
              </a:lnSpc>
              <a:spcBef>
                <a:spcPts val="0"/>
              </a:spcBef>
              <a:spcAft>
                <a:spcPts val="0"/>
              </a:spcAft>
              <a:buClr>
                <a:srgbClr val="000000"/>
              </a:buClr>
              <a:buSzPts val="1800"/>
              <a:buFont typeface="Arial"/>
              <a:buChar char="•"/>
            </a:pPr>
            <a:r>
              <a:rPr lang="en" sz="2000">
                <a:solidFill>
                  <a:schemeClr val="dk1"/>
                </a:solidFill>
              </a:rPr>
              <a:t>There definition was not noted in its original form, rather </a:t>
            </a:r>
            <a:r>
              <a:rPr b="1" lang="en" sz="2000">
                <a:solidFill>
                  <a:srgbClr val="2760AB"/>
                </a:solidFill>
              </a:rPr>
              <a:t>affirmation of the definition</a:t>
            </a:r>
            <a:r>
              <a:rPr lang="en" sz="2000">
                <a:solidFill>
                  <a:srgbClr val="2760AB"/>
                </a:solidFill>
              </a:rPr>
              <a:t> </a:t>
            </a:r>
            <a:r>
              <a:rPr lang="en" sz="2000">
                <a:solidFill>
                  <a:schemeClr val="dk1"/>
                </a:solidFill>
              </a:rPr>
              <a:t>put forward by the Expert Group in Nairobi was made throughout the document</a:t>
            </a:r>
            <a:endParaRPr/>
          </a:p>
          <a:p>
            <a:pPr indent="-457188" lvl="0" marL="609585" rtl="0" algn="l">
              <a:lnSpc>
                <a:spcPct val="90000"/>
              </a:lnSpc>
              <a:spcBef>
                <a:spcPts val="0"/>
              </a:spcBef>
              <a:spcAft>
                <a:spcPts val="0"/>
              </a:spcAft>
              <a:buClr>
                <a:srgbClr val="000000"/>
              </a:buClr>
              <a:buSzPts val="1800"/>
              <a:buFont typeface="Arial"/>
              <a:buChar char="•"/>
            </a:pPr>
            <a:r>
              <a:rPr lang="en" sz="2000"/>
              <a:t>The resolution addressed homelessness in the context of vulnerable groups and different demographics including </a:t>
            </a:r>
            <a:r>
              <a:rPr b="1" lang="en" sz="2000">
                <a:solidFill>
                  <a:srgbClr val="F63790"/>
                </a:solidFill>
              </a:rPr>
              <a:t>women and children</a:t>
            </a:r>
            <a:endParaRPr/>
          </a:p>
          <a:p>
            <a:pPr indent="-457188" lvl="0" marL="609585" rtl="0" algn="l">
              <a:lnSpc>
                <a:spcPct val="90000"/>
              </a:lnSpc>
              <a:spcBef>
                <a:spcPts val="0"/>
              </a:spcBef>
              <a:spcAft>
                <a:spcPts val="0"/>
              </a:spcAft>
              <a:buClr>
                <a:srgbClr val="000000"/>
              </a:buClr>
              <a:buSzPts val="1800"/>
              <a:buFont typeface="Arial"/>
              <a:buChar char="•"/>
            </a:pPr>
            <a:r>
              <a:rPr b="1" lang="en" sz="2000" u="sng">
                <a:solidFill>
                  <a:srgbClr val="662F8E"/>
                </a:solidFill>
              </a:rPr>
              <a:t>Families were mentioned several times throughout the document </a:t>
            </a:r>
            <a:endParaRPr/>
          </a:p>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0" lvl="0" marL="152396" rtl="0" algn="l">
              <a:lnSpc>
                <a:spcPct val="90000"/>
              </a:lnSpc>
              <a:spcBef>
                <a:spcPts val="0"/>
              </a:spcBef>
              <a:spcAft>
                <a:spcPts val="0"/>
              </a:spcAft>
              <a:buClr>
                <a:srgbClr val="000000"/>
              </a:buClr>
              <a:buSzPts val="1800"/>
              <a:buNone/>
            </a:pPr>
            <a:r>
              <a:rPr b="1" lang="en" sz="2000" u="sng">
                <a:solidFill>
                  <a:srgbClr val="662F8E"/>
                </a:solidFill>
              </a:rPr>
              <a:t>Whats next?</a:t>
            </a:r>
            <a:endParaRPr/>
          </a:p>
          <a:p>
            <a:pPr indent="-457188" lvl="0" marL="609585" rtl="0" algn="l">
              <a:lnSpc>
                <a:spcPct val="90000"/>
              </a:lnSpc>
              <a:spcBef>
                <a:spcPts val="0"/>
              </a:spcBef>
              <a:spcAft>
                <a:spcPts val="0"/>
              </a:spcAft>
              <a:buClr>
                <a:srgbClr val="000000"/>
              </a:buClr>
              <a:buSzPts val="1800"/>
              <a:buFont typeface="Arial"/>
              <a:buChar char="•"/>
            </a:pPr>
            <a:r>
              <a:rPr lang="en" sz="2000"/>
              <a:t>The resolution will now be submitted to the United Nations' Economic and Social Council for approval.</a:t>
            </a:r>
            <a:endParaRPr/>
          </a:p>
          <a:p>
            <a:pPr indent="-457188" lvl="0" marL="609585" rtl="0" algn="l">
              <a:lnSpc>
                <a:spcPct val="90000"/>
              </a:lnSpc>
              <a:spcBef>
                <a:spcPts val="0"/>
              </a:spcBef>
              <a:spcAft>
                <a:spcPts val="0"/>
              </a:spcAft>
              <a:buClr>
                <a:srgbClr val="000000"/>
              </a:buClr>
              <a:buSzPts val="1800"/>
              <a:buFont typeface="Arial"/>
              <a:buChar char="•"/>
            </a:pPr>
            <a:r>
              <a:rPr b="1" lang="en" sz="2000" u="sng">
                <a:solidFill>
                  <a:srgbClr val="662F8E"/>
                </a:solidFill>
              </a:rPr>
              <a:t>Advocacy does not stop here!!</a:t>
            </a:r>
            <a:endParaRPr/>
          </a:p>
          <a:p>
            <a:pPr indent="-342888" lvl="0" marL="609585" rtl="0" algn="l">
              <a:lnSpc>
                <a:spcPct val="90000"/>
              </a:lnSpc>
              <a:spcBef>
                <a:spcPts val="0"/>
              </a:spcBef>
              <a:spcAft>
                <a:spcPts val="0"/>
              </a:spcAft>
              <a:buClr>
                <a:srgbClr val="000000"/>
              </a:buClr>
              <a:buSzPts val="1800"/>
              <a:buFont typeface="Arial"/>
              <a:buNone/>
            </a:pPr>
            <a:r>
              <a:t/>
            </a:r>
            <a:endParaRPr b="1" sz="2000" u="sng">
              <a:solidFill>
                <a:srgbClr val="662F8E"/>
              </a:solidFill>
            </a:endParaRPr>
          </a:p>
        </p:txBody>
      </p:sp>
      <p:pic>
        <p:nvPicPr>
          <p:cNvPr descr="C2-HD-BTM.png" id="814" name="Google Shape;814;p9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99"/>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 sz="5000" u="sng">
                <a:solidFill>
                  <a:srgbClr val="E94579"/>
                </a:solidFill>
              </a:rPr>
              <a:t>UNANIMA INTERNATIONAL &amp; YOU </a:t>
            </a:r>
            <a:endParaRPr/>
          </a:p>
        </p:txBody>
      </p:sp>
      <p:pic>
        <p:nvPicPr>
          <p:cNvPr id="820" name="Google Shape;820;p99"/>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sp>
        <p:nvSpPr>
          <p:cNvPr id="825" name="Google Shape;825;p100"/>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UNANIMA AND YOU</a:t>
            </a:r>
            <a:endParaRPr b="1">
              <a:solidFill>
                <a:srgbClr val="2264C8"/>
              </a:solidFill>
            </a:endParaRPr>
          </a:p>
        </p:txBody>
      </p:sp>
      <p:pic>
        <p:nvPicPr>
          <p:cNvPr id="826" name="Google Shape;826;p100"/>
          <p:cNvPicPr preferRelativeResize="0"/>
          <p:nvPr/>
        </p:nvPicPr>
        <p:blipFill rotWithShape="1">
          <a:blip r:embed="rId3">
            <a:alphaModFix/>
          </a:blip>
          <a:srcRect b="0" l="0" r="0" t="0"/>
          <a:stretch/>
        </p:blipFill>
        <p:spPr>
          <a:xfrm rot="7530471">
            <a:off x="6663970" y="1458015"/>
            <a:ext cx="1337167" cy="1337175"/>
          </a:xfrm>
          <a:prstGeom prst="rect">
            <a:avLst/>
          </a:prstGeom>
          <a:noFill/>
          <a:ln>
            <a:noFill/>
          </a:ln>
        </p:spPr>
      </p:pic>
      <p:pic>
        <p:nvPicPr>
          <p:cNvPr id="827" name="Google Shape;827;p100"/>
          <p:cNvPicPr preferRelativeResize="0"/>
          <p:nvPr/>
        </p:nvPicPr>
        <p:blipFill rotWithShape="1">
          <a:blip r:embed="rId4">
            <a:alphaModFix/>
          </a:blip>
          <a:srcRect b="0" l="0" r="0" t="0"/>
          <a:stretch/>
        </p:blipFill>
        <p:spPr>
          <a:xfrm>
            <a:off x="7545967" y="4925466"/>
            <a:ext cx="4646032" cy="1797433"/>
          </a:xfrm>
          <a:prstGeom prst="rect">
            <a:avLst/>
          </a:prstGeom>
          <a:noFill/>
          <a:ln>
            <a:noFill/>
          </a:ln>
        </p:spPr>
      </p:pic>
      <p:sp>
        <p:nvSpPr>
          <p:cNvPr id="828" name="Google Shape;828;p100"/>
          <p:cNvSpPr txBox="1"/>
          <p:nvPr/>
        </p:nvSpPr>
        <p:spPr>
          <a:xfrm>
            <a:off x="7869067" y="1356951"/>
            <a:ext cx="4238400" cy="31748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2400" u="sng">
                <a:solidFill>
                  <a:srgbClr val="FF0000"/>
                </a:solidFill>
                <a:latin typeface="Lato"/>
                <a:ea typeface="Lato"/>
                <a:cs typeface="Lato"/>
                <a:sym typeface="Lato"/>
              </a:rPr>
              <a:t>In NYC</a:t>
            </a:r>
            <a:endParaRPr b="1" sz="2400" u="sng">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 sz="2400">
                <a:solidFill>
                  <a:srgbClr val="FF0000"/>
                </a:solidFill>
                <a:latin typeface="Lato"/>
                <a:ea typeface="Lato"/>
                <a:cs typeface="Lato"/>
                <a:sym typeface="Lato"/>
              </a:rPr>
              <a:t>Attend other Commissions or Forums</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 sz="2400">
                <a:solidFill>
                  <a:srgbClr val="FF0000"/>
                </a:solidFill>
                <a:latin typeface="Lato"/>
                <a:ea typeface="Lato"/>
                <a:cs typeface="Lato"/>
                <a:sym typeface="Lato"/>
              </a:rPr>
              <a:t>Attend CSW, CSocD, HLPF, ECOSOC Youth Forum + more</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 sz="2400">
                <a:solidFill>
                  <a:srgbClr val="FF0000"/>
                </a:solidFill>
                <a:latin typeface="Lato"/>
                <a:ea typeface="Lato"/>
                <a:cs typeface="Lato"/>
                <a:sym typeface="Lato"/>
              </a:rPr>
              <a:t>Apply for the Catherine Ferguson Scholarship</a:t>
            </a:r>
            <a:endParaRPr sz="2400">
              <a:solidFill>
                <a:srgbClr val="FF0000"/>
              </a:solidFill>
              <a:latin typeface="Lato"/>
              <a:ea typeface="Lato"/>
              <a:cs typeface="Lato"/>
              <a:sym typeface="Lato"/>
            </a:endParaRPr>
          </a:p>
        </p:txBody>
      </p:sp>
      <p:pic>
        <p:nvPicPr>
          <p:cNvPr id="829" name="Google Shape;829;p100"/>
          <p:cNvPicPr preferRelativeResize="0"/>
          <p:nvPr/>
        </p:nvPicPr>
        <p:blipFill rotWithShape="1">
          <a:blip r:embed="rId5">
            <a:alphaModFix/>
          </a:blip>
          <a:srcRect b="0" l="0" r="0" t="0"/>
          <a:stretch/>
        </p:blipFill>
        <p:spPr>
          <a:xfrm>
            <a:off x="-11687" y="0"/>
            <a:ext cx="6838951" cy="6858000"/>
          </a:xfrm>
          <a:prstGeom prst="rect">
            <a:avLst/>
          </a:prstGeom>
          <a:noFill/>
          <a:ln>
            <a:noFill/>
          </a:ln>
        </p:spPr>
      </p:pic>
      <p:sp>
        <p:nvSpPr>
          <p:cNvPr id="830" name="Google Shape;830;p100"/>
          <p:cNvSpPr txBox="1"/>
          <p:nvPr>
            <p:ph idx="1" type="body"/>
          </p:nvPr>
        </p:nvSpPr>
        <p:spPr>
          <a:xfrm>
            <a:off x="152133" y="135100"/>
            <a:ext cx="6686800" cy="58384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800"/>
              <a:buNone/>
            </a:pPr>
            <a:r>
              <a:rPr b="1" lang="en" sz="2667" u="sng"/>
              <a:t>Wherever you are...</a:t>
            </a:r>
            <a:endParaRPr b="1" sz="2667" u="sng"/>
          </a:p>
          <a:p>
            <a:pPr indent="0" lvl="0" marL="0" rtl="0" algn="ctr">
              <a:lnSpc>
                <a:spcPct val="90000"/>
              </a:lnSpc>
              <a:spcBef>
                <a:spcPts val="2133"/>
              </a:spcBef>
              <a:spcAft>
                <a:spcPts val="0"/>
              </a:spcAft>
              <a:buClr>
                <a:schemeClr val="dk1"/>
              </a:buClr>
              <a:buSzPts val="1800"/>
              <a:buNone/>
            </a:pPr>
            <a:r>
              <a:rPr lang="en"/>
              <a:t>Contribute to UI’s mission locally</a:t>
            </a:r>
            <a:endParaRPr/>
          </a:p>
          <a:p>
            <a:pPr indent="0" lvl="0" marL="0" rtl="0" algn="ctr">
              <a:lnSpc>
                <a:spcPct val="90000"/>
              </a:lnSpc>
              <a:spcBef>
                <a:spcPts val="2133"/>
              </a:spcBef>
              <a:spcAft>
                <a:spcPts val="0"/>
              </a:spcAft>
              <a:buClr>
                <a:schemeClr val="dk1"/>
              </a:buClr>
              <a:buSzPts val="1800"/>
              <a:buNone/>
            </a:pPr>
            <a:r>
              <a:rPr lang="en"/>
              <a:t>Tell us what you’re doing</a:t>
            </a:r>
            <a:endParaRPr/>
          </a:p>
          <a:p>
            <a:pPr indent="0" lvl="0" marL="0" rtl="0" algn="ctr">
              <a:lnSpc>
                <a:spcPct val="90000"/>
              </a:lnSpc>
              <a:spcBef>
                <a:spcPts val="2133"/>
              </a:spcBef>
              <a:spcAft>
                <a:spcPts val="0"/>
              </a:spcAft>
              <a:buClr>
                <a:schemeClr val="dk1"/>
              </a:buClr>
              <a:buSzPts val="1800"/>
              <a:buNone/>
            </a:pPr>
            <a:r>
              <a:rPr lang="en"/>
              <a:t>Respond to requests and surveys </a:t>
            </a:r>
            <a:endParaRPr/>
          </a:p>
          <a:p>
            <a:pPr indent="0" lvl="0" marL="0" rtl="0" algn="ctr">
              <a:lnSpc>
                <a:spcPct val="90000"/>
              </a:lnSpc>
              <a:spcBef>
                <a:spcPts val="2133"/>
              </a:spcBef>
              <a:spcAft>
                <a:spcPts val="0"/>
              </a:spcAft>
              <a:buClr>
                <a:schemeClr val="dk1"/>
              </a:buClr>
              <a:buSzPts val="1800"/>
              <a:buNone/>
            </a:pPr>
            <a:r>
              <a:rPr lang="en"/>
              <a:t>Work together with your congregation and fellow UI members in your area</a:t>
            </a:r>
            <a:endParaRPr/>
          </a:p>
          <a:p>
            <a:pPr indent="0" lvl="0" marL="0" rtl="0" algn="ctr">
              <a:lnSpc>
                <a:spcPct val="90000"/>
              </a:lnSpc>
              <a:spcBef>
                <a:spcPts val="2133"/>
              </a:spcBef>
              <a:spcAft>
                <a:spcPts val="0"/>
              </a:spcAft>
              <a:buClr>
                <a:schemeClr val="dk1"/>
              </a:buClr>
              <a:buSzPts val="1800"/>
              <a:buNone/>
            </a:pPr>
            <a:r>
              <a:rPr lang="en"/>
              <a:t>Contribute the VNRs</a:t>
            </a:r>
            <a:endParaRPr/>
          </a:p>
          <a:p>
            <a:pPr indent="0" lvl="0" marL="0" rtl="0" algn="ctr">
              <a:lnSpc>
                <a:spcPct val="90000"/>
              </a:lnSpc>
              <a:spcBef>
                <a:spcPts val="2133"/>
              </a:spcBef>
              <a:spcAft>
                <a:spcPts val="0"/>
              </a:spcAft>
              <a:buClr>
                <a:schemeClr val="dk1"/>
              </a:buClr>
              <a:buSzPts val="1800"/>
              <a:buNone/>
            </a:pPr>
            <a:r>
              <a:rPr lang="en"/>
              <a:t>Attend regional conferences and commissions</a:t>
            </a:r>
            <a:endParaRPr/>
          </a:p>
          <a:p>
            <a:pPr indent="0" lvl="0" marL="0" rtl="0" algn="ctr">
              <a:lnSpc>
                <a:spcPct val="90000"/>
              </a:lnSpc>
              <a:spcBef>
                <a:spcPts val="2133"/>
              </a:spcBef>
              <a:spcAft>
                <a:spcPts val="0"/>
              </a:spcAft>
              <a:buClr>
                <a:schemeClr val="dk1"/>
              </a:buClr>
              <a:buSzPts val="1800"/>
              <a:buNone/>
            </a:pPr>
            <a:r>
              <a:rPr lang="en"/>
              <a:t>Keep up to date with your countries </a:t>
            </a:r>
            <a:br>
              <a:rPr lang="en"/>
            </a:br>
            <a:r>
              <a:rPr lang="en"/>
              <a:t>policies, priorities and </a:t>
            </a:r>
            <a:br>
              <a:rPr lang="en"/>
            </a:br>
            <a:r>
              <a:rPr lang="en"/>
              <a:t>UN activity</a:t>
            </a:r>
            <a:endParaRPr/>
          </a:p>
          <a:p>
            <a:pPr indent="0" lvl="0" marL="0" rtl="0" algn="ctr">
              <a:lnSpc>
                <a:spcPct val="90000"/>
              </a:lnSpc>
              <a:spcBef>
                <a:spcPts val="2133"/>
              </a:spcBef>
              <a:spcAft>
                <a:spcPts val="2133"/>
              </a:spcAft>
              <a:buClr>
                <a:schemeClr val="dk1"/>
              </a:buClr>
              <a:buSzPts val="18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5" name="Shape 835"/>
        <p:cNvGrpSpPr/>
        <p:nvPr/>
      </p:nvGrpSpPr>
      <p:grpSpPr>
        <a:xfrm>
          <a:off x="0" y="0"/>
          <a:ext cx="0" cy="0"/>
          <a:chOff x="0" y="0"/>
          <a:chExt cx="0" cy="0"/>
        </a:xfrm>
      </p:grpSpPr>
      <p:sp>
        <p:nvSpPr>
          <p:cNvPr id="836" name="Google Shape;836;p101"/>
          <p:cNvSpPr txBox="1"/>
          <p:nvPr>
            <p:ph type="title"/>
          </p:nvPr>
        </p:nvSpPr>
        <p:spPr>
          <a:xfrm>
            <a:off x="4213184" y="759618"/>
            <a:ext cx="7369215"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2264C8"/>
              </a:buClr>
              <a:buSzPts val="3600"/>
              <a:buFont typeface="Century Gothic"/>
              <a:buNone/>
            </a:pPr>
            <a:r>
              <a:rPr b="1" lang="en" sz="3600">
                <a:solidFill>
                  <a:srgbClr val="2264C8"/>
                </a:solidFill>
              </a:rPr>
              <a:t>HOW DO YOU GET INVOLVED WITH OUR RESEARCH?</a:t>
            </a:r>
            <a:br>
              <a:rPr b="1" lang="en" sz="3600">
                <a:solidFill>
                  <a:srgbClr val="2264C8"/>
                </a:solidFill>
              </a:rPr>
            </a:br>
            <a:br>
              <a:rPr b="1" lang="en" sz="3600">
                <a:solidFill>
                  <a:srgbClr val="2264C8"/>
                </a:solidFill>
              </a:rPr>
            </a:br>
            <a:endParaRPr b="1" sz="3600">
              <a:solidFill>
                <a:srgbClr val="2264C8"/>
              </a:solidFill>
            </a:endParaRPr>
          </a:p>
        </p:txBody>
      </p:sp>
      <p:pic>
        <p:nvPicPr>
          <p:cNvPr descr="C2-HD-BTM.png" id="837" name="Google Shape;837;p10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838" name="Google Shape;838;p101"/>
          <p:cNvSpPr txBox="1"/>
          <p:nvPr/>
        </p:nvSpPr>
        <p:spPr>
          <a:xfrm>
            <a:off x="4860279" y="1597305"/>
            <a:ext cx="7084795" cy="4362891"/>
          </a:xfrm>
          <a:prstGeom prst="rect">
            <a:avLst/>
          </a:prstGeom>
          <a:noFill/>
          <a:ln>
            <a:noFill/>
          </a:ln>
        </p:spPr>
        <p:txBody>
          <a:bodyPr anchorCtr="0" anchor="t" bIns="121900" lIns="121900" spcFirstLastPara="1" rIns="121900" wrap="square" tIns="121900">
            <a:noAutofit/>
          </a:bodyPr>
          <a:lstStyle/>
          <a:p>
            <a:pPr indent="-228600" lvl="0" marL="228600" marR="0" rtl="0" algn="l">
              <a:lnSpc>
                <a:spcPct val="90000"/>
              </a:lnSpc>
              <a:spcBef>
                <a:spcPts val="1000"/>
              </a:spcBef>
              <a:spcAft>
                <a:spcPts val="0"/>
              </a:spcAft>
              <a:buClr>
                <a:srgbClr val="000000"/>
              </a:buClr>
              <a:buSzPts val="2000"/>
              <a:buFont typeface="Arial"/>
              <a:buChar char="•"/>
            </a:pPr>
            <a:r>
              <a:rPr b="1" lang="en" sz="2000" u="sng">
                <a:solidFill>
                  <a:srgbClr val="662F8E"/>
                </a:solidFill>
                <a:latin typeface="Century Gothic"/>
                <a:ea typeface="Century Gothic"/>
                <a:cs typeface="Century Gothic"/>
                <a:sym typeface="Century Gothic"/>
              </a:rPr>
              <a:t>Contribute to our Research</a:t>
            </a:r>
            <a:r>
              <a:rPr lang="en" sz="2000">
                <a:solidFill>
                  <a:schemeClr val="dk1"/>
                </a:solidFill>
                <a:latin typeface="Century Gothic"/>
                <a:ea typeface="Century Gothic"/>
                <a:cs typeface="Century Gothic"/>
                <a:sym typeface="Century Gothic"/>
              </a:rPr>
              <a:t> – Send us your stories through our website</a:t>
            </a:r>
            <a:endParaRPr/>
          </a:p>
          <a:p>
            <a:pPr indent="-228600" lvl="0" marL="228600" marR="0" rtl="0" algn="l">
              <a:lnSpc>
                <a:spcPct val="90000"/>
              </a:lnSpc>
              <a:spcBef>
                <a:spcPts val="1000"/>
              </a:spcBef>
              <a:spcAft>
                <a:spcPts val="0"/>
              </a:spcAft>
              <a:buClr>
                <a:srgbClr val="000000"/>
              </a:buClr>
              <a:buSzPts val="2000"/>
              <a:buFont typeface="Arial"/>
              <a:buChar char="•"/>
            </a:pPr>
            <a:r>
              <a:rPr b="1" lang="en" sz="2000" u="sng">
                <a:solidFill>
                  <a:srgbClr val="662F8E"/>
                </a:solidFill>
                <a:latin typeface="Century Gothic"/>
                <a:ea typeface="Century Gothic"/>
                <a:cs typeface="Century Gothic"/>
                <a:sym typeface="Century Gothic"/>
              </a:rPr>
              <a:t>Tell us what you are doing in your communities in response to homelessness and displacement  </a:t>
            </a:r>
            <a:r>
              <a:rPr lang="en" sz="2000">
                <a:solidFill>
                  <a:schemeClr val="dk1"/>
                </a:solidFill>
                <a:latin typeface="Century Gothic"/>
                <a:ea typeface="Century Gothic"/>
                <a:cs typeface="Century Gothic"/>
                <a:sym typeface="Century Gothic"/>
              </a:rPr>
              <a:t> – Send us your stories through our website </a:t>
            </a:r>
            <a:endParaRPr/>
          </a:p>
          <a:p>
            <a:pPr indent="-228600" lvl="0" marL="228600" marR="0" rtl="0" algn="l">
              <a:lnSpc>
                <a:spcPct val="90000"/>
              </a:lnSpc>
              <a:spcBef>
                <a:spcPts val="1000"/>
              </a:spcBef>
              <a:spcAft>
                <a:spcPts val="0"/>
              </a:spcAft>
              <a:buClr>
                <a:srgbClr val="000000"/>
              </a:buClr>
              <a:buSzPts val="2000"/>
              <a:buFont typeface="Arial"/>
              <a:buChar char="•"/>
            </a:pPr>
            <a:r>
              <a:rPr b="1" lang="en" sz="2000" u="sng">
                <a:solidFill>
                  <a:srgbClr val="662F8E"/>
                </a:solidFill>
                <a:latin typeface="Century Gothic"/>
                <a:ea typeface="Century Gothic"/>
                <a:cs typeface="Century Gothic"/>
                <a:sym typeface="Century Gothic"/>
              </a:rPr>
              <a:t>Volunteer</a:t>
            </a:r>
            <a:r>
              <a:rPr lang="en" sz="2000">
                <a:solidFill>
                  <a:schemeClr val="dk1"/>
                </a:solidFill>
                <a:latin typeface="Century Gothic"/>
                <a:ea typeface="Century Gothic"/>
                <a:cs typeface="Century Gothic"/>
                <a:sym typeface="Century Gothic"/>
              </a:rPr>
              <a:t> – Check out the different ways you can volunteer with us on our website </a:t>
            </a:r>
            <a:endParaRPr/>
          </a:p>
          <a:p>
            <a:pPr indent="-228600" lvl="0" marL="228600" marR="0" rtl="0" algn="l">
              <a:lnSpc>
                <a:spcPct val="90000"/>
              </a:lnSpc>
              <a:spcBef>
                <a:spcPts val="1000"/>
              </a:spcBef>
              <a:spcAft>
                <a:spcPts val="0"/>
              </a:spcAft>
              <a:buClr>
                <a:srgbClr val="000000"/>
              </a:buClr>
              <a:buSzPts val="2000"/>
              <a:buFont typeface="Arial"/>
              <a:buChar char="•"/>
            </a:pPr>
            <a:r>
              <a:rPr b="1" lang="en" sz="2000" u="sng">
                <a:solidFill>
                  <a:srgbClr val="5F196F"/>
                </a:solidFill>
                <a:latin typeface="Century Gothic"/>
                <a:ea typeface="Century Gothic"/>
                <a:cs typeface="Century Gothic"/>
                <a:sym typeface="Century Gothic"/>
              </a:rPr>
              <a:t>Keep up to date with our Social Media </a:t>
            </a:r>
            <a:r>
              <a:rPr lang="en" sz="2000">
                <a:solidFill>
                  <a:schemeClr val="dk1"/>
                </a:solidFill>
                <a:latin typeface="Century Gothic"/>
                <a:ea typeface="Century Gothic"/>
                <a:cs typeface="Century Gothic"/>
                <a:sym typeface="Century Gothic"/>
              </a:rPr>
              <a:t>– Like, comment and share our post across Facebook, Twitter and Instagram </a:t>
            </a:r>
            <a:endParaRPr/>
          </a:p>
          <a:p>
            <a:pPr indent="-228600" lvl="0" marL="228600" marR="0" rtl="0" algn="l">
              <a:lnSpc>
                <a:spcPct val="90000"/>
              </a:lnSpc>
              <a:spcBef>
                <a:spcPts val="1000"/>
              </a:spcBef>
              <a:spcAft>
                <a:spcPts val="0"/>
              </a:spcAft>
              <a:buClr>
                <a:srgbClr val="000000"/>
              </a:buClr>
              <a:buSzPts val="2000"/>
              <a:buFont typeface="Arial"/>
              <a:buChar char="•"/>
            </a:pPr>
            <a:r>
              <a:rPr b="1" lang="en" sz="2000" u="sng">
                <a:solidFill>
                  <a:srgbClr val="5F196F"/>
                </a:solidFill>
                <a:latin typeface="Century Gothic"/>
                <a:ea typeface="Century Gothic"/>
                <a:cs typeface="Century Gothic"/>
                <a:sym typeface="Century Gothic"/>
              </a:rPr>
              <a:t>Share your Expertise</a:t>
            </a:r>
            <a:r>
              <a:rPr lang="en" sz="2000">
                <a:solidFill>
                  <a:schemeClr val="dk1"/>
                </a:solidFill>
                <a:latin typeface="Century Gothic"/>
                <a:ea typeface="Century Gothic"/>
                <a:cs typeface="Century Gothic"/>
                <a:sym typeface="Century Gothic"/>
              </a:rPr>
              <a:t>– Contact our office to share your expertise</a:t>
            </a:r>
            <a:endParaRPr/>
          </a:p>
          <a:p>
            <a:pPr indent="-101600" lvl="0" marL="228600" marR="0" rtl="0" algn="l">
              <a:lnSpc>
                <a:spcPct val="90000"/>
              </a:lnSpc>
              <a:spcBef>
                <a:spcPts val="1000"/>
              </a:spcBef>
              <a:spcAft>
                <a:spcPts val="0"/>
              </a:spcAft>
              <a:buClr>
                <a:srgbClr val="000000"/>
              </a:buClr>
              <a:buSzPts val="2000"/>
              <a:buFont typeface="Arial"/>
              <a:buNone/>
            </a:pPr>
            <a:r>
              <a:t/>
            </a:r>
            <a:endParaRPr sz="2000">
              <a:solidFill>
                <a:schemeClr val="dk1"/>
              </a:solidFill>
              <a:latin typeface="Century Gothic"/>
              <a:ea typeface="Century Gothic"/>
              <a:cs typeface="Century Gothic"/>
              <a:sym typeface="Century Gothic"/>
            </a:endParaRPr>
          </a:p>
        </p:txBody>
      </p:sp>
      <p:pic>
        <p:nvPicPr>
          <p:cNvPr descr="Cheers" id="839" name="Google Shape;839;p101"/>
          <p:cNvPicPr preferRelativeResize="0"/>
          <p:nvPr/>
        </p:nvPicPr>
        <p:blipFill rotWithShape="1">
          <a:blip r:embed="rId4">
            <a:alphaModFix/>
          </a:blip>
          <a:srcRect b="0" l="0" r="0" t="0"/>
          <a:stretch/>
        </p:blipFill>
        <p:spPr>
          <a:xfrm>
            <a:off x="1058539" y="1941691"/>
            <a:ext cx="2974617" cy="29746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descr="C2-HD-BTM.png" id="223" name="Google Shape;223;p9"/>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224" name="Google Shape;224;p9"/>
          <p:cNvSpPr txBox="1"/>
          <p:nvPr>
            <p:ph idx="1" type="body"/>
          </p:nvPr>
        </p:nvSpPr>
        <p:spPr>
          <a:xfrm>
            <a:off x="1085132" y="938245"/>
            <a:ext cx="4850718" cy="64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 sz="1600"/>
              <a:t>Carmelite Sisters of Charity, Vedruna</a:t>
            </a:r>
            <a:endParaRPr sz="1600"/>
          </a:p>
          <a:p>
            <a:pPr indent="0" lvl="0" marL="0" rtl="0" algn="l">
              <a:lnSpc>
                <a:spcPct val="90000"/>
              </a:lnSpc>
              <a:spcBef>
                <a:spcPts val="2133"/>
              </a:spcBef>
              <a:spcAft>
                <a:spcPts val="0"/>
              </a:spcAft>
              <a:buClr>
                <a:schemeClr val="dk1"/>
              </a:buClr>
              <a:buSzPts val="1800"/>
              <a:buNone/>
            </a:pPr>
            <a:r>
              <a:rPr lang="en" sz="1600"/>
              <a:t>Congregation de Notre Dame</a:t>
            </a:r>
            <a:endParaRPr sz="1600"/>
          </a:p>
          <a:p>
            <a:pPr indent="0" lvl="0" marL="0" rtl="0" algn="l">
              <a:lnSpc>
                <a:spcPct val="90000"/>
              </a:lnSpc>
              <a:spcBef>
                <a:spcPts val="2133"/>
              </a:spcBef>
              <a:spcAft>
                <a:spcPts val="0"/>
              </a:spcAft>
              <a:buClr>
                <a:schemeClr val="dk1"/>
              </a:buClr>
              <a:buSzPts val="1800"/>
              <a:buNone/>
            </a:pPr>
            <a:r>
              <a:rPr lang="en" sz="1600"/>
              <a:t>Congregation of Bon Secours of Paris</a:t>
            </a:r>
            <a:endParaRPr sz="1600"/>
          </a:p>
          <a:p>
            <a:pPr indent="0" lvl="0" marL="0" rtl="0" algn="l">
              <a:lnSpc>
                <a:spcPct val="90000"/>
              </a:lnSpc>
              <a:spcBef>
                <a:spcPts val="2133"/>
              </a:spcBef>
              <a:spcAft>
                <a:spcPts val="0"/>
              </a:spcAft>
              <a:buClr>
                <a:schemeClr val="dk1"/>
              </a:buClr>
              <a:buSzPts val="1800"/>
              <a:buNone/>
            </a:pPr>
            <a:r>
              <a:rPr lang="en" sz="1600"/>
              <a:t>Congregation of Mary (Marist Sisters)</a:t>
            </a:r>
            <a:endParaRPr sz="1600"/>
          </a:p>
          <a:p>
            <a:pPr indent="0" lvl="0" marL="0" rtl="0" algn="l">
              <a:lnSpc>
                <a:spcPct val="90000"/>
              </a:lnSpc>
              <a:spcBef>
                <a:spcPts val="2133"/>
              </a:spcBef>
              <a:spcAft>
                <a:spcPts val="0"/>
              </a:spcAft>
              <a:buClr>
                <a:schemeClr val="dk1"/>
              </a:buClr>
              <a:buSzPts val="1800"/>
              <a:buNone/>
            </a:pPr>
            <a:r>
              <a:rPr lang="en" sz="1600"/>
              <a:t>Congregation of Saint Brigid (Brigidines)</a:t>
            </a:r>
            <a:endParaRPr sz="1600"/>
          </a:p>
          <a:p>
            <a:pPr indent="0" lvl="0" marL="0" rtl="0" algn="l">
              <a:lnSpc>
                <a:spcPct val="90000"/>
              </a:lnSpc>
              <a:spcBef>
                <a:spcPts val="2133"/>
              </a:spcBef>
              <a:spcAft>
                <a:spcPts val="0"/>
              </a:spcAft>
              <a:buClr>
                <a:schemeClr val="dk1"/>
              </a:buClr>
              <a:buSzPts val="1800"/>
              <a:buNone/>
            </a:pPr>
            <a:r>
              <a:rPr lang="en" sz="1600"/>
              <a:t>Congregation of Sisters of St. Agnes</a:t>
            </a:r>
            <a:endParaRPr sz="1600"/>
          </a:p>
          <a:p>
            <a:pPr indent="0" lvl="0" marL="0" rtl="0" algn="l">
              <a:lnSpc>
                <a:spcPct val="90000"/>
              </a:lnSpc>
              <a:spcBef>
                <a:spcPts val="2133"/>
              </a:spcBef>
              <a:spcAft>
                <a:spcPts val="0"/>
              </a:spcAft>
              <a:buClr>
                <a:schemeClr val="dk1"/>
              </a:buClr>
              <a:buSzPts val="1800"/>
              <a:buNone/>
            </a:pPr>
            <a:r>
              <a:rPr lang="en" sz="1600"/>
              <a:t>Daughters of Wisdom</a:t>
            </a:r>
            <a:endParaRPr sz="1600"/>
          </a:p>
          <a:p>
            <a:pPr indent="0" lvl="0" marL="0" rtl="0" algn="l">
              <a:lnSpc>
                <a:spcPct val="90000"/>
              </a:lnSpc>
              <a:spcBef>
                <a:spcPts val="2133"/>
              </a:spcBef>
              <a:spcAft>
                <a:spcPts val="0"/>
              </a:spcAft>
              <a:buClr>
                <a:schemeClr val="dk1"/>
              </a:buClr>
              <a:buSzPts val="1800"/>
              <a:buNone/>
            </a:pPr>
            <a:r>
              <a:rPr lang="en" sz="1600"/>
              <a:t>Handmaids of the Sacred Heart of Jesus</a:t>
            </a:r>
            <a:endParaRPr sz="1600"/>
          </a:p>
          <a:p>
            <a:pPr indent="0" lvl="0" marL="0" rtl="0" algn="l">
              <a:lnSpc>
                <a:spcPct val="90000"/>
              </a:lnSpc>
              <a:spcBef>
                <a:spcPts val="2133"/>
              </a:spcBef>
              <a:spcAft>
                <a:spcPts val="0"/>
              </a:spcAft>
              <a:buClr>
                <a:schemeClr val="dk1"/>
              </a:buClr>
              <a:buSzPts val="1800"/>
              <a:buNone/>
            </a:pPr>
            <a:r>
              <a:rPr lang="en" sz="1600"/>
              <a:t>Holy Union Sisters</a:t>
            </a:r>
            <a:endParaRPr sz="1600"/>
          </a:p>
          <a:p>
            <a:pPr indent="0" lvl="0" marL="0" rtl="0" algn="l">
              <a:lnSpc>
                <a:spcPct val="90000"/>
              </a:lnSpc>
              <a:spcBef>
                <a:spcPts val="2133"/>
              </a:spcBef>
              <a:spcAft>
                <a:spcPts val="0"/>
              </a:spcAft>
              <a:buClr>
                <a:schemeClr val="dk1"/>
              </a:buClr>
              <a:buSzPts val="1800"/>
              <a:buNone/>
            </a:pPr>
            <a:r>
              <a:rPr lang="en" sz="1600"/>
              <a:t>Missionary Sisters of the Sacred Heart</a:t>
            </a:r>
            <a:endParaRPr sz="1600"/>
          </a:p>
          <a:p>
            <a:pPr indent="0" lvl="0" marL="0" rtl="0" algn="l">
              <a:lnSpc>
                <a:spcPct val="90000"/>
              </a:lnSpc>
              <a:spcBef>
                <a:spcPts val="2133"/>
              </a:spcBef>
              <a:spcAft>
                <a:spcPts val="0"/>
              </a:spcAft>
              <a:buClr>
                <a:schemeClr val="dk1"/>
              </a:buClr>
              <a:buSzPts val="1800"/>
              <a:buNone/>
            </a:pPr>
            <a:r>
              <a:rPr lang="en" sz="1600"/>
              <a:t>Notre Dame de Sion</a:t>
            </a:r>
            <a:endParaRPr sz="1600"/>
          </a:p>
          <a:p>
            <a:pPr indent="0" lvl="0" marL="0" rtl="0" algn="l">
              <a:lnSpc>
                <a:spcPct val="90000"/>
              </a:lnSpc>
              <a:spcBef>
                <a:spcPts val="2133"/>
              </a:spcBef>
              <a:spcAft>
                <a:spcPts val="0"/>
              </a:spcAft>
              <a:buClr>
                <a:schemeClr val="dk1"/>
              </a:buClr>
              <a:buSzPts val="1800"/>
              <a:buNone/>
            </a:pPr>
            <a:r>
              <a:t/>
            </a:r>
            <a:endParaRPr sz="1600"/>
          </a:p>
          <a:p>
            <a:pPr indent="0" lvl="0" marL="0" rtl="0" algn="l">
              <a:lnSpc>
                <a:spcPct val="90000"/>
              </a:lnSpc>
              <a:spcBef>
                <a:spcPts val="2133"/>
              </a:spcBef>
              <a:spcAft>
                <a:spcPts val="2133"/>
              </a:spcAft>
              <a:buClr>
                <a:schemeClr val="dk1"/>
              </a:buClr>
              <a:buSzPts val="1800"/>
              <a:buNone/>
            </a:pPr>
            <a:r>
              <a:t/>
            </a:r>
            <a:endParaRPr/>
          </a:p>
        </p:txBody>
      </p:sp>
      <p:sp>
        <p:nvSpPr>
          <p:cNvPr id="225" name="Google Shape;225;p9"/>
          <p:cNvSpPr txBox="1"/>
          <p:nvPr>
            <p:ph idx="4294967295" type="body"/>
          </p:nvPr>
        </p:nvSpPr>
        <p:spPr>
          <a:xfrm>
            <a:off x="6256151" y="302295"/>
            <a:ext cx="5826000" cy="6461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1867"/>
              <a:buNone/>
            </a:pPr>
            <a:r>
              <a:rPr lang="en" sz="1600"/>
              <a:t>Religious of Jesus and Mary</a:t>
            </a:r>
            <a:endParaRPr sz="1600"/>
          </a:p>
          <a:p>
            <a:pPr indent="0" lvl="0" marL="0" rtl="0" algn="l">
              <a:lnSpc>
                <a:spcPct val="90000"/>
              </a:lnSpc>
              <a:spcBef>
                <a:spcPts val="2133"/>
              </a:spcBef>
              <a:spcAft>
                <a:spcPts val="0"/>
              </a:spcAft>
              <a:buClr>
                <a:schemeClr val="dk1"/>
              </a:buClr>
              <a:buSzPts val="1867"/>
              <a:buNone/>
            </a:pPr>
            <a:r>
              <a:rPr lang="en" sz="1600"/>
              <a:t>Religious Sisters of Charity (Ireland and Australia</a:t>
            </a:r>
            <a:endParaRPr sz="1600"/>
          </a:p>
          <a:p>
            <a:pPr indent="0" lvl="0" marL="0" rtl="0" algn="l">
              <a:lnSpc>
                <a:spcPct val="90000"/>
              </a:lnSpc>
              <a:spcBef>
                <a:spcPts val="2133"/>
              </a:spcBef>
              <a:spcAft>
                <a:spcPts val="0"/>
              </a:spcAft>
              <a:buClr>
                <a:schemeClr val="dk1"/>
              </a:buClr>
              <a:buSzPts val="1867"/>
              <a:buNone/>
            </a:pPr>
            <a:r>
              <a:rPr lang="en" sz="1600"/>
              <a:t>Sisters of the Assumption of the Blessed Virgin</a:t>
            </a:r>
            <a:endParaRPr sz="1600"/>
          </a:p>
          <a:p>
            <a:pPr indent="0" lvl="0" marL="0" rtl="0" algn="l">
              <a:lnSpc>
                <a:spcPct val="90000"/>
              </a:lnSpc>
              <a:spcBef>
                <a:spcPts val="2133"/>
              </a:spcBef>
              <a:spcAft>
                <a:spcPts val="0"/>
              </a:spcAft>
              <a:buClr>
                <a:schemeClr val="dk1"/>
              </a:buClr>
              <a:buSzPts val="1867"/>
              <a:buNone/>
            </a:pPr>
            <a:r>
              <a:rPr lang="en" sz="1600"/>
              <a:t>Sisters of the Divine Savior (Salvatorian Sisters)</a:t>
            </a:r>
            <a:endParaRPr sz="1600"/>
          </a:p>
          <a:p>
            <a:pPr indent="0" lvl="0" marL="0" rtl="0" algn="l">
              <a:lnSpc>
                <a:spcPct val="90000"/>
              </a:lnSpc>
              <a:spcBef>
                <a:spcPts val="2133"/>
              </a:spcBef>
              <a:spcAft>
                <a:spcPts val="0"/>
              </a:spcAft>
              <a:buClr>
                <a:schemeClr val="dk1"/>
              </a:buClr>
              <a:buSzPts val="1867"/>
              <a:buNone/>
            </a:pPr>
            <a:r>
              <a:rPr lang="en" sz="1600"/>
              <a:t>Sisters of the Holy Names of Jesus and Mary</a:t>
            </a:r>
            <a:endParaRPr sz="1600"/>
          </a:p>
          <a:p>
            <a:pPr indent="0" lvl="0" marL="0" rtl="0" algn="l">
              <a:lnSpc>
                <a:spcPct val="90000"/>
              </a:lnSpc>
              <a:spcBef>
                <a:spcPts val="2133"/>
              </a:spcBef>
              <a:spcAft>
                <a:spcPts val="0"/>
              </a:spcAft>
              <a:buClr>
                <a:schemeClr val="dk1"/>
              </a:buClr>
              <a:buSzPts val="1867"/>
              <a:buNone/>
            </a:pPr>
            <a:r>
              <a:rPr lang="en" sz="1600"/>
              <a:t>Sisters of Notre Dame</a:t>
            </a:r>
            <a:endParaRPr sz="1600"/>
          </a:p>
          <a:p>
            <a:pPr indent="0" lvl="0" marL="0" rtl="0" algn="l">
              <a:lnSpc>
                <a:spcPct val="90000"/>
              </a:lnSpc>
              <a:spcBef>
                <a:spcPts val="2133"/>
              </a:spcBef>
              <a:spcAft>
                <a:spcPts val="0"/>
              </a:spcAft>
              <a:buClr>
                <a:schemeClr val="dk1"/>
              </a:buClr>
              <a:buSzPts val="1867"/>
              <a:buNone/>
            </a:pPr>
            <a:r>
              <a:rPr lang="en" sz="1600"/>
              <a:t>Sisters of Providence</a:t>
            </a:r>
            <a:endParaRPr sz="1600"/>
          </a:p>
          <a:p>
            <a:pPr indent="0" lvl="0" marL="0" rtl="0" algn="l">
              <a:lnSpc>
                <a:spcPct val="90000"/>
              </a:lnSpc>
              <a:spcBef>
                <a:spcPts val="2133"/>
              </a:spcBef>
              <a:spcAft>
                <a:spcPts val="0"/>
              </a:spcAft>
              <a:buClr>
                <a:schemeClr val="dk1"/>
              </a:buClr>
              <a:buSzPts val="1867"/>
              <a:buNone/>
            </a:pPr>
            <a:r>
              <a:rPr lang="en" sz="1600"/>
              <a:t>Sisters of St. Anne</a:t>
            </a:r>
            <a:endParaRPr sz="1600"/>
          </a:p>
          <a:p>
            <a:pPr indent="0" lvl="0" marL="0" rtl="0" algn="l">
              <a:lnSpc>
                <a:spcPct val="90000"/>
              </a:lnSpc>
              <a:spcBef>
                <a:spcPts val="2133"/>
              </a:spcBef>
              <a:spcAft>
                <a:spcPts val="0"/>
              </a:spcAft>
              <a:buClr>
                <a:schemeClr val="dk1"/>
              </a:buClr>
              <a:buSzPts val="1867"/>
              <a:buNone/>
            </a:pPr>
            <a:r>
              <a:rPr lang="en" sz="1600"/>
              <a:t>Society of the Holy Child Jesus</a:t>
            </a:r>
            <a:endParaRPr sz="1600"/>
          </a:p>
          <a:p>
            <a:pPr indent="0" lvl="0" marL="0" rtl="0" algn="l">
              <a:lnSpc>
                <a:spcPct val="90000"/>
              </a:lnSpc>
              <a:spcBef>
                <a:spcPts val="2133"/>
              </a:spcBef>
              <a:spcAft>
                <a:spcPts val="0"/>
              </a:spcAft>
              <a:buClr>
                <a:schemeClr val="dk1"/>
              </a:buClr>
              <a:buSzPts val="1867"/>
              <a:buNone/>
            </a:pPr>
            <a:r>
              <a:rPr lang="en" sz="1600"/>
              <a:t>Ursuline Charism Group</a:t>
            </a:r>
            <a:endParaRPr sz="1600"/>
          </a:p>
          <a:p>
            <a:pPr indent="0" lvl="0" marL="0" rtl="0" algn="l">
              <a:lnSpc>
                <a:spcPct val="90000"/>
              </a:lnSpc>
              <a:spcBef>
                <a:spcPts val="2133"/>
              </a:spcBef>
              <a:spcAft>
                <a:spcPts val="0"/>
              </a:spcAft>
              <a:buClr>
                <a:schemeClr val="dk1"/>
              </a:buClr>
              <a:buSzPts val="1867"/>
              <a:buNone/>
            </a:pPr>
            <a:r>
              <a:rPr lang="en" sz="1600"/>
              <a:t>Ursuline Sisters of Mt. St. Joseph</a:t>
            </a:r>
            <a:endParaRPr sz="1600"/>
          </a:p>
          <a:p>
            <a:pPr indent="0" lvl="0" marL="0" rtl="0" algn="l">
              <a:lnSpc>
                <a:spcPct val="90000"/>
              </a:lnSpc>
              <a:spcBef>
                <a:spcPts val="2133"/>
              </a:spcBef>
              <a:spcAft>
                <a:spcPts val="0"/>
              </a:spcAft>
              <a:buClr>
                <a:schemeClr val="dk1"/>
              </a:buClr>
              <a:buSzPts val="1867"/>
              <a:buNone/>
            </a:pPr>
            <a:r>
              <a:rPr lang="en" sz="1600"/>
              <a:t>+UNANIMA International’s Friends </a:t>
            </a:r>
            <a:endParaRPr sz="1600"/>
          </a:p>
          <a:p>
            <a:pPr indent="0" lvl="0" marL="0" rtl="0" algn="l">
              <a:lnSpc>
                <a:spcPct val="90000"/>
              </a:lnSpc>
              <a:spcBef>
                <a:spcPts val="2133"/>
              </a:spcBef>
              <a:spcAft>
                <a:spcPts val="0"/>
              </a:spcAft>
              <a:buClr>
                <a:schemeClr val="dk1"/>
              </a:buClr>
              <a:buSzPts val="1867"/>
              <a:buNone/>
            </a:pPr>
            <a:r>
              <a:t/>
            </a:r>
            <a:endParaRPr sz="1600"/>
          </a:p>
          <a:p>
            <a:pPr indent="0" lvl="0" marL="0" rtl="0" algn="l">
              <a:lnSpc>
                <a:spcPct val="90000"/>
              </a:lnSpc>
              <a:spcBef>
                <a:spcPts val="2133"/>
              </a:spcBef>
              <a:spcAft>
                <a:spcPts val="2133"/>
              </a:spcAft>
              <a:buClr>
                <a:schemeClr val="dk1"/>
              </a:buClr>
              <a:buSzPts val="2200"/>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3" name="Shape 843"/>
        <p:cNvGrpSpPr/>
        <p:nvPr/>
      </p:nvGrpSpPr>
      <p:grpSpPr>
        <a:xfrm>
          <a:off x="0" y="0"/>
          <a:ext cx="0" cy="0"/>
          <a:chOff x="0" y="0"/>
          <a:chExt cx="0" cy="0"/>
        </a:xfrm>
      </p:grpSpPr>
      <p:sp>
        <p:nvSpPr>
          <p:cNvPr id="844" name="Google Shape;844;p102"/>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WOMAN OF COURAGE - Jean</a:t>
            </a:r>
            <a:endParaRPr b="1">
              <a:solidFill>
                <a:srgbClr val="2264C8"/>
              </a:solidFill>
            </a:endParaRPr>
          </a:p>
        </p:txBody>
      </p:sp>
      <p:sp>
        <p:nvSpPr>
          <p:cNvPr id="845" name="Google Shape;845;p102"/>
          <p:cNvSpPr txBox="1"/>
          <p:nvPr>
            <p:ph idx="1" type="body"/>
          </p:nvPr>
        </p:nvSpPr>
        <p:spPr>
          <a:xfrm>
            <a:off x="237167" y="1672600"/>
            <a:ext cx="6716800" cy="447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FFFF00"/>
              </a:buClr>
              <a:buSzPts val="1800"/>
              <a:buChar char="●"/>
            </a:pPr>
            <a:r>
              <a:rPr lang="en">
                <a:solidFill>
                  <a:srgbClr val="2264C8"/>
                </a:solidFill>
              </a:rPr>
              <a:t>Awarded annually </a:t>
            </a:r>
            <a:r>
              <a:rPr lang="en"/>
              <a:t>since 2008</a:t>
            </a:r>
            <a:endParaRPr/>
          </a:p>
          <a:p>
            <a:pPr indent="-457188" lvl="0" marL="609585" rtl="0" algn="l">
              <a:lnSpc>
                <a:spcPct val="90000"/>
              </a:lnSpc>
              <a:spcBef>
                <a:spcPts val="0"/>
              </a:spcBef>
              <a:spcAft>
                <a:spcPts val="0"/>
              </a:spcAft>
              <a:buClr>
                <a:srgbClr val="FFFF00"/>
              </a:buClr>
              <a:buSzPts val="1800"/>
              <a:buChar char="●"/>
            </a:pPr>
            <a:r>
              <a:rPr lang="en"/>
              <a:t>Awarded to a Woman that has demonstrated </a:t>
            </a:r>
            <a:r>
              <a:rPr lang="en">
                <a:solidFill>
                  <a:srgbClr val="2264C8"/>
                </a:solidFill>
              </a:rPr>
              <a:t>courage in the face of adversity</a:t>
            </a:r>
            <a:endParaRPr>
              <a:solidFill>
                <a:srgbClr val="2264C8"/>
              </a:solidFill>
            </a:endParaRPr>
          </a:p>
          <a:p>
            <a:pPr indent="-457188" lvl="0" marL="609585" rtl="0" algn="l">
              <a:lnSpc>
                <a:spcPct val="90000"/>
              </a:lnSpc>
              <a:spcBef>
                <a:spcPts val="0"/>
              </a:spcBef>
              <a:spcAft>
                <a:spcPts val="0"/>
              </a:spcAft>
              <a:buClr>
                <a:srgbClr val="FFFF00"/>
              </a:buClr>
              <a:buSzPts val="1800"/>
              <a:buChar char="●"/>
            </a:pPr>
            <a:r>
              <a:rPr lang="en"/>
              <a:t>Reflects and supports the </a:t>
            </a:r>
            <a:r>
              <a:rPr lang="en">
                <a:solidFill>
                  <a:srgbClr val="2264C8"/>
                </a:solidFill>
              </a:rPr>
              <a:t>values</a:t>
            </a:r>
            <a:r>
              <a:rPr lang="en"/>
              <a:t> and </a:t>
            </a:r>
            <a:r>
              <a:rPr lang="en">
                <a:solidFill>
                  <a:srgbClr val="2264C8"/>
                </a:solidFill>
              </a:rPr>
              <a:t>principle</a:t>
            </a:r>
            <a:r>
              <a:rPr lang="en"/>
              <a:t>s of the </a:t>
            </a:r>
            <a:r>
              <a:rPr lang="en">
                <a:solidFill>
                  <a:srgbClr val="2264C8"/>
                </a:solidFill>
              </a:rPr>
              <a:t>UN</a:t>
            </a:r>
            <a:r>
              <a:rPr lang="en"/>
              <a:t> </a:t>
            </a:r>
            <a:endParaRPr/>
          </a:p>
          <a:p>
            <a:pPr indent="-457188" lvl="0" marL="609585" rtl="0" algn="l">
              <a:lnSpc>
                <a:spcPct val="90000"/>
              </a:lnSpc>
              <a:spcBef>
                <a:spcPts val="0"/>
              </a:spcBef>
              <a:spcAft>
                <a:spcPts val="0"/>
              </a:spcAft>
              <a:buClr>
                <a:srgbClr val="FFFF00"/>
              </a:buClr>
              <a:buSzPts val="1800"/>
              <a:buChar char="●"/>
            </a:pPr>
            <a:r>
              <a:rPr lang="en"/>
              <a:t>Nominated by one  or more UI Congregations</a:t>
            </a:r>
            <a:endParaRPr/>
          </a:p>
          <a:p>
            <a:pPr indent="-457188" lvl="0" marL="609585" rtl="0" algn="l">
              <a:lnSpc>
                <a:spcPct val="90000"/>
              </a:lnSpc>
              <a:spcBef>
                <a:spcPts val="0"/>
              </a:spcBef>
              <a:spcAft>
                <a:spcPts val="0"/>
              </a:spcAft>
              <a:buClr>
                <a:srgbClr val="FFFF00"/>
              </a:buClr>
              <a:buSzPts val="1800"/>
              <a:buChar char="●"/>
            </a:pPr>
            <a:r>
              <a:rPr lang="en">
                <a:solidFill>
                  <a:srgbClr val="2264C8"/>
                </a:solidFill>
              </a:rPr>
              <a:t>Displays courage </a:t>
            </a:r>
            <a:r>
              <a:rPr lang="en"/>
              <a:t>that related to UI’s major areas of concern</a:t>
            </a:r>
            <a:endParaRPr/>
          </a:p>
        </p:txBody>
      </p:sp>
      <p:pic>
        <p:nvPicPr>
          <p:cNvPr descr="C2-HD-BTM.png" id="846" name="Google Shape;846;p10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847" name="Google Shape;847;p102"/>
          <p:cNvPicPr preferRelativeResize="0"/>
          <p:nvPr/>
        </p:nvPicPr>
        <p:blipFill rotWithShape="1">
          <a:blip r:embed="rId4">
            <a:alphaModFix/>
          </a:blip>
          <a:srcRect b="0" l="0" r="0" t="0"/>
          <a:stretch/>
        </p:blipFill>
        <p:spPr>
          <a:xfrm rot="5400000">
            <a:off x="6930971" y="1875192"/>
            <a:ext cx="4145797" cy="3109348"/>
          </a:xfrm>
          <a:prstGeom prst="ellipse">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103"/>
          <p:cNvSpPr txBox="1"/>
          <p:nvPr>
            <p:ph type="title"/>
          </p:nvPr>
        </p:nvSpPr>
        <p:spPr>
          <a:xfrm>
            <a:off x="-1215498" y="345880"/>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WOMEN OF COURAGE</a:t>
            </a:r>
            <a:r>
              <a:rPr lang="en">
                <a:solidFill>
                  <a:srgbClr val="FFFF00"/>
                </a:solidFill>
              </a:rPr>
              <a:t> </a:t>
            </a:r>
            <a:endParaRPr>
              <a:solidFill>
                <a:srgbClr val="FFFF00"/>
              </a:solidFill>
            </a:endParaRPr>
          </a:p>
        </p:txBody>
      </p:sp>
      <p:pic>
        <p:nvPicPr>
          <p:cNvPr id="853" name="Google Shape;853;p103"/>
          <p:cNvPicPr preferRelativeResize="0"/>
          <p:nvPr/>
        </p:nvPicPr>
        <p:blipFill rotWithShape="1">
          <a:blip r:embed="rId3">
            <a:alphaModFix/>
          </a:blip>
          <a:srcRect b="0" l="0" r="0" t="0"/>
          <a:stretch/>
        </p:blipFill>
        <p:spPr>
          <a:xfrm>
            <a:off x="116802" y="1879374"/>
            <a:ext cx="2029333" cy="1686733"/>
          </a:xfrm>
          <a:prstGeom prst="rect">
            <a:avLst/>
          </a:prstGeom>
          <a:noFill/>
          <a:ln>
            <a:noFill/>
          </a:ln>
        </p:spPr>
      </p:pic>
      <p:pic>
        <p:nvPicPr>
          <p:cNvPr id="854" name="Google Shape;854;p103"/>
          <p:cNvPicPr preferRelativeResize="0"/>
          <p:nvPr/>
        </p:nvPicPr>
        <p:blipFill rotWithShape="1">
          <a:blip r:embed="rId4">
            <a:alphaModFix/>
          </a:blip>
          <a:srcRect b="0" l="0" r="0" t="0"/>
          <a:stretch/>
        </p:blipFill>
        <p:spPr>
          <a:xfrm>
            <a:off x="2317467" y="1132600"/>
            <a:ext cx="2182116" cy="1686733"/>
          </a:xfrm>
          <a:prstGeom prst="rect">
            <a:avLst/>
          </a:prstGeom>
          <a:noFill/>
          <a:ln>
            <a:noFill/>
          </a:ln>
        </p:spPr>
      </p:pic>
      <p:pic>
        <p:nvPicPr>
          <p:cNvPr id="855" name="Google Shape;855;p103"/>
          <p:cNvPicPr preferRelativeResize="0"/>
          <p:nvPr/>
        </p:nvPicPr>
        <p:blipFill rotWithShape="1">
          <a:blip r:embed="rId5">
            <a:alphaModFix/>
          </a:blip>
          <a:srcRect b="0" l="0" r="0" t="0"/>
          <a:stretch/>
        </p:blipFill>
        <p:spPr>
          <a:xfrm>
            <a:off x="10299543" y="-140751"/>
            <a:ext cx="1874067" cy="2106955"/>
          </a:xfrm>
          <a:prstGeom prst="rect">
            <a:avLst/>
          </a:prstGeom>
          <a:noFill/>
          <a:ln>
            <a:noFill/>
          </a:ln>
        </p:spPr>
      </p:pic>
      <p:pic>
        <p:nvPicPr>
          <p:cNvPr id="856" name="Google Shape;856;p103"/>
          <p:cNvPicPr preferRelativeResize="0"/>
          <p:nvPr/>
        </p:nvPicPr>
        <p:blipFill rotWithShape="1">
          <a:blip r:embed="rId6">
            <a:alphaModFix/>
          </a:blip>
          <a:srcRect b="0" l="0" r="0" t="0"/>
          <a:stretch/>
        </p:blipFill>
        <p:spPr>
          <a:xfrm>
            <a:off x="6299167" y="3758618"/>
            <a:ext cx="1507700" cy="2272020"/>
          </a:xfrm>
          <a:prstGeom prst="rect">
            <a:avLst/>
          </a:prstGeom>
          <a:noFill/>
          <a:ln>
            <a:noFill/>
          </a:ln>
        </p:spPr>
      </p:pic>
      <p:pic>
        <p:nvPicPr>
          <p:cNvPr id="857" name="Google Shape;857;p103"/>
          <p:cNvPicPr preferRelativeResize="0"/>
          <p:nvPr/>
        </p:nvPicPr>
        <p:blipFill rotWithShape="1">
          <a:blip r:embed="rId7">
            <a:alphaModFix/>
          </a:blip>
          <a:srcRect b="0" l="0" r="0" t="0"/>
          <a:stretch/>
        </p:blipFill>
        <p:spPr>
          <a:xfrm>
            <a:off x="116800" y="3746240"/>
            <a:ext cx="2092333" cy="2010459"/>
          </a:xfrm>
          <a:prstGeom prst="rect">
            <a:avLst/>
          </a:prstGeom>
          <a:noFill/>
          <a:ln>
            <a:noFill/>
          </a:ln>
        </p:spPr>
      </p:pic>
      <p:pic>
        <p:nvPicPr>
          <p:cNvPr id="858" name="Google Shape;858;p103"/>
          <p:cNvPicPr preferRelativeResize="0"/>
          <p:nvPr/>
        </p:nvPicPr>
        <p:blipFill rotWithShape="1">
          <a:blip r:embed="rId8">
            <a:alphaModFix/>
          </a:blip>
          <a:srcRect b="0" l="0" r="0" t="0"/>
          <a:stretch/>
        </p:blipFill>
        <p:spPr>
          <a:xfrm>
            <a:off x="5038151" y="1063034"/>
            <a:ext cx="2092333" cy="1825855"/>
          </a:xfrm>
          <a:prstGeom prst="rect">
            <a:avLst/>
          </a:prstGeom>
          <a:noFill/>
          <a:ln>
            <a:noFill/>
          </a:ln>
        </p:spPr>
      </p:pic>
      <p:pic>
        <p:nvPicPr>
          <p:cNvPr id="859" name="Google Shape;859;p103"/>
          <p:cNvPicPr preferRelativeResize="0"/>
          <p:nvPr/>
        </p:nvPicPr>
        <p:blipFill rotWithShape="1">
          <a:blip r:embed="rId9">
            <a:alphaModFix/>
          </a:blip>
          <a:srcRect b="0" l="0" r="0" t="0"/>
          <a:stretch/>
        </p:blipFill>
        <p:spPr>
          <a:xfrm>
            <a:off x="10187125" y="2034010"/>
            <a:ext cx="1874067" cy="2034409"/>
          </a:xfrm>
          <a:prstGeom prst="rect">
            <a:avLst/>
          </a:prstGeom>
          <a:noFill/>
          <a:ln>
            <a:noFill/>
          </a:ln>
        </p:spPr>
      </p:pic>
      <p:pic>
        <p:nvPicPr>
          <p:cNvPr id="860" name="Google Shape;860;p103"/>
          <p:cNvPicPr preferRelativeResize="0"/>
          <p:nvPr/>
        </p:nvPicPr>
        <p:blipFill rotWithShape="1">
          <a:blip r:embed="rId10">
            <a:alphaModFix/>
          </a:blip>
          <a:srcRect b="0" l="0" r="0" t="0"/>
          <a:stretch/>
        </p:blipFill>
        <p:spPr>
          <a:xfrm>
            <a:off x="10134001" y="4395618"/>
            <a:ext cx="1943100" cy="2018665"/>
          </a:xfrm>
          <a:prstGeom prst="rect">
            <a:avLst/>
          </a:prstGeom>
          <a:noFill/>
          <a:ln>
            <a:noFill/>
          </a:ln>
        </p:spPr>
      </p:pic>
      <p:pic>
        <p:nvPicPr>
          <p:cNvPr id="861" name="Google Shape;861;p103"/>
          <p:cNvPicPr preferRelativeResize="0"/>
          <p:nvPr/>
        </p:nvPicPr>
        <p:blipFill rotWithShape="1">
          <a:blip r:embed="rId11">
            <a:alphaModFix/>
          </a:blip>
          <a:srcRect b="0" l="0" r="0" t="0"/>
          <a:stretch/>
        </p:blipFill>
        <p:spPr>
          <a:xfrm>
            <a:off x="2360801" y="3537457"/>
            <a:ext cx="1760967" cy="2124644"/>
          </a:xfrm>
          <a:prstGeom prst="rect">
            <a:avLst/>
          </a:prstGeom>
          <a:noFill/>
          <a:ln>
            <a:noFill/>
          </a:ln>
        </p:spPr>
      </p:pic>
      <p:pic>
        <p:nvPicPr>
          <p:cNvPr id="862" name="Google Shape;862;p103"/>
          <p:cNvPicPr preferRelativeResize="0"/>
          <p:nvPr/>
        </p:nvPicPr>
        <p:blipFill rotWithShape="1">
          <a:blip r:embed="rId12">
            <a:alphaModFix/>
          </a:blip>
          <a:srcRect b="0" l="0" r="0" t="0"/>
          <a:stretch/>
        </p:blipFill>
        <p:spPr>
          <a:xfrm>
            <a:off x="8025446" y="3940517"/>
            <a:ext cx="1943100" cy="1908247"/>
          </a:xfrm>
          <a:prstGeom prst="rect">
            <a:avLst/>
          </a:prstGeom>
          <a:noFill/>
          <a:ln>
            <a:noFill/>
          </a:ln>
        </p:spPr>
      </p:pic>
      <p:pic>
        <p:nvPicPr>
          <p:cNvPr id="863" name="Google Shape;863;p103"/>
          <p:cNvPicPr preferRelativeResize="0"/>
          <p:nvPr/>
        </p:nvPicPr>
        <p:blipFill rotWithShape="1">
          <a:blip r:embed="rId13">
            <a:alphaModFix/>
          </a:blip>
          <a:srcRect b="0" l="0" r="0" t="0"/>
          <a:stretch/>
        </p:blipFill>
        <p:spPr>
          <a:xfrm>
            <a:off x="7309802" y="1130878"/>
            <a:ext cx="1760967" cy="2129271"/>
          </a:xfrm>
          <a:prstGeom prst="rect">
            <a:avLst/>
          </a:prstGeom>
          <a:noFill/>
          <a:ln>
            <a:noFill/>
          </a:ln>
        </p:spPr>
      </p:pic>
      <p:pic>
        <p:nvPicPr>
          <p:cNvPr id="864" name="Google Shape;864;p103"/>
          <p:cNvPicPr preferRelativeResize="0"/>
          <p:nvPr/>
        </p:nvPicPr>
        <p:blipFill rotWithShape="1">
          <a:blip r:embed="rId14">
            <a:alphaModFix/>
          </a:blip>
          <a:srcRect b="0" l="0" r="0" t="0"/>
          <a:stretch/>
        </p:blipFill>
        <p:spPr>
          <a:xfrm>
            <a:off x="4273433" y="4113274"/>
            <a:ext cx="1874067" cy="2148324"/>
          </a:xfrm>
          <a:prstGeom prst="rect">
            <a:avLst/>
          </a:prstGeom>
          <a:noFill/>
          <a:ln>
            <a:noFill/>
          </a:ln>
        </p:spPr>
      </p:pic>
      <p:sp>
        <p:nvSpPr>
          <p:cNvPr id="865" name="Google Shape;865;p103"/>
          <p:cNvSpPr txBox="1"/>
          <p:nvPr/>
        </p:nvSpPr>
        <p:spPr>
          <a:xfrm>
            <a:off x="7912767" y="57258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Environmental Activist </a:t>
            </a:r>
            <a:endParaRPr sz="1733">
              <a:solidFill>
                <a:schemeClr val="accent3"/>
              </a:solidFill>
              <a:latin typeface="Lato"/>
              <a:ea typeface="Lato"/>
              <a:cs typeface="Lato"/>
              <a:sym typeface="Lato"/>
            </a:endParaRPr>
          </a:p>
        </p:txBody>
      </p:sp>
      <p:sp>
        <p:nvSpPr>
          <p:cNvPr id="866" name="Google Shape;866;p103"/>
          <p:cNvSpPr txBox="1"/>
          <p:nvPr/>
        </p:nvSpPr>
        <p:spPr>
          <a:xfrm>
            <a:off x="2270467"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Women’s Rights &amp; Trafficking </a:t>
            </a:r>
            <a:endParaRPr sz="1733">
              <a:solidFill>
                <a:schemeClr val="accent3"/>
              </a:solidFill>
              <a:latin typeface="Lato"/>
              <a:ea typeface="Lato"/>
              <a:cs typeface="Lato"/>
              <a:sym typeface="Lato"/>
            </a:endParaRPr>
          </a:p>
        </p:txBody>
      </p:sp>
      <p:sp>
        <p:nvSpPr>
          <p:cNvPr id="867" name="Google Shape;867;p103"/>
          <p:cNvSpPr txBox="1"/>
          <p:nvPr/>
        </p:nvSpPr>
        <p:spPr>
          <a:xfrm>
            <a:off x="8690751" y="8691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Water Activist </a:t>
            </a:r>
            <a:endParaRPr sz="1733">
              <a:solidFill>
                <a:schemeClr val="accent3"/>
              </a:solidFill>
              <a:latin typeface="Lato"/>
              <a:ea typeface="Lato"/>
              <a:cs typeface="Lato"/>
              <a:sym typeface="Lato"/>
            </a:endParaRPr>
          </a:p>
        </p:txBody>
      </p:sp>
      <p:sp>
        <p:nvSpPr>
          <p:cNvPr id="868" name="Google Shape;868;p103"/>
          <p:cNvSpPr txBox="1"/>
          <p:nvPr/>
        </p:nvSpPr>
        <p:spPr>
          <a:xfrm>
            <a:off x="5904533" y="5929033"/>
            <a:ext cx="24056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600">
                <a:solidFill>
                  <a:schemeClr val="accent3"/>
                </a:solidFill>
                <a:latin typeface="Lato"/>
                <a:ea typeface="Lato"/>
                <a:cs typeface="Lato"/>
                <a:sym typeface="Lato"/>
              </a:rPr>
              <a:t>The Disappeared Advocate  &amp; Trafficking </a:t>
            </a:r>
            <a:endParaRPr sz="1600">
              <a:solidFill>
                <a:schemeClr val="accent3"/>
              </a:solidFill>
              <a:latin typeface="Lato"/>
              <a:ea typeface="Lato"/>
              <a:cs typeface="Lato"/>
              <a:sym typeface="Lato"/>
            </a:endParaRPr>
          </a:p>
        </p:txBody>
      </p:sp>
      <p:sp>
        <p:nvSpPr>
          <p:cNvPr id="869" name="Google Shape;869;p103"/>
          <p:cNvSpPr txBox="1"/>
          <p:nvPr/>
        </p:nvSpPr>
        <p:spPr>
          <a:xfrm>
            <a:off x="7067501" y="3174816"/>
            <a:ext cx="23468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600">
                <a:solidFill>
                  <a:schemeClr val="accent3"/>
                </a:solidFill>
                <a:latin typeface="Lato"/>
                <a:ea typeface="Lato"/>
                <a:cs typeface="Lato"/>
                <a:sym typeface="Lato"/>
              </a:rPr>
              <a:t>Integrated Sustainable Empowerment </a:t>
            </a:r>
            <a:endParaRPr sz="1600">
              <a:solidFill>
                <a:schemeClr val="accent3"/>
              </a:solidFill>
              <a:latin typeface="Lato"/>
              <a:ea typeface="Lato"/>
              <a:cs typeface="Lato"/>
              <a:sym typeface="Lato"/>
            </a:endParaRPr>
          </a:p>
        </p:txBody>
      </p:sp>
      <p:sp>
        <p:nvSpPr>
          <p:cNvPr id="870" name="Google Shape;870;p103"/>
          <p:cNvSpPr txBox="1"/>
          <p:nvPr/>
        </p:nvSpPr>
        <p:spPr>
          <a:xfrm>
            <a:off x="9021800" y="2146133"/>
            <a:ext cx="135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Peace Activist </a:t>
            </a:r>
            <a:endParaRPr sz="1733">
              <a:solidFill>
                <a:schemeClr val="accent3"/>
              </a:solidFill>
              <a:latin typeface="Lato"/>
              <a:ea typeface="Lato"/>
              <a:cs typeface="Lato"/>
              <a:sym typeface="Lato"/>
            </a:endParaRPr>
          </a:p>
        </p:txBody>
      </p:sp>
      <p:sp>
        <p:nvSpPr>
          <p:cNvPr id="871" name="Google Shape;871;p103"/>
          <p:cNvSpPr txBox="1"/>
          <p:nvPr/>
        </p:nvSpPr>
        <p:spPr>
          <a:xfrm>
            <a:off x="4074750" y="615407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Education</a:t>
            </a:r>
            <a:endParaRPr sz="1733">
              <a:solidFill>
                <a:schemeClr val="accent3"/>
              </a:solidFill>
              <a:latin typeface="Lato"/>
              <a:ea typeface="Lato"/>
              <a:cs typeface="Lato"/>
              <a:sym typeface="Lato"/>
            </a:endParaRPr>
          </a:p>
        </p:txBody>
      </p:sp>
      <p:sp>
        <p:nvSpPr>
          <p:cNvPr id="872" name="Google Shape;872;p103"/>
          <p:cNvSpPr txBox="1"/>
          <p:nvPr/>
        </p:nvSpPr>
        <p:spPr>
          <a:xfrm>
            <a:off x="4919400" y="2789051"/>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Poverty, HIV &amp; Trafficking </a:t>
            </a:r>
            <a:endParaRPr sz="1733">
              <a:solidFill>
                <a:schemeClr val="accent3"/>
              </a:solidFill>
              <a:latin typeface="Lato"/>
              <a:ea typeface="Lato"/>
              <a:cs typeface="Lato"/>
              <a:sym typeface="Lato"/>
            </a:endParaRPr>
          </a:p>
        </p:txBody>
      </p:sp>
      <p:sp>
        <p:nvSpPr>
          <p:cNvPr id="873" name="Google Shape;873;p103"/>
          <p:cNvSpPr txBox="1"/>
          <p:nvPr/>
        </p:nvSpPr>
        <p:spPr>
          <a:xfrm>
            <a:off x="2091433" y="56423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Education &amp; Health </a:t>
            </a:r>
            <a:endParaRPr sz="1733">
              <a:solidFill>
                <a:schemeClr val="accent3"/>
              </a:solidFill>
              <a:latin typeface="Lato"/>
              <a:ea typeface="Lato"/>
              <a:cs typeface="Lato"/>
              <a:sym typeface="Lato"/>
            </a:endParaRPr>
          </a:p>
        </p:txBody>
      </p:sp>
      <p:sp>
        <p:nvSpPr>
          <p:cNvPr id="874" name="Google Shape;874;p103"/>
          <p:cNvSpPr txBox="1"/>
          <p:nvPr/>
        </p:nvSpPr>
        <p:spPr>
          <a:xfrm>
            <a:off x="116800" y="572570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Water Activist </a:t>
            </a:r>
            <a:endParaRPr sz="1733">
              <a:solidFill>
                <a:schemeClr val="accent3"/>
              </a:solidFill>
              <a:latin typeface="Lato"/>
              <a:ea typeface="Lato"/>
              <a:cs typeface="Lato"/>
              <a:sym typeface="Lato"/>
            </a:endParaRPr>
          </a:p>
        </p:txBody>
      </p:sp>
      <p:sp>
        <p:nvSpPr>
          <p:cNvPr id="875" name="Google Shape;875;p103"/>
          <p:cNvSpPr txBox="1"/>
          <p:nvPr/>
        </p:nvSpPr>
        <p:spPr>
          <a:xfrm>
            <a:off x="-5361" y="1350598"/>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Migrant workers </a:t>
            </a:r>
            <a:endParaRPr sz="1733">
              <a:solidFill>
                <a:schemeClr val="accent3"/>
              </a:solidFill>
              <a:latin typeface="Lato"/>
              <a:ea typeface="Lato"/>
              <a:cs typeface="Lato"/>
              <a:sym typeface="Lato"/>
            </a:endParaRPr>
          </a:p>
        </p:txBody>
      </p:sp>
      <p:sp>
        <p:nvSpPr>
          <p:cNvPr id="876" name="Google Shape;876;p103"/>
          <p:cNvSpPr txBox="1"/>
          <p:nvPr/>
        </p:nvSpPr>
        <p:spPr>
          <a:xfrm>
            <a:off x="9825158" y="3995269"/>
            <a:ext cx="259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 sz="1733">
                <a:solidFill>
                  <a:schemeClr val="accent3"/>
                </a:solidFill>
                <a:latin typeface="Lato"/>
                <a:ea typeface="Lato"/>
                <a:cs typeface="Lato"/>
                <a:sym typeface="Lato"/>
              </a:rPr>
              <a:t>Education  &amp; Trafficking </a:t>
            </a:r>
            <a:endParaRPr sz="1733">
              <a:solidFill>
                <a:schemeClr val="accent3"/>
              </a:solidFill>
              <a:latin typeface="Lato"/>
              <a:ea typeface="Lato"/>
              <a:cs typeface="Lato"/>
              <a:sym typeface="Lato"/>
            </a:endParaRPr>
          </a:p>
        </p:txBody>
      </p:sp>
      <p:sp>
        <p:nvSpPr>
          <p:cNvPr id="877" name="Google Shape;877;p103"/>
          <p:cNvSpPr txBox="1"/>
          <p:nvPr/>
        </p:nvSpPr>
        <p:spPr>
          <a:xfrm>
            <a:off x="29886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2008</a:t>
            </a:r>
            <a:endParaRPr b="1" sz="1733">
              <a:solidFill>
                <a:srgbClr val="FFFFFF"/>
              </a:solidFill>
              <a:latin typeface="Lato"/>
              <a:ea typeface="Lato"/>
              <a:cs typeface="Lato"/>
              <a:sym typeface="Lato"/>
            </a:endParaRPr>
          </a:p>
        </p:txBody>
      </p:sp>
      <p:sp>
        <p:nvSpPr>
          <p:cNvPr id="878" name="Google Shape;878;p103"/>
          <p:cNvSpPr txBox="1"/>
          <p:nvPr/>
        </p:nvSpPr>
        <p:spPr>
          <a:xfrm>
            <a:off x="55342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879" name="Google Shape;879;p103"/>
          <p:cNvSpPr txBox="1"/>
          <p:nvPr/>
        </p:nvSpPr>
        <p:spPr>
          <a:xfrm>
            <a:off x="7397984"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880" name="Google Shape;880;p103"/>
          <p:cNvSpPr txBox="1"/>
          <p:nvPr/>
        </p:nvSpPr>
        <p:spPr>
          <a:xfrm>
            <a:off x="3517217" y="41649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2010</a:t>
            </a:r>
            <a:endParaRPr b="1" sz="1733">
              <a:solidFill>
                <a:srgbClr val="FFFFFF"/>
              </a:solidFill>
              <a:latin typeface="Lato"/>
              <a:ea typeface="Lato"/>
              <a:cs typeface="Lato"/>
              <a:sym typeface="Lato"/>
            </a:endParaRPr>
          </a:p>
        </p:txBody>
      </p:sp>
      <p:sp>
        <p:nvSpPr>
          <p:cNvPr id="881" name="Google Shape;881;p103"/>
          <p:cNvSpPr txBox="1"/>
          <p:nvPr/>
        </p:nvSpPr>
        <p:spPr>
          <a:xfrm>
            <a:off x="8528517" y="53749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2011</a:t>
            </a:r>
            <a:endParaRPr b="1" sz="1733">
              <a:solidFill>
                <a:srgbClr val="FFFFFF"/>
              </a:solidFill>
              <a:latin typeface="Lato"/>
              <a:ea typeface="Lato"/>
              <a:cs typeface="Lato"/>
              <a:sym typeface="Lato"/>
            </a:endParaRPr>
          </a:p>
        </p:txBody>
      </p:sp>
      <p:sp>
        <p:nvSpPr>
          <p:cNvPr id="882" name="Google Shape;882;p103"/>
          <p:cNvSpPr txBox="1"/>
          <p:nvPr/>
        </p:nvSpPr>
        <p:spPr>
          <a:xfrm>
            <a:off x="236684" y="31659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2012</a:t>
            </a:r>
            <a:endParaRPr b="1" sz="1733">
              <a:solidFill>
                <a:srgbClr val="FFFFFF"/>
              </a:solidFill>
              <a:latin typeface="Lato"/>
              <a:ea typeface="Lato"/>
              <a:cs typeface="Lato"/>
              <a:sym typeface="Lato"/>
            </a:endParaRPr>
          </a:p>
        </p:txBody>
      </p:sp>
      <p:sp>
        <p:nvSpPr>
          <p:cNvPr id="883" name="Google Shape;883;p103"/>
          <p:cNvSpPr txBox="1"/>
          <p:nvPr/>
        </p:nvSpPr>
        <p:spPr>
          <a:xfrm>
            <a:off x="1650817" y="35336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2013</a:t>
            </a:r>
            <a:endParaRPr b="1" sz="1733">
              <a:solidFill>
                <a:srgbClr val="FFFFFF"/>
              </a:solidFill>
              <a:latin typeface="Lato"/>
              <a:ea typeface="Lato"/>
              <a:cs typeface="Lato"/>
              <a:sym typeface="Lato"/>
            </a:endParaRPr>
          </a:p>
        </p:txBody>
      </p:sp>
      <p:sp>
        <p:nvSpPr>
          <p:cNvPr id="884" name="Google Shape;884;p103"/>
          <p:cNvSpPr txBox="1"/>
          <p:nvPr/>
        </p:nvSpPr>
        <p:spPr>
          <a:xfrm>
            <a:off x="10503219" y="2225806"/>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2014</a:t>
            </a:r>
            <a:endParaRPr b="1" sz="1733">
              <a:solidFill>
                <a:srgbClr val="FFFFFF"/>
              </a:solidFill>
              <a:latin typeface="Lato"/>
              <a:ea typeface="Lato"/>
              <a:cs typeface="Lato"/>
              <a:sym typeface="Lato"/>
            </a:endParaRPr>
          </a:p>
        </p:txBody>
      </p:sp>
      <p:sp>
        <p:nvSpPr>
          <p:cNvPr id="885" name="Google Shape;885;p103"/>
          <p:cNvSpPr txBox="1"/>
          <p:nvPr/>
        </p:nvSpPr>
        <p:spPr>
          <a:xfrm>
            <a:off x="-610249" y="5295294"/>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2015</a:t>
            </a:r>
            <a:endParaRPr b="1" sz="1733">
              <a:solidFill>
                <a:srgbClr val="FFFFFF"/>
              </a:solidFill>
              <a:latin typeface="Lato"/>
              <a:ea typeface="Lato"/>
              <a:cs typeface="Lato"/>
              <a:sym typeface="Lato"/>
            </a:endParaRPr>
          </a:p>
        </p:txBody>
      </p:sp>
      <p:sp>
        <p:nvSpPr>
          <p:cNvPr id="886" name="Google Shape;886;p103"/>
          <p:cNvSpPr txBox="1"/>
          <p:nvPr/>
        </p:nvSpPr>
        <p:spPr>
          <a:xfrm>
            <a:off x="9633184" y="15747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2016</a:t>
            </a:r>
            <a:endParaRPr b="1" sz="1733">
              <a:solidFill>
                <a:srgbClr val="FFFFFF"/>
              </a:solidFill>
              <a:latin typeface="Lato"/>
              <a:ea typeface="Lato"/>
              <a:cs typeface="Lato"/>
              <a:sym typeface="Lato"/>
            </a:endParaRPr>
          </a:p>
        </p:txBody>
      </p:sp>
      <p:sp>
        <p:nvSpPr>
          <p:cNvPr id="887" name="Google Shape;887;p103"/>
          <p:cNvSpPr txBox="1"/>
          <p:nvPr/>
        </p:nvSpPr>
        <p:spPr>
          <a:xfrm>
            <a:off x="10708651" y="59798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2017</a:t>
            </a:r>
            <a:endParaRPr b="1" sz="1733">
              <a:solidFill>
                <a:srgbClr val="FFFFFF"/>
              </a:solidFill>
              <a:latin typeface="Lato"/>
              <a:ea typeface="Lato"/>
              <a:cs typeface="Lato"/>
              <a:sym typeface="Lato"/>
            </a:endParaRPr>
          </a:p>
        </p:txBody>
      </p:sp>
      <p:sp>
        <p:nvSpPr>
          <p:cNvPr id="888" name="Google Shape;888;p103"/>
          <p:cNvSpPr txBox="1"/>
          <p:nvPr/>
        </p:nvSpPr>
        <p:spPr>
          <a:xfrm>
            <a:off x="5523267" y="37586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 sz="1733">
                <a:solidFill>
                  <a:srgbClr val="FFFFFF"/>
                </a:solidFill>
                <a:latin typeface="Lato"/>
                <a:ea typeface="Lato"/>
                <a:cs typeface="Lato"/>
                <a:sym typeface="Lato"/>
              </a:rPr>
              <a:t>2018</a:t>
            </a:r>
            <a:endParaRPr b="1" sz="1733">
              <a:solidFill>
                <a:srgbClr val="FFFFFF"/>
              </a:solidFill>
              <a:latin typeface="Lato"/>
              <a:ea typeface="Lato"/>
              <a:cs typeface="Lato"/>
              <a:sym typeface="Lato"/>
            </a:endParaRPr>
          </a:p>
        </p:txBody>
      </p:sp>
      <p:pic>
        <p:nvPicPr>
          <p:cNvPr descr="C2-HD-BTM.png" id="889" name="Google Shape;889;p103"/>
          <p:cNvPicPr preferRelativeResize="0"/>
          <p:nvPr/>
        </p:nvPicPr>
        <p:blipFill rotWithShape="1">
          <a:blip r:embed="rId15">
            <a:alphaModFix/>
          </a:blip>
          <a:srcRect b="0" l="0" r="0" t="0"/>
          <a:stretch/>
        </p:blipFill>
        <p:spPr>
          <a:xfrm>
            <a:off x="20504" y="6318705"/>
            <a:ext cx="12192000" cy="55141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3" name="Shape 893"/>
        <p:cNvGrpSpPr/>
        <p:nvPr/>
      </p:nvGrpSpPr>
      <p:grpSpPr>
        <a:xfrm>
          <a:off x="0" y="0"/>
          <a:ext cx="0" cy="0"/>
          <a:chOff x="0" y="0"/>
          <a:chExt cx="0" cy="0"/>
        </a:xfrm>
      </p:grpSpPr>
      <p:sp>
        <p:nvSpPr>
          <p:cNvPr id="894" name="Google Shape;894;p104"/>
          <p:cNvSpPr txBox="1"/>
          <p:nvPr>
            <p:ph type="title"/>
          </p:nvPr>
        </p:nvSpPr>
        <p:spPr>
          <a:xfrm>
            <a:off x="415599" y="1473360"/>
            <a:ext cx="6434652" cy="860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
                <a:solidFill>
                  <a:srgbClr val="2264C8"/>
                </a:solidFill>
              </a:rPr>
              <a:t>WOMAN OF COURAGE 2019</a:t>
            </a:r>
            <a:endParaRPr b="1">
              <a:solidFill>
                <a:srgbClr val="2264C8"/>
              </a:solidFill>
            </a:endParaRPr>
          </a:p>
        </p:txBody>
      </p:sp>
      <p:sp>
        <p:nvSpPr>
          <p:cNvPr id="895" name="Google Shape;895;p104"/>
          <p:cNvSpPr txBox="1"/>
          <p:nvPr>
            <p:ph idx="1" type="body"/>
          </p:nvPr>
        </p:nvSpPr>
        <p:spPr>
          <a:xfrm>
            <a:off x="936725" y="2811780"/>
            <a:ext cx="5392400" cy="3425721"/>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
              <a:t>Unanima International are delighted to announce that the recipient of the </a:t>
            </a:r>
            <a:r>
              <a:rPr lang="en">
                <a:solidFill>
                  <a:srgbClr val="F63790"/>
                </a:solidFill>
              </a:rPr>
              <a:t>Woman of Courage Award 2019 </a:t>
            </a:r>
            <a:r>
              <a:rPr lang="en"/>
              <a:t>is the former President of Ireland, </a:t>
            </a:r>
            <a:r>
              <a:rPr lang="en">
                <a:solidFill>
                  <a:srgbClr val="F63790"/>
                </a:solidFill>
              </a:rPr>
              <a:t>Mary McAleese.</a:t>
            </a:r>
            <a:endParaRPr>
              <a:solidFill>
                <a:srgbClr val="F63790"/>
              </a:solidFill>
            </a:endParaRPr>
          </a:p>
          <a:p>
            <a:pPr indent="0" lvl="0" marL="0" rtl="0" algn="l">
              <a:lnSpc>
                <a:spcPct val="90000"/>
              </a:lnSpc>
              <a:spcBef>
                <a:spcPts val="2133"/>
              </a:spcBef>
              <a:spcAft>
                <a:spcPts val="2133"/>
              </a:spcAft>
              <a:buClr>
                <a:schemeClr val="dk1"/>
              </a:buClr>
              <a:buSzPts val="1800"/>
              <a:buNone/>
            </a:pPr>
            <a:r>
              <a:rPr lang="en"/>
              <a:t>The Award was be presented to Mary at an event in </a:t>
            </a:r>
            <a:r>
              <a:rPr lang="en">
                <a:solidFill>
                  <a:srgbClr val="F63790"/>
                </a:solidFill>
              </a:rPr>
              <a:t>New York in February 2020 </a:t>
            </a:r>
            <a:r>
              <a:rPr lang="en"/>
              <a:t>during the 58</a:t>
            </a:r>
            <a:r>
              <a:rPr baseline="30000" lang="en"/>
              <a:t>th</a:t>
            </a:r>
            <a:r>
              <a:rPr lang="en"/>
              <a:t> Commission for Social Development.</a:t>
            </a:r>
            <a:endParaRPr>
              <a:solidFill>
                <a:srgbClr val="F63790"/>
              </a:solidFill>
            </a:endParaRPr>
          </a:p>
        </p:txBody>
      </p:sp>
      <p:pic>
        <p:nvPicPr>
          <p:cNvPr id="896" name="Google Shape;896;p104"/>
          <p:cNvPicPr preferRelativeResize="0"/>
          <p:nvPr/>
        </p:nvPicPr>
        <p:blipFill rotWithShape="1">
          <a:blip r:embed="rId3">
            <a:alphaModFix/>
          </a:blip>
          <a:srcRect b="0" l="0" r="0" t="0"/>
          <a:stretch/>
        </p:blipFill>
        <p:spPr>
          <a:xfrm>
            <a:off x="6969368" y="211400"/>
            <a:ext cx="4807033" cy="6435216"/>
          </a:xfrm>
          <a:prstGeom prst="rect">
            <a:avLst/>
          </a:prstGeom>
          <a:noFill/>
          <a:ln>
            <a:noFill/>
          </a:ln>
        </p:spPr>
      </p:pic>
      <p:pic>
        <p:nvPicPr>
          <p:cNvPr descr="C2-HD-BTM.png" id="897" name="Google Shape;897;p104"/>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105"/>
          <p:cNvSpPr txBox="1"/>
          <p:nvPr>
            <p:ph idx="1" type="body"/>
          </p:nvPr>
        </p:nvSpPr>
        <p:spPr>
          <a:xfrm>
            <a:off x="6096000" y="1890400"/>
            <a:ext cx="56804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 sz="2100"/>
              <a:t>Presented to Former McAleese for her , for her numerous and rich contributions to both civil and church society. This award celebrates her ongoing commitment to the struggle for peace, justice, equality, human dignity and respect for all, especially individuals and families left furthest behind. </a:t>
            </a:r>
            <a:endParaRPr/>
          </a:p>
          <a:p>
            <a:pPr indent="-457188" lvl="0" marL="609585" rtl="0" algn="l">
              <a:lnSpc>
                <a:spcPct val="90000"/>
              </a:lnSpc>
              <a:spcBef>
                <a:spcPts val="0"/>
              </a:spcBef>
              <a:spcAft>
                <a:spcPts val="0"/>
              </a:spcAft>
              <a:buClr>
                <a:schemeClr val="dk1"/>
              </a:buClr>
              <a:buSzPts val="1800"/>
              <a:buChar char="●"/>
            </a:pPr>
            <a:r>
              <a:rPr lang="en" sz="2100"/>
              <a:t>Held at the United Nations</a:t>
            </a:r>
            <a:endParaRPr/>
          </a:p>
          <a:p>
            <a:pPr indent="-457188" lvl="0" marL="609585" rtl="0" algn="l">
              <a:lnSpc>
                <a:spcPct val="90000"/>
              </a:lnSpc>
              <a:spcBef>
                <a:spcPts val="0"/>
              </a:spcBef>
              <a:spcAft>
                <a:spcPts val="0"/>
              </a:spcAft>
              <a:buClr>
                <a:schemeClr val="dk1"/>
              </a:buClr>
              <a:buSzPts val="1800"/>
              <a:buChar char="●"/>
            </a:pPr>
            <a:r>
              <a:rPr lang="en" sz="2100"/>
              <a:t>Guests included: UN Officials, NGO community, UNANIMA International Directors and Mary’s Guests. </a:t>
            </a:r>
            <a:endParaRPr/>
          </a:p>
          <a:p>
            <a:pPr indent="-342888" lvl="0" marL="609585" rtl="0" algn="l">
              <a:lnSpc>
                <a:spcPct val="90000"/>
              </a:lnSpc>
              <a:spcBef>
                <a:spcPts val="0"/>
              </a:spcBef>
              <a:spcAft>
                <a:spcPts val="0"/>
              </a:spcAft>
              <a:buClr>
                <a:schemeClr val="dk1"/>
              </a:buClr>
              <a:buSzPts val="1800"/>
              <a:buNone/>
            </a:pPr>
            <a:r>
              <a:t/>
            </a:r>
            <a:endParaRPr sz="2100"/>
          </a:p>
        </p:txBody>
      </p:sp>
      <p:pic>
        <p:nvPicPr>
          <p:cNvPr descr="C2-HD-BTM.png" id="904" name="Google Shape;904;p105"/>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905" name="Google Shape;905;p105"/>
          <p:cNvSpPr txBox="1"/>
          <p:nvPr/>
        </p:nvSpPr>
        <p:spPr>
          <a:xfrm>
            <a:off x="5601057" y="336400"/>
            <a:ext cx="6434652" cy="8600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2264C8"/>
              </a:buClr>
              <a:buSzPts val="3200"/>
              <a:buFont typeface="Century Gothic"/>
              <a:buNone/>
            </a:pPr>
            <a:r>
              <a:rPr b="1" lang="en" sz="4000" cap="none">
                <a:solidFill>
                  <a:srgbClr val="2264C8"/>
                </a:solidFill>
                <a:latin typeface="Century Gothic"/>
                <a:ea typeface="Century Gothic"/>
                <a:cs typeface="Century Gothic"/>
                <a:sym typeface="Century Gothic"/>
              </a:rPr>
              <a:t>WOMAN OF COURAGE 2019 CEREMONY</a:t>
            </a:r>
            <a:endParaRPr b="1" sz="4000" cap="none">
              <a:solidFill>
                <a:srgbClr val="2264C8"/>
              </a:solidFill>
              <a:latin typeface="Century Gothic"/>
              <a:ea typeface="Century Gothic"/>
              <a:cs typeface="Century Gothic"/>
              <a:sym typeface="Century Gothic"/>
            </a:endParaRPr>
          </a:p>
        </p:txBody>
      </p:sp>
      <p:pic>
        <p:nvPicPr>
          <p:cNvPr descr="A person standing in front of a group of people posing for the camera&#10;&#10;Description automatically generated" id="906" name="Google Shape;906;p105"/>
          <p:cNvPicPr preferRelativeResize="0"/>
          <p:nvPr/>
        </p:nvPicPr>
        <p:blipFill rotWithShape="1">
          <a:blip r:embed="rId4">
            <a:alphaModFix/>
          </a:blip>
          <a:srcRect b="0" l="0" r="0" t="0"/>
          <a:stretch/>
        </p:blipFill>
        <p:spPr>
          <a:xfrm>
            <a:off x="2958193" y="2058525"/>
            <a:ext cx="3137807" cy="4183743"/>
          </a:xfrm>
          <a:prstGeom prst="rect">
            <a:avLst/>
          </a:prstGeom>
          <a:noFill/>
          <a:ln>
            <a:noFill/>
          </a:ln>
        </p:spPr>
      </p:pic>
      <p:pic>
        <p:nvPicPr>
          <p:cNvPr descr="A group of people posing for a photo&#10;&#10;Description automatically generated" id="907" name="Google Shape;907;p105"/>
          <p:cNvPicPr preferRelativeResize="0"/>
          <p:nvPr/>
        </p:nvPicPr>
        <p:blipFill rotWithShape="1">
          <a:blip r:embed="rId5">
            <a:alphaModFix/>
          </a:blip>
          <a:srcRect b="0" l="0" r="0" t="0"/>
          <a:stretch/>
        </p:blipFill>
        <p:spPr>
          <a:xfrm>
            <a:off x="91329" y="1503568"/>
            <a:ext cx="2595921" cy="346122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 name="Shape 911"/>
        <p:cNvGrpSpPr/>
        <p:nvPr/>
      </p:nvGrpSpPr>
      <p:grpSpPr>
        <a:xfrm>
          <a:off x="0" y="0"/>
          <a:ext cx="0" cy="0"/>
          <a:chOff x="0" y="0"/>
          <a:chExt cx="0" cy="0"/>
        </a:xfrm>
      </p:grpSpPr>
      <p:sp>
        <p:nvSpPr>
          <p:cNvPr id="912" name="Google Shape;912;p106"/>
          <p:cNvSpPr txBox="1"/>
          <p:nvPr>
            <p:ph type="title"/>
          </p:nvPr>
        </p:nvSpPr>
        <p:spPr>
          <a:xfrm>
            <a:off x="415599" y="1473360"/>
            <a:ext cx="6434652" cy="860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
                <a:solidFill>
                  <a:srgbClr val="2264C8"/>
                </a:solidFill>
              </a:rPr>
              <a:t>WOMAN OF COURAGE 2020</a:t>
            </a:r>
            <a:endParaRPr b="1">
              <a:solidFill>
                <a:srgbClr val="2264C8"/>
              </a:solidFill>
            </a:endParaRPr>
          </a:p>
        </p:txBody>
      </p:sp>
      <p:sp>
        <p:nvSpPr>
          <p:cNvPr id="913" name="Google Shape;913;p106"/>
          <p:cNvSpPr txBox="1"/>
          <p:nvPr>
            <p:ph idx="1" type="body"/>
          </p:nvPr>
        </p:nvSpPr>
        <p:spPr>
          <a:xfrm>
            <a:off x="936725" y="2811780"/>
            <a:ext cx="5392400" cy="3425721"/>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
              <a:t>Unanima International are delighted to announce that the recipient of the </a:t>
            </a:r>
            <a:r>
              <a:rPr lang="en">
                <a:solidFill>
                  <a:schemeClr val="accent3"/>
                </a:solidFill>
              </a:rPr>
              <a:t>Woman of Courage Award 2020 </a:t>
            </a:r>
            <a:r>
              <a:rPr lang="en"/>
              <a:t>is the </a:t>
            </a:r>
            <a:r>
              <a:rPr lang="en">
                <a:solidFill>
                  <a:schemeClr val="accent3"/>
                </a:solidFill>
              </a:rPr>
              <a:t>Sr. Séraphine Ratavy!</a:t>
            </a:r>
            <a:endParaRPr>
              <a:solidFill>
                <a:schemeClr val="accent3"/>
              </a:solidFill>
            </a:endParaRPr>
          </a:p>
          <a:p>
            <a:pPr indent="0" lvl="0" marL="0" rtl="0" algn="l">
              <a:lnSpc>
                <a:spcPct val="90000"/>
              </a:lnSpc>
              <a:spcBef>
                <a:spcPts val="2133"/>
              </a:spcBef>
              <a:spcAft>
                <a:spcPts val="2133"/>
              </a:spcAft>
              <a:buClr>
                <a:schemeClr val="dk1"/>
              </a:buClr>
              <a:buSzPts val="1800"/>
              <a:buNone/>
            </a:pPr>
            <a:r>
              <a:rPr lang="en"/>
              <a:t>The Award Will be presented to Mary at an event here in </a:t>
            </a:r>
            <a:r>
              <a:rPr lang="en">
                <a:solidFill>
                  <a:schemeClr val="accent3"/>
                </a:solidFill>
              </a:rPr>
              <a:t>Madagascar!</a:t>
            </a:r>
            <a:endParaRPr>
              <a:solidFill>
                <a:schemeClr val="accent3"/>
              </a:solidFill>
            </a:endParaRPr>
          </a:p>
        </p:txBody>
      </p:sp>
      <p:pic>
        <p:nvPicPr>
          <p:cNvPr descr="A person sitting at a table with food&#10;&#10;Description automatically generated" id="914" name="Google Shape;914;p106"/>
          <p:cNvPicPr preferRelativeResize="0"/>
          <p:nvPr/>
        </p:nvPicPr>
        <p:blipFill rotWithShape="1">
          <a:blip r:embed="rId3">
            <a:alphaModFix/>
          </a:blip>
          <a:srcRect b="0" l="20884" r="17027" t="0"/>
          <a:stretch/>
        </p:blipFill>
        <p:spPr>
          <a:xfrm>
            <a:off x="6556526" y="402956"/>
            <a:ext cx="5343919" cy="6455044"/>
          </a:xfrm>
          <a:prstGeom prst="rect">
            <a:avLst/>
          </a:prstGeom>
          <a:noFill/>
          <a:ln>
            <a:noFill/>
          </a:ln>
        </p:spPr>
      </p:pic>
      <p:pic>
        <p:nvPicPr>
          <p:cNvPr descr="C2-HD-BTM.png" id="915" name="Google Shape;915;p106"/>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9" name="Shape 919"/>
        <p:cNvGrpSpPr/>
        <p:nvPr/>
      </p:nvGrpSpPr>
      <p:grpSpPr>
        <a:xfrm>
          <a:off x="0" y="0"/>
          <a:ext cx="0" cy="0"/>
          <a:chOff x="0" y="0"/>
          <a:chExt cx="0" cy="0"/>
        </a:xfrm>
      </p:grpSpPr>
      <p:sp>
        <p:nvSpPr>
          <p:cNvPr id="920" name="Google Shape;920;p109"/>
          <p:cNvSpPr txBox="1"/>
          <p:nvPr>
            <p:ph type="title"/>
          </p:nvPr>
        </p:nvSpPr>
        <p:spPr>
          <a:xfrm>
            <a:off x="-529797" y="40326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GET CONNECTED</a:t>
            </a:r>
            <a:endParaRPr b="1">
              <a:solidFill>
                <a:srgbClr val="2264C8"/>
              </a:solidFill>
            </a:endParaRPr>
          </a:p>
        </p:txBody>
      </p:sp>
      <p:sp>
        <p:nvSpPr>
          <p:cNvPr id="921" name="Google Shape;921;p109"/>
          <p:cNvSpPr txBox="1"/>
          <p:nvPr>
            <p:ph idx="1" type="body"/>
          </p:nvPr>
        </p:nvSpPr>
        <p:spPr>
          <a:xfrm>
            <a:off x="415600" y="1498633"/>
            <a:ext cx="5750800" cy="2142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
              <a:t>Our Brand New Website Is Up and Running!! Check it out here!!</a:t>
            </a:r>
            <a:endParaRPr/>
          </a:p>
          <a:p>
            <a:pPr indent="0" lvl="0" marL="0" rtl="0" algn="l">
              <a:lnSpc>
                <a:spcPct val="90000"/>
              </a:lnSpc>
              <a:spcBef>
                <a:spcPts val="2133"/>
              </a:spcBef>
              <a:spcAft>
                <a:spcPts val="2133"/>
              </a:spcAft>
              <a:buClr>
                <a:schemeClr val="dk1"/>
              </a:buClr>
              <a:buSzPts val="1800"/>
              <a:buNone/>
            </a:pPr>
            <a:r>
              <a:rPr lang="en"/>
              <a:t> https://unanima-international.org/</a:t>
            </a:r>
            <a:endParaRPr/>
          </a:p>
        </p:txBody>
      </p:sp>
      <p:sp>
        <p:nvSpPr>
          <p:cNvPr id="922" name="Google Shape;922;p109"/>
          <p:cNvSpPr txBox="1"/>
          <p:nvPr>
            <p:ph idx="4294967295" type="body"/>
          </p:nvPr>
        </p:nvSpPr>
        <p:spPr>
          <a:xfrm>
            <a:off x="570450" y="2924012"/>
            <a:ext cx="5749925" cy="21431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2200"/>
              <a:buNone/>
            </a:pPr>
            <a:r>
              <a:rPr lang="en"/>
              <a:t>Where to Find Us…</a:t>
            </a:r>
            <a:endParaRPr/>
          </a:p>
          <a:p>
            <a:pPr indent="0" lvl="0" marL="0" rtl="0" algn="l">
              <a:lnSpc>
                <a:spcPct val="90000"/>
              </a:lnSpc>
              <a:spcBef>
                <a:spcPts val="2133"/>
              </a:spcBef>
              <a:spcAft>
                <a:spcPts val="0"/>
              </a:spcAft>
              <a:buClr>
                <a:schemeClr val="dk1"/>
              </a:buClr>
              <a:buSzPts val="1867"/>
              <a:buNone/>
            </a:pPr>
            <a:r>
              <a:rPr lang="en" sz="1867"/>
              <a:t>UNANIMA International Office</a:t>
            </a:r>
            <a:br>
              <a:rPr lang="en" sz="1867"/>
            </a:br>
            <a:r>
              <a:rPr lang="en" sz="1867"/>
              <a:t>757 Third Avenue,</a:t>
            </a:r>
            <a:br>
              <a:rPr lang="en" sz="1867"/>
            </a:br>
            <a:r>
              <a:rPr lang="en" sz="1867"/>
              <a:t>Suite 2014</a:t>
            </a:r>
            <a:br>
              <a:rPr lang="en" sz="1867"/>
            </a:br>
            <a:r>
              <a:rPr lang="en" sz="1867"/>
              <a:t>New York, NY, USA 10022</a:t>
            </a:r>
            <a:endParaRPr sz="1867"/>
          </a:p>
          <a:p>
            <a:pPr indent="0" lvl="0" marL="0" rtl="0" algn="l">
              <a:lnSpc>
                <a:spcPct val="90000"/>
              </a:lnSpc>
              <a:spcBef>
                <a:spcPts val="2133"/>
              </a:spcBef>
              <a:spcAft>
                <a:spcPts val="2133"/>
              </a:spcAft>
              <a:buClr>
                <a:schemeClr val="dk1"/>
              </a:buClr>
              <a:buSzPts val="1867"/>
              <a:buNone/>
            </a:pPr>
            <a:r>
              <a:rPr lang="en" sz="1867"/>
              <a:t>+1 929 259 2105</a:t>
            </a:r>
            <a:br>
              <a:rPr lang="en" sz="1867"/>
            </a:br>
            <a:endParaRPr sz="1867"/>
          </a:p>
        </p:txBody>
      </p:sp>
      <p:pic>
        <p:nvPicPr>
          <p:cNvPr id="923" name="Google Shape;923;p109"/>
          <p:cNvPicPr preferRelativeResize="0"/>
          <p:nvPr/>
        </p:nvPicPr>
        <p:blipFill rotWithShape="1">
          <a:blip r:embed="rId3">
            <a:alphaModFix/>
          </a:blip>
          <a:srcRect b="0" l="0" r="0" t="0"/>
          <a:stretch/>
        </p:blipFill>
        <p:spPr>
          <a:xfrm>
            <a:off x="6256634" y="2924012"/>
            <a:ext cx="1384167" cy="1384167"/>
          </a:xfrm>
          <a:prstGeom prst="rect">
            <a:avLst/>
          </a:prstGeom>
          <a:noFill/>
          <a:ln>
            <a:noFill/>
          </a:ln>
        </p:spPr>
      </p:pic>
      <p:pic>
        <p:nvPicPr>
          <p:cNvPr id="924" name="Google Shape;924;p109"/>
          <p:cNvPicPr preferRelativeResize="0"/>
          <p:nvPr/>
        </p:nvPicPr>
        <p:blipFill rotWithShape="1">
          <a:blip r:embed="rId4">
            <a:alphaModFix/>
          </a:blip>
          <a:srcRect b="0" l="0" r="0" t="0"/>
          <a:stretch/>
        </p:blipFill>
        <p:spPr>
          <a:xfrm>
            <a:off x="6256634" y="1349374"/>
            <a:ext cx="1384167" cy="1384167"/>
          </a:xfrm>
          <a:prstGeom prst="rect">
            <a:avLst/>
          </a:prstGeom>
          <a:noFill/>
          <a:ln>
            <a:noFill/>
          </a:ln>
        </p:spPr>
      </p:pic>
      <p:pic>
        <p:nvPicPr>
          <p:cNvPr id="925" name="Google Shape;925;p109"/>
          <p:cNvPicPr preferRelativeResize="0"/>
          <p:nvPr/>
        </p:nvPicPr>
        <p:blipFill rotWithShape="1">
          <a:blip r:embed="rId5">
            <a:alphaModFix/>
          </a:blip>
          <a:srcRect b="0" l="0" r="0" t="0"/>
          <a:stretch/>
        </p:blipFill>
        <p:spPr>
          <a:xfrm>
            <a:off x="6256630" y="4467655"/>
            <a:ext cx="1384167" cy="1384191"/>
          </a:xfrm>
          <a:prstGeom prst="rect">
            <a:avLst/>
          </a:prstGeom>
          <a:noFill/>
          <a:ln>
            <a:noFill/>
          </a:ln>
        </p:spPr>
      </p:pic>
      <p:sp>
        <p:nvSpPr>
          <p:cNvPr id="926" name="Google Shape;926;p109"/>
          <p:cNvSpPr txBox="1"/>
          <p:nvPr/>
        </p:nvSpPr>
        <p:spPr>
          <a:xfrm>
            <a:off x="7948751" y="1451266"/>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 sz="1800">
                <a:solidFill>
                  <a:schemeClr val="accent3"/>
                </a:solidFill>
                <a:latin typeface="Lato"/>
                <a:ea typeface="Lato"/>
                <a:cs typeface="Lato"/>
                <a:sym typeface="Lato"/>
              </a:rPr>
              <a:t>@UNANIMAIntl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 sz="1800">
                <a:solidFill>
                  <a:schemeClr val="accent3"/>
                </a:solidFill>
                <a:latin typeface="Lato"/>
                <a:ea typeface="Lato"/>
                <a:cs typeface="Lato"/>
                <a:sym typeface="Lato"/>
              </a:rPr>
              <a:t>Or go to: https://twitter.com/UNANIMAIntl</a:t>
            </a:r>
            <a:endParaRPr b="1" sz="1800">
              <a:solidFill>
                <a:schemeClr val="accent3"/>
              </a:solidFill>
              <a:latin typeface="Lato"/>
              <a:ea typeface="Lato"/>
              <a:cs typeface="Lato"/>
              <a:sym typeface="Lato"/>
            </a:endParaRPr>
          </a:p>
        </p:txBody>
      </p:sp>
      <p:sp>
        <p:nvSpPr>
          <p:cNvPr id="927" name="Google Shape;927;p109"/>
          <p:cNvSpPr txBox="1"/>
          <p:nvPr/>
        </p:nvSpPr>
        <p:spPr>
          <a:xfrm>
            <a:off x="7948751" y="4763245"/>
            <a:ext cx="37420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 sz="1800">
                <a:solidFill>
                  <a:schemeClr val="accent3"/>
                </a:solidFill>
                <a:latin typeface="Lato"/>
                <a:ea typeface="Lato"/>
                <a:cs typeface="Lato"/>
                <a:sym typeface="Lato"/>
              </a:rPr>
              <a:t>@UNANIMAInternational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t/>
            </a:r>
            <a:endParaRPr b="1" sz="1800">
              <a:solidFill>
                <a:srgbClr val="FFFFFF"/>
              </a:solidFill>
              <a:latin typeface="Lato"/>
              <a:ea typeface="Lato"/>
              <a:cs typeface="Lato"/>
              <a:sym typeface="Lato"/>
            </a:endParaRPr>
          </a:p>
        </p:txBody>
      </p:sp>
      <p:sp>
        <p:nvSpPr>
          <p:cNvPr id="928" name="Google Shape;928;p109"/>
          <p:cNvSpPr txBox="1"/>
          <p:nvPr/>
        </p:nvSpPr>
        <p:spPr>
          <a:xfrm>
            <a:off x="7948751" y="2882092"/>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 sz="1800">
                <a:solidFill>
                  <a:schemeClr val="accent3"/>
                </a:solidFill>
                <a:latin typeface="Lato"/>
                <a:ea typeface="Lato"/>
                <a:cs typeface="Lato"/>
                <a:sym typeface="Lato"/>
              </a:rPr>
              <a:t>Search: UNANIMA 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 sz="1800">
                <a:solidFill>
                  <a:schemeClr val="accent3"/>
                </a:solidFill>
                <a:latin typeface="Lato"/>
                <a:ea typeface="Lato"/>
                <a:cs typeface="Lato"/>
                <a:sym typeface="Lato"/>
              </a:rPr>
              <a:t>Or go to: https://www.facebook.com/pg/unanimaintl/</a:t>
            </a:r>
            <a:r>
              <a:rPr b="1" lang="en" sz="1800">
                <a:solidFill>
                  <a:srgbClr val="FFFFFF"/>
                </a:solidFill>
                <a:latin typeface="Lato"/>
                <a:ea typeface="Lato"/>
                <a:cs typeface="Lato"/>
                <a:sym typeface="Lato"/>
              </a:rPr>
              <a:t>posts/</a:t>
            </a:r>
            <a:endParaRPr b="1" sz="1800">
              <a:solidFill>
                <a:srgbClr val="FFFFFF"/>
              </a:solidFill>
              <a:latin typeface="Lato"/>
              <a:ea typeface="Lato"/>
              <a:cs typeface="Lato"/>
              <a:sym typeface="Lato"/>
            </a:endParaRPr>
          </a:p>
        </p:txBody>
      </p:sp>
      <p:sp>
        <p:nvSpPr>
          <p:cNvPr id="929" name="Google Shape;929;p109"/>
          <p:cNvSpPr txBox="1"/>
          <p:nvPr/>
        </p:nvSpPr>
        <p:spPr>
          <a:xfrm>
            <a:off x="4655967" y="5711700"/>
            <a:ext cx="84492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 sz="2400">
                <a:solidFill>
                  <a:srgbClr val="FFFFFF"/>
                </a:solidFill>
                <a:latin typeface="Lato"/>
                <a:ea typeface="Lato"/>
                <a:cs typeface="Lato"/>
                <a:sym typeface="Lato"/>
              </a:rPr>
              <a:t>Email us @ info@unanima-international.org</a:t>
            </a:r>
            <a:endParaRPr b="1" sz="2400">
              <a:solidFill>
                <a:srgbClr val="FFFFFF"/>
              </a:solidFill>
              <a:latin typeface="Lato"/>
              <a:ea typeface="Lato"/>
              <a:cs typeface="Lato"/>
              <a:sym typeface="Lato"/>
            </a:endParaRPr>
          </a:p>
          <a:p>
            <a:pPr indent="0" lvl="0" marL="0" marR="0" rtl="0" algn="l">
              <a:spcBef>
                <a:spcPts val="0"/>
              </a:spcBef>
              <a:spcAft>
                <a:spcPts val="0"/>
              </a:spcAft>
              <a:buNone/>
            </a:pPr>
            <a:r>
              <a:t/>
            </a:r>
            <a:endParaRPr b="1" sz="2400">
              <a:solidFill>
                <a:srgbClr val="FFFFFF"/>
              </a:solidFill>
              <a:latin typeface="Lato"/>
              <a:ea typeface="Lato"/>
              <a:cs typeface="Lato"/>
              <a:sym typeface="Lato"/>
            </a:endParaRPr>
          </a:p>
        </p:txBody>
      </p:sp>
      <p:pic>
        <p:nvPicPr>
          <p:cNvPr descr="C2-HD-BTM.png" id="930" name="Google Shape;930;p109"/>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10"/>
          <p:cNvPicPr preferRelativeResize="0"/>
          <p:nvPr/>
        </p:nvPicPr>
        <p:blipFill rotWithShape="1">
          <a:blip r:embed="rId3">
            <a:alphaModFix/>
          </a:blip>
          <a:srcRect b="0" l="0" r="0" t="0"/>
          <a:stretch/>
        </p:blipFill>
        <p:spPr>
          <a:xfrm>
            <a:off x="563125" y="2129723"/>
            <a:ext cx="6685750" cy="3300875"/>
          </a:xfrm>
          <a:prstGeom prst="rect">
            <a:avLst/>
          </a:prstGeom>
          <a:noFill/>
          <a:ln>
            <a:noFill/>
          </a:ln>
        </p:spPr>
      </p:pic>
      <p:pic>
        <p:nvPicPr>
          <p:cNvPr descr="C2-HD-BTM.png" id="231" name="Google Shape;231;p10"/>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232" name="Google Shape;232;p10"/>
          <p:cNvSpPr txBox="1"/>
          <p:nvPr>
            <p:ph type="title"/>
          </p:nvPr>
        </p:nvSpPr>
        <p:spPr>
          <a:xfrm>
            <a:off x="-314150" y="496942"/>
            <a:ext cx="113607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
                <a:solidFill>
                  <a:srgbClr val="2264C8"/>
                </a:solidFill>
              </a:rPr>
              <a:t>A GLOBAL PICTURE</a:t>
            </a:r>
            <a:endParaRPr/>
          </a:p>
        </p:txBody>
      </p:sp>
      <p:sp>
        <p:nvSpPr>
          <p:cNvPr id="233" name="Google Shape;233;p10"/>
          <p:cNvSpPr txBox="1"/>
          <p:nvPr>
            <p:ph idx="1" type="body"/>
          </p:nvPr>
        </p:nvSpPr>
        <p:spPr>
          <a:xfrm>
            <a:off x="6853200" y="2473075"/>
            <a:ext cx="5338800" cy="57141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2133"/>
              </a:spcBef>
              <a:spcAft>
                <a:spcPts val="2133"/>
              </a:spcAft>
              <a:buClr>
                <a:schemeClr val="dk1"/>
              </a:buClr>
              <a:buSzPts val="1800"/>
              <a:buNone/>
            </a:pPr>
            <a:br>
              <a:rPr lang="en"/>
            </a:br>
            <a:br>
              <a:rPr lang="en"/>
            </a:br>
            <a:r>
              <a:rPr lang="en" sz="4000">
                <a:solidFill>
                  <a:srgbClr val="5F196F"/>
                </a:solidFill>
              </a:rPr>
              <a:t>WHERE ARE YOU?</a:t>
            </a:r>
            <a:endParaRPr sz="4000">
              <a:solidFill>
                <a:srgbClr val="5F196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2020-03-18T00:29:49Z</dcterms:created>
  <dc:creator>Executive Assistant</dc:creator>
</cp:coreProperties>
</file>