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46.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11"/>
  </p:notesMasterIdLst>
  <p:sldIdLst>
    <p:sldId id="365" r:id="rId2"/>
    <p:sldId id="368" r:id="rId3"/>
    <p:sldId id="366" r:id="rId4"/>
    <p:sldId id="369" r:id="rId5"/>
    <p:sldId id="413" r:id="rId6"/>
    <p:sldId id="325" r:id="rId7"/>
    <p:sldId id="261" r:id="rId8"/>
    <p:sldId id="370" r:id="rId9"/>
    <p:sldId id="326" r:id="rId10"/>
    <p:sldId id="328" r:id="rId11"/>
    <p:sldId id="327" r:id="rId12"/>
    <p:sldId id="329" r:id="rId13"/>
    <p:sldId id="266" r:id="rId14"/>
    <p:sldId id="267" r:id="rId15"/>
    <p:sldId id="359" r:id="rId16"/>
    <p:sldId id="409" r:id="rId17"/>
    <p:sldId id="406" r:id="rId18"/>
    <p:sldId id="299" r:id="rId19"/>
    <p:sldId id="308" r:id="rId20"/>
    <p:sldId id="301" r:id="rId21"/>
    <p:sldId id="302" r:id="rId22"/>
    <p:sldId id="303" r:id="rId23"/>
    <p:sldId id="273" r:id="rId24"/>
    <p:sldId id="269" r:id="rId25"/>
    <p:sldId id="410" r:id="rId26"/>
    <p:sldId id="397" r:id="rId27"/>
    <p:sldId id="391" r:id="rId28"/>
    <p:sldId id="392" r:id="rId29"/>
    <p:sldId id="393" r:id="rId30"/>
    <p:sldId id="394" r:id="rId31"/>
    <p:sldId id="395" r:id="rId32"/>
    <p:sldId id="271" r:id="rId33"/>
    <p:sldId id="396" r:id="rId34"/>
    <p:sldId id="388" r:id="rId35"/>
    <p:sldId id="270" r:id="rId36"/>
    <p:sldId id="371" r:id="rId37"/>
    <p:sldId id="375" r:id="rId38"/>
    <p:sldId id="289" r:id="rId39"/>
    <p:sldId id="259" r:id="rId40"/>
    <p:sldId id="378" r:id="rId41"/>
    <p:sldId id="382" r:id="rId42"/>
    <p:sldId id="265" r:id="rId43"/>
    <p:sldId id="383" r:id="rId44"/>
    <p:sldId id="384" r:id="rId45"/>
    <p:sldId id="385" r:id="rId46"/>
    <p:sldId id="331" r:id="rId47"/>
    <p:sldId id="386" r:id="rId48"/>
    <p:sldId id="387" r:id="rId49"/>
    <p:sldId id="288" r:id="rId50"/>
    <p:sldId id="390" r:id="rId51"/>
    <p:sldId id="408" r:id="rId52"/>
    <p:sldId id="405" r:id="rId53"/>
    <p:sldId id="324" r:id="rId54"/>
    <p:sldId id="414" r:id="rId55"/>
    <p:sldId id="389" r:id="rId56"/>
    <p:sldId id="335" r:id="rId57"/>
    <p:sldId id="293" r:id="rId58"/>
    <p:sldId id="332" r:id="rId59"/>
    <p:sldId id="297" r:id="rId60"/>
    <p:sldId id="333" r:id="rId61"/>
    <p:sldId id="377" r:id="rId62"/>
    <p:sldId id="262" r:id="rId63"/>
    <p:sldId id="404" r:id="rId64"/>
    <p:sldId id="360" r:id="rId65"/>
    <p:sldId id="268" r:id="rId66"/>
    <p:sldId id="264" r:id="rId67"/>
    <p:sldId id="340" r:id="rId68"/>
    <p:sldId id="341" r:id="rId69"/>
    <p:sldId id="423" r:id="rId70"/>
    <p:sldId id="421" r:id="rId71"/>
    <p:sldId id="356" r:id="rId72"/>
    <p:sldId id="428" r:id="rId73"/>
    <p:sldId id="433" r:id="rId74"/>
    <p:sldId id="429" r:id="rId75"/>
    <p:sldId id="346" r:id="rId76"/>
    <p:sldId id="349" r:id="rId77"/>
    <p:sldId id="342" r:id="rId78"/>
    <p:sldId id="361" r:id="rId79"/>
    <p:sldId id="362" r:id="rId80"/>
    <p:sldId id="363" r:id="rId81"/>
    <p:sldId id="430" r:id="rId82"/>
    <p:sldId id="415" r:id="rId83"/>
    <p:sldId id="416" r:id="rId84"/>
    <p:sldId id="418" r:id="rId85"/>
    <p:sldId id="419" r:id="rId86"/>
    <p:sldId id="417" r:id="rId87"/>
    <p:sldId id="352" r:id="rId88"/>
    <p:sldId id="420" r:id="rId89"/>
    <p:sldId id="353" r:id="rId90"/>
    <p:sldId id="422" r:id="rId91"/>
    <p:sldId id="354" r:id="rId92"/>
    <p:sldId id="427" r:id="rId93"/>
    <p:sldId id="355" r:id="rId94"/>
    <p:sldId id="424" r:id="rId95"/>
    <p:sldId id="426" r:id="rId96"/>
    <p:sldId id="434" r:id="rId97"/>
    <p:sldId id="435" r:id="rId98"/>
    <p:sldId id="425" r:id="rId99"/>
    <p:sldId id="431" r:id="rId100"/>
    <p:sldId id="336" r:id="rId101"/>
    <p:sldId id="337" r:id="rId102"/>
    <p:sldId id="338" r:id="rId103"/>
    <p:sldId id="339" r:id="rId104"/>
    <p:sldId id="401" r:id="rId105"/>
    <p:sldId id="432" r:id="rId106"/>
    <p:sldId id="402" r:id="rId107"/>
    <p:sldId id="407" r:id="rId108"/>
    <p:sldId id="412" r:id="rId109"/>
    <p:sldId id="306" r:id="rId1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579"/>
    <a:srgbClr val="276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72"/>
    <p:restoredTop sz="71673" autoAdjust="0"/>
  </p:normalViewPr>
  <p:slideViewPr>
    <p:cSldViewPr snapToGrid="0" snapToObjects="1">
      <p:cViewPr varScale="1">
        <p:scale>
          <a:sx n="62" d="100"/>
          <a:sy n="62" d="100"/>
        </p:scale>
        <p:origin x="16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D10DF-B496-AF45-8B48-75362B97F39D}"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F99A54F3-D837-5C46-A235-C0DB4DD802FA}">
      <dgm:prSet phldrT="[Text]"/>
      <dgm:spPr/>
      <dgm:t>
        <a:bodyPr/>
        <a:lstStyle/>
        <a:p>
          <a:r>
            <a:rPr lang="en-US" dirty="0"/>
            <a:t>Recherche </a:t>
          </a:r>
          <a:r>
            <a:rPr lang="en-US" dirty="0" err="1"/>
            <a:t>Familles</a:t>
          </a:r>
          <a:r>
            <a:rPr lang="en-US" dirty="0"/>
            <a:t> sans-abri</a:t>
          </a:r>
        </a:p>
      </dgm:t>
    </dgm:pt>
    <dgm:pt modelId="{7EA82500-DA36-494E-8EAB-76BBF9862801}" type="parTrans" cxnId="{793E7749-C929-DB47-83D8-8EE72059CF9A}">
      <dgm:prSet/>
      <dgm:spPr/>
      <dgm:t>
        <a:bodyPr/>
        <a:lstStyle/>
        <a:p>
          <a:endParaRPr lang="en-US"/>
        </a:p>
      </dgm:t>
    </dgm:pt>
    <dgm:pt modelId="{7989D096-BB9C-304A-892B-9A57ED225C97}" type="sibTrans" cxnId="{793E7749-C929-DB47-83D8-8EE72059CF9A}">
      <dgm:prSet/>
      <dgm:spPr/>
      <dgm:t>
        <a:bodyPr/>
        <a:lstStyle/>
        <a:p>
          <a:endParaRPr lang="en-US"/>
        </a:p>
      </dgm:t>
    </dgm:pt>
    <dgm:pt modelId="{AFB9CBB9-506C-154C-93AA-B5E1086AD1EB}">
      <dgm:prSet phldrT="[Text]"/>
      <dgm:spPr/>
      <dgm:t>
        <a:bodyPr/>
        <a:lstStyle/>
        <a:p>
          <a:r>
            <a:rPr lang="en-US" dirty="0" err="1"/>
            <a:t>Climat</a:t>
          </a:r>
          <a:r>
            <a:rPr lang="en-US" dirty="0"/>
            <a:t> </a:t>
          </a:r>
        </a:p>
      </dgm:t>
    </dgm:pt>
    <dgm:pt modelId="{1727329D-455B-0749-84EF-D763D331A017}" type="parTrans" cxnId="{97EF976A-48B4-EB48-9AA4-9B43108EF0DB}">
      <dgm:prSet/>
      <dgm:spPr/>
      <dgm:t>
        <a:bodyPr/>
        <a:lstStyle/>
        <a:p>
          <a:endParaRPr lang="en-US"/>
        </a:p>
      </dgm:t>
    </dgm:pt>
    <dgm:pt modelId="{E66F5F82-3567-E749-BA5F-F622FC4861C1}" type="sibTrans" cxnId="{97EF976A-48B4-EB48-9AA4-9B43108EF0DB}">
      <dgm:prSet/>
      <dgm:spPr/>
      <dgm:t>
        <a:bodyPr/>
        <a:lstStyle/>
        <a:p>
          <a:endParaRPr lang="en-US"/>
        </a:p>
      </dgm:t>
    </dgm:pt>
    <dgm:pt modelId="{64D6434B-30AB-774A-B051-4101F83C55A8}">
      <dgm:prSet phldrT="[Text]" phldr="1"/>
      <dgm:spPr/>
      <dgm:t>
        <a:bodyPr/>
        <a:lstStyle/>
        <a:p>
          <a:endParaRPr lang="en-US" dirty="0"/>
        </a:p>
      </dgm:t>
    </dgm:pt>
    <dgm:pt modelId="{51CA9D6D-AC46-1643-A113-61817D7E7AD6}" type="parTrans" cxnId="{B4C20E20-4F47-754B-9D95-BCDBE148B23B}">
      <dgm:prSet/>
      <dgm:spPr/>
      <dgm:t>
        <a:bodyPr/>
        <a:lstStyle/>
        <a:p>
          <a:endParaRPr lang="en-US"/>
        </a:p>
      </dgm:t>
    </dgm:pt>
    <dgm:pt modelId="{9C5F14AB-3812-2C49-928D-3CF5B33C6C57}" type="sibTrans" cxnId="{B4C20E20-4F47-754B-9D95-BCDBE148B23B}">
      <dgm:prSet/>
      <dgm:spPr/>
      <dgm:t>
        <a:bodyPr/>
        <a:lstStyle/>
        <a:p>
          <a:endParaRPr lang="en-US"/>
        </a:p>
      </dgm:t>
    </dgm:pt>
    <dgm:pt modelId="{D4339386-A5B4-0B4A-93F4-AC0EB6F8BDE4}">
      <dgm:prSet phldrT="[Text]"/>
      <dgm:spPr/>
      <dgm:t>
        <a:bodyPr/>
        <a:lstStyle/>
        <a:p>
          <a:r>
            <a:rPr lang="en-US" dirty="0"/>
            <a:t>Migrants et </a:t>
          </a:r>
          <a:r>
            <a:rPr lang="en-US" dirty="0" err="1"/>
            <a:t>réfugiés</a:t>
          </a:r>
          <a:endParaRPr lang="en-US" dirty="0"/>
        </a:p>
      </dgm:t>
    </dgm:pt>
    <dgm:pt modelId="{7B867875-6255-7241-92B0-158ED60BE41E}" type="parTrans" cxnId="{FA75C432-587C-1747-AC7D-F1839DDE1614}">
      <dgm:prSet/>
      <dgm:spPr/>
      <dgm:t>
        <a:bodyPr/>
        <a:lstStyle/>
        <a:p>
          <a:endParaRPr lang="en-US"/>
        </a:p>
      </dgm:t>
    </dgm:pt>
    <dgm:pt modelId="{80463738-5267-5945-9B24-0C92A5341ADC}" type="sibTrans" cxnId="{FA75C432-587C-1747-AC7D-F1839DDE1614}">
      <dgm:prSet/>
      <dgm:spPr/>
      <dgm:t>
        <a:bodyPr/>
        <a:lstStyle/>
        <a:p>
          <a:endParaRPr lang="en-US"/>
        </a:p>
      </dgm:t>
    </dgm:pt>
    <dgm:pt modelId="{D9E8B88F-5CC5-CC40-8757-C5129390C76C}">
      <dgm:prSet phldrT="[Text]" phldr="1"/>
      <dgm:spPr/>
      <dgm:t>
        <a:bodyPr/>
        <a:lstStyle/>
        <a:p>
          <a:endParaRPr lang="en-US"/>
        </a:p>
      </dgm:t>
    </dgm:pt>
    <dgm:pt modelId="{20BE3A7C-4DCB-0C47-BA7A-57F050901565}" type="parTrans" cxnId="{9E8AE3F6-AB64-9948-8B7B-C8C92E9734DF}">
      <dgm:prSet/>
      <dgm:spPr/>
      <dgm:t>
        <a:bodyPr/>
        <a:lstStyle/>
        <a:p>
          <a:endParaRPr lang="en-US"/>
        </a:p>
      </dgm:t>
    </dgm:pt>
    <dgm:pt modelId="{01E6C136-F8E1-C846-B753-6E7AD431576B}" type="sibTrans" cxnId="{9E8AE3F6-AB64-9948-8B7B-C8C92E9734DF}">
      <dgm:prSet/>
      <dgm:spPr/>
      <dgm:t>
        <a:bodyPr/>
        <a:lstStyle/>
        <a:p>
          <a:endParaRPr lang="en-US"/>
        </a:p>
      </dgm:t>
    </dgm:pt>
    <dgm:pt modelId="{6B698D95-C4D3-AF49-B669-400A4B13E6F2}">
      <dgm:prSet phldrT="[Text]" phldr="1"/>
      <dgm:spPr/>
      <dgm:t>
        <a:bodyPr/>
        <a:lstStyle/>
        <a:p>
          <a:endParaRPr lang="en-US"/>
        </a:p>
      </dgm:t>
    </dgm:pt>
    <dgm:pt modelId="{DABFE121-6A08-E64B-B036-B912D014183D}" type="parTrans" cxnId="{89F01427-C590-8649-9142-35D7689899B6}">
      <dgm:prSet/>
      <dgm:spPr/>
      <dgm:t>
        <a:bodyPr/>
        <a:lstStyle/>
        <a:p>
          <a:endParaRPr lang="en-US"/>
        </a:p>
      </dgm:t>
    </dgm:pt>
    <dgm:pt modelId="{0AE5170A-7F3C-6743-AA09-1B0DC51C0E00}" type="sibTrans" cxnId="{89F01427-C590-8649-9142-35D7689899B6}">
      <dgm:prSet/>
      <dgm:spPr/>
      <dgm:t>
        <a:bodyPr/>
        <a:lstStyle/>
        <a:p>
          <a:endParaRPr lang="en-US"/>
        </a:p>
      </dgm:t>
    </dgm:pt>
    <dgm:pt modelId="{51F7CF23-3CF3-944B-8010-94986A9D0E65}">
      <dgm:prSet phldrT="[Text]"/>
      <dgm:spPr/>
      <dgm:t>
        <a:bodyPr/>
        <a:lstStyle/>
        <a:p>
          <a:r>
            <a:rPr lang="en-US" dirty="0"/>
            <a:t>Droits </a:t>
          </a:r>
          <a:r>
            <a:rPr lang="en-US" dirty="0" err="1"/>
            <a:t>Humains</a:t>
          </a:r>
          <a:endParaRPr lang="en-US" dirty="0"/>
        </a:p>
      </dgm:t>
    </dgm:pt>
    <dgm:pt modelId="{B1DA37FD-923F-5D48-A532-5DE8DCE3BD1B}" type="parTrans" cxnId="{152FBB45-84C2-D84D-8AD0-E7597FB2714E}">
      <dgm:prSet/>
      <dgm:spPr/>
      <dgm:t>
        <a:bodyPr/>
        <a:lstStyle/>
        <a:p>
          <a:endParaRPr lang="en-US"/>
        </a:p>
      </dgm:t>
    </dgm:pt>
    <dgm:pt modelId="{CE8F7440-CDC5-4F4E-A544-D38A40FA12A3}" type="sibTrans" cxnId="{152FBB45-84C2-D84D-8AD0-E7597FB2714E}">
      <dgm:prSet/>
      <dgm:spPr/>
      <dgm:t>
        <a:bodyPr/>
        <a:lstStyle/>
        <a:p>
          <a:endParaRPr lang="en-US"/>
        </a:p>
      </dgm:t>
    </dgm:pt>
    <dgm:pt modelId="{60C00CD5-6E2E-7A40-9F47-9814789BA225}">
      <dgm:prSet phldrT="[Text]" phldr="1"/>
      <dgm:spPr/>
      <dgm:t>
        <a:bodyPr/>
        <a:lstStyle/>
        <a:p>
          <a:endParaRPr lang="en-US"/>
        </a:p>
      </dgm:t>
    </dgm:pt>
    <dgm:pt modelId="{ED407E72-2722-9B4D-A431-1E555F858281}" type="parTrans" cxnId="{1F3DEE55-9295-8C41-AE68-2FCD376939DB}">
      <dgm:prSet/>
      <dgm:spPr/>
      <dgm:t>
        <a:bodyPr/>
        <a:lstStyle/>
        <a:p>
          <a:endParaRPr lang="en-US"/>
        </a:p>
      </dgm:t>
    </dgm:pt>
    <dgm:pt modelId="{0FEA134E-7923-DD48-9C19-A7799B38F1D7}" type="sibTrans" cxnId="{1F3DEE55-9295-8C41-AE68-2FCD376939DB}">
      <dgm:prSet/>
      <dgm:spPr/>
      <dgm:t>
        <a:bodyPr/>
        <a:lstStyle/>
        <a:p>
          <a:endParaRPr lang="en-US"/>
        </a:p>
      </dgm:t>
    </dgm:pt>
    <dgm:pt modelId="{E165D581-BEA3-3B45-B1EF-993142641FD0}">
      <dgm:prSet phldrT="[Text]" phldr="1"/>
      <dgm:spPr/>
      <dgm:t>
        <a:bodyPr/>
        <a:lstStyle/>
        <a:p>
          <a:endParaRPr lang="en-US"/>
        </a:p>
      </dgm:t>
    </dgm:pt>
    <dgm:pt modelId="{9FC81419-4E6B-7B48-9B7A-10E769C165FA}" type="parTrans" cxnId="{CA622B04-FD09-9740-A543-8C38C472CC04}">
      <dgm:prSet/>
      <dgm:spPr/>
      <dgm:t>
        <a:bodyPr/>
        <a:lstStyle/>
        <a:p>
          <a:endParaRPr lang="en-US"/>
        </a:p>
      </dgm:t>
    </dgm:pt>
    <dgm:pt modelId="{1ACB7099-5733-8C49-AAF7-B77585108083}" type="sibTrans" cxnId="{CA622B04-FD09-9740-A543-8C38C472CC04}">
      <dgm:prSet/>
      <dgm:spPr/>
      <dgm:t>
        <a:bodyPr/>
        <a:lstStyle/>
        <a:p>
          <a:endParaRPr lang="en-US"/>
        </a:p>
      </dgm:t>
    </dgm:pt>
    <dgm:pt modelId="{FE634336-812E-3248-8EEF-C1CDEF3B620C}">
      <dgm:prSet/>
      <dgm:spPr/>
      <dgm:t>
        <a:bodyPr/>
        <a:lstStyle/>
        <a:p>
          <a:r>
            <a:rPr lang="en-US" dirty="0"/>
            <a:t>FPHN</a:t>
          </a:r>
        </a:p>
      </dgm:t>
    </dgm:pt>
    <dgm:pt modelId="{CD712DCF-9A9F-654B-A03D-054A0362C126}" type="parTrans" cxnId="{1FE58816-352B-F343-8C49-C5F43FE38298}">
      <dgm:prSet/>
      <dgm:spPr/>
      <dgm:t>
        <a:bodyPr/>
        <a:lstStyle/>
        <a:p>
          <a:endParaRPr lang="en-US"/>
        </a:p>
      </dgm:t>
    </dgm:pt>
    <dgm:pt modelId="{5A9A1BBD-75AE-AA46-827D-4201F7E21BF6}" type="sibTrans" cxnId="{1FE58816-352B-F343-8C49-C5F43FE38298}">
      <dgm:prSet/>
      <dgm:spPr/>
      <dgm:t>
        <a:bodyPr/>
        <a:lstStyle/>
        <a:p>
          <a:endParaRPr lang="en-US"/>
        </a:p>
      </dgm:t>
    </dgm:pt>
    <dgm:pt modelId="{72C4969B-F2BD-6146-88F7-93A3E2CEFC93}" type="pres">
      <dgm:prSet presAssocID="{133D10DF-B496-AF45-8B48-75362B97F39D}" presName="composite" presStyleCnt="0">
        <dgm:presLayoutVars>
          <dgm:chMax val="5"/>
          <dgm:dir/>
          <dgm:animLvl val="ctr"/>
          <dgm:resizeHandles val="exact"/>
        </dgm:presLayoutVars>
      </dgm:prSet>
      <dgm:spPr/>
    </dgm:pt>
    <dgm:pt modelId="{3AEDECB5-1B20-BC4B-93EF-AAC97AE504D2}" type="pres">
      <dgm:prSet presAssocID="{133D10DF-B496-AF45-8B48-75362B97F39D}" presName="cycle" presStyleCnt="0"/>
      <dgm:spPr/>
    </dgm:pt>
    <dgm:pt modelId="{6603F374-24DE-E243-9C68-65BB0915CBE8}" type="pres">
      <dgm:prSet presAssocID="{133D10DF-B496-AF45-8B48-75362B97F39D}" presName="centerShape" presStyleCnt="0"/>
      <dgm:spPr/>
    </dgm:pt>
    <dgm:pt modelId="{2C041591-90C6-4242-9076-6625A3B0D78E}" type="pres">
      <dgm:prSet presAssocID="{133D10DF-B496-AF45-8B48-75362B97F39D}" presName="connSite" presStyleLbl="node1" presStyleIdx="0" presStyleCnt="6"/>
      <dgm:spPr/>
    </dgm:pt>
    <dgm:pt modelId="{3B7836CB-6F4D-1943-862C-8F21BB7F1A06}" type="pres">
      <dgm:prSet presAssocID="{133D10DF-B496-AF45-8B48-75362B97F39D}" presName="visible" presStyleLbl="node1" presStyleIdx="0" presStyleCnt="6" custScaleX="227482" custScaleY="225615"/>
      <dgm:spPr/>
    </dgm:pt>
    <dgm:pt modelId="{B70A3CCA-FBB9-6945-A268-7BACC8C4D11C}" type="pres">
      <dgm:prSet presAssocID="{1727329D-455B-0749-84EF-D763D331A017}" presName="Name25" presStyleLbl="parChTrans1D1" presStyleIdx="0" presStyleCnt="5"/>
      <dgm:spPr/>
    </dgm:pt>
    <dgm:pt modelId="{D84D43E8-4E09-3B47-8BEC-662D99599417}" type="pres">
      <dgm:prSet presAssocID="{AFB9CBB9-506C-154C-93AA-B5E1086AD1EB}" presName="node" presStyleCnt="0"/>
      <dgm:spPr/>
    </dgm:pt>
    <dgm:pt modelId="{B232579F-7439-3D4B-9C5D-55E26397E003}" type="pres">
      <dgm:prSet presAssocID="{AFB9CBB9-506C-154C-93AA-B5E1086AD1EB}" presName="parentNode" presStyleLbl="node1" presStyleIdx="1" presStyleCnt="6" custScaleX="140712" custScaleY="106587">
        <dgm:presLayoutVars>
          <dgm:chMax val="1"/>
          <dgm:bulletEnabled val="1"/>
        </dgm:presLayoutVars>
      </dgm:prSet>
      <dgm:spPr/>
    </dgm:pt>
    <dgm:pt modelId="{6AD717AB-8060-7144-9D91-D4E4FE5F258D}" type="pres">
      <dgm:prSet presAssocID="{AFB9CBB9-506C-154C-93AA-B5E1086AD1EB}" presName="childNode" presStyleLbl="revTx" presStyleIdx="0" presStyleCnt="3">
        <dgm:presLayoutVars>
          <dgm:bulletEnabled val="1"/>
        </dgm:presLayoutVars>
      </dgm:prSet>
      <dgm:spPr/>
    </dgm:pt>
    <dgm:pt modelId="{42987BFE-5280-574E-B93B-7AF40C89DE02}" type="pres">
      <dgm:prSet presAssocID="{7EA82500-DA36-494E-8EAB-76BBF9862801}" presName="Name25" presStyleLbl="parChTrans1D1" presStyleIdx="1" presStyleCnt="5"/>
      <dgm:spPr/>
    </dgm:pt>
    <dgm:pt modelId="{9D190FCA-9A05-2A4A-8DEE-5608CB2F726B}" type="pres">
      <dgm:prSet presAssocID="{F99A54F3-D837-5C46-A235-C0DB4DD802FA}" presName="node" presStyleCnt="0"/>
      <dgm:spPr/>
    </dgm:pt>
    <dgm:pt modelId="{2DF35B9F-F102-A442-94BD-D5AB1ED6D971}" type="pres">
      <dgm:prSet presAssocID="{F99A54F3-D837-5C46-A235-C0DB4DD802FA}" presName="parentNode" presStyleLbl="node1" presStyleIdx="2" presStyleCnt="6">
        <dgm:presLayoutVars>
          <dgm:chMax val="1"/>
          <dgm:bulletEnabled val="1"/>
        </dgm:presLayoutVars>
      </dgm:prSet>
      <dgm:spPr/>
    </dgm:pt>
    <dgm:pt modelId="{0085ED50-054C-CD44-AAB5-1EB9FE2EE567}" type="pres">
      <dgm:prSet presAssocID="{F99A54F3-D837-5C46-A235-C0DB4DD802FA}" presName="childNode" presStyleLbl="revTx" presStyleIdx="0" presStyleCnt="3">
        <dgm:presLayoutVars>
          <dgm:bulletEnabled val="1"/>
        </dgm:presLayoutVars>
      </dgm:prSet>
      <dgm:spPr/>
    </dgm:pt>
    <dgm:pt modelId="{EE67D494-51D5-F54B-B031-0E973BDA1FF6}" type="pres">
      <dgm:prSet presAssocID="{CD712DCF-9A9F-654B-A03D-054A0362C126}" presName="Name25" presStyleLbl="parChTrans1D1" presStyleIdx="2" presStyleCnt="5"/>
      <dgm:spPr/>
    </dgm:pt>
    <dgm:pt modelId="{D953975E-C2B2-0B46-A598-302A365F5057}" type="pres">
      <dgm:prSet presAssocID="{FE634336-812E-3248-8EEF-C1CDEF3B620C}" presName="node" presStyleCnt="0"/>
      <dgm:spPr/>
    </dgm:pt>
    <dgm:pt modelId="{A960A539-011E-6748-851F-2C4B4A23ADD2}" type="pres">
      <dgm:prSet presAssocID="{FE634336-812E-3248-8EEF-C1CDEF3B620C}" presName="parentNode" presStyleLbl="node1" presStyleIdx="3" presStyleCnt="6">
        <dgm:presLayoutVars>
          <dgm:chMax val="1"/>
          <dgm:bulletEnabled val="1"/>
        </dgm:presLayoutVars>
      </dgm:prSet>
      <dgm:spPr/>
    </dgm:pt>
    <dgm:pt modelId="{7560F38F-7A20-BD45-A6B7-5BF0314168BF}" type="pres">
      <dgm:prSet presAssocID="{FE634336-812E-3248-8EEF-C1CDEF3B620C}" presName="childNode" presStyleLbl="revTx" presStyleIdx="0" presStyleCnt="3">
        <dgm:presLayoutVars>
          <dgm:bulletEnabled val="1"/>
        </dgm:presLayoutVars>
      </dgm:prSet>
      <dgm:spPr/>
    </dgm:pt>
    <dgm:pt modelId="{516D1247-1458-2543-A460-B84827002D34}" type="pres">
      <dgm:prSet presAssocID="{7B867875-6255-7241-92B0-158ED60BE41E}" presName="Name25" presStyleLbl="parChTrans1D1" presStyleIdx="3" presStyleCnt="5"/>
      <dgm:spPr/>
    </dgm:pt>
    <dgm:pt modelId="{A81C4C58-C24D-9946-86EC-A3B4B023F37F}" type="pres">
      <dgm:prSet presAssocID="{D4339386-A5B4-0B4A-93F4-AC0EB6F8BDE4}" presName="node" presStyleCnt="0"/>
      <dgm:spPr/>
    </dgm:pt>
    <dgm:pt modelId="{8EADC4FE-5780-1844-B5A9-18BCEF844D70}" type="pres">
      <dgm:prSet presAssocID="{D4339386-A5B4-0B4A-93F4-AC0EB6F8BDE4}" presName="parentNode" presStyleLbl="node1" presStyleIdx="4" presStyleCnt="6">
        <dgm:presLayoutVars>
          <dgm:chMax val="1"/>
          <dgm:bulletEnabled val="1"/>
        </dgm:presLayoutVars>
      </dgm:prSet>
      <dgm:spPr/>
    </dgm:pt>
    <dgm:pt modelId="{020E85AF-62CD-AD40-9C0D-C4D1F259F9C6}" type="pres">
      <dgm:prSet presAssocID="{D4339386-A5B4-0B4A-93F4-AC0EB6F8BDE4}" presName="childNode" presStyleLbl="revTx" presStyleIdx="1" presStyleCnt="3">
        <dgm:presLayoutVars>
          <dgm:bulletEnabled val="1"/>
        </dgm:presLayoutVars>
      </dgm:prSet>
      <dgm:spPr/>
    </dgm:pt>
    <dgm:pt modelId="{943EC07B-8AE8-AA4F-A2D1-5612C39B1353}" type="pres">
      <dgm:prSet presAssocID="{B1DA37FD-923F-5D48-A532-5DE8DCE3BD1B}" presName="Name25" presStyleLbl="parChTrans1D1" presStyleIdx="4" presStyleCnt="5"/>
      <dgm:spPr/>
    </dgm:pt>
    <dgm:pt modelId="{57F36191-F954-5045-97E4-C5F0CA54F27D}" type="pres">
      <dgm:prSet presAssocID="{51F7CF23-3CF3-944B-8010-94986A9D0E65}" presName="node" presStyleCnt="0"/>
      <dgm:spPr/>
    </dgm:pt>
    <dgm:pt modelId="{8E43E5C5-6AE2-894F-A84A-A6692043C3AF}" type="pres">
      <dgm:prSet presAssocID="{51F7CF23-3CF3-944B-8010-94986A9D0E65}" presName="parentNode" presStyleLbl="node1" presStyleIdx="5" presStyleCnt="6">
        <dgm:presLayoutVars>
          <dgm:chMax val="1"/>
          <dgm:bulletEnabled val="1"/>
        </dgm:presLayoutVars>
      </dgm:prSet>
      <dgm:spPr/>
    </dgm:pt>
    <dgm:pt modelId="{95B7373A-58DD-FC4B-A98A-6D8167B154F1}" type="pres">
      <dgm:prSet presAssocID="{51F7CF23-3CF3-944B-8010-94986A9D0E65}" presName="childNode" presStyleLbl="revTx" presStyleIdx="2" presStyleCnt="3">
        <dgm:presLayoutVars>
          <dgm:bulletEnabled val="1"/>
        </dgm:presLayoutVars>
      </dgm:prSet>
      <dgm:spPr/>
    </dgm:pt>
  </dgm:ptLst>
  <dgm:cxnLst>
    <dgm:cxn modelId="{CA622B04-FD09-9740-A543-8C38C472CC04}" srcId="{51F7CF23-3CF3-944B-8010-94986A9D0E65}" destId="{E165D581-BEA3-3B45-B1EF-993142641FD0}" srcOrd="1" destOrd="0" parTransId="{9FC81419-4E6B-7B48-9B7A-10E769C165FA}" sibTransId="{1ACB7099-5733-8C49-AAF7-B77585108083}"/>
    <dgm:cxn modelId="{D361930B-D89A-8C4C-9B28-46DD259E192E}" type="presOf" srcId="{133D10DF-B496-AF45-8B48-75362B97F39D}" destId="{72C4969B-F2BD-6146-88F7-93A3E2CEFC93}" srcOrd="0" destOrd="0" presId="urn:microsoft.com/office/officeart/2005/8/layout/radial2"/>
    <dgm:cxn modelId="{1FE58816-352B-F343-8C49-C5F43FE38298}" srcId="{133D10DF-B496-AF45-8B48-75362B97F39D}" destId="{FE634336-812E-3248-8EEF-C1CDEF3B620C}" srcOrd="2" destOrd="0" parTransId="{CD712DCF-9A9F-654B-A03D-054A0362C126}" sibTransId="{5A9A1BBD-75AE-AA46-827D-4201F7E21BF6}"/>
    <dgm:cxn modelId="{B4C20E20-4F47-754B-9D95-BCDBE148B23B}" srcId="{AFB9CBB9-506C-154C-93AA-B5E1086AD1EB}" destId="{64D6434B-30AB-774A-B051-4101F83C55A8}" srcOrd="0" destOrd="0" parTransId="{51CA9D6D-AC46-1643-A113-61817D7E7AD6}" sibTransId="{9C5F14AB-3812-2C49-928D-3CF5B33C6C57}"/>
    <dgm:cxn modelId="{89F01427-C590-8649-9142-35D7689899B6}" srcId="{D4339386-A5B4-0B4A-93F4-AC0EB6F8BDE4}" destId="{6B698D95-C4D3-AF49-B669-400A4B13E6F2}" srcOrd="1" destOrd="0" parTransId="{DABFE121-6A08-E64B-B036-B912D014183D}" sibTransId="{0AE5170A-7F3C-6743-AA09-1B0DC51C0E00}"/>
    <dgm:cxn modelId="{FA75C432-587C-1747-AC7D-F1839DDE1614}" srcId="{133D10DF-B496-AF45-8B48-75362B97F39D}" destId="{D4339386-A5B4-0B4A-93F4-AC0EB6F8BDE4}" srcOrd="3" destOrd="0" parTransId="{7B867875-6255-7241-92B0-158ED60BE41E}" sibTransId="{80463738-5267-5945-9B24-0C92A5341ADC}"/>
    <dgm:cxn modelId="{56DE8536-4F52-F14F-9C8C-9DA26A86A397}" type="presOf" srcId="{B1DA37FD-923F-5D48-A532-5DE8DCE3BD1B}" destId="{943EC07B-8AE8-AA4F-A2D1-5612C39B1353}" srcOrd="0" destOrd="0" presId="urn:microsoft.com/office/officeart/2005/8/layout/radial2"/>
    <dgm:cxn modelId="{990ADB36-DFCE-0C42-B47D-7CBEC53B9706}" type="presOf" srcId="{7B867875-6255-7241-92B0-158ED60BE41E}" destId="{516D1247-1458-2543-A460-B84827002D34}" srcOrd="0" destOrd="0" presId="urn:microsoft.com/office/officeart/2005/8/layout/radial2"/>
    <dgm:cxn modelId="{152FBB45-84C2-D84D-8AD0-E7597FB2714E}" srcId="{133D10DF-B496-AF45-8B48-75362B97F39D}" destId="{51F7CF23-3CF3-944B-8010-94986A9D0E65}" srcOrd="4" destOrd="0" parTransId="{B1DA37FD-923F-5D48-A532-5DE8DCE3BD1B}" sibTransId="{CE8F7440-CDC5-4F4E-A544-D38A40FA12A3}"/>
    <dgm:cxn modelId="{6527EA46-0E12-C04E-9D51-D5A7639EE232}" type="presOf" srcId="{6B698D95-C4D3-AF49-B669-400A4B13E6F2}" destId="{020E85AF-62CD-AD40-9C0D-C4D1F259F9C6}" srcOrd="0" destOrd="1" presId="urn:microsoft.com/office/officeart/2005/8/layout/radial2"/>
    <dgm:cxn modelId="{793E7749-C929-DB47-83D8-8EE72059CF9A}" srcId="{133D10DF-B496-AF45-8B48-75362B97F39D}" destId="{F99A54F3-D837-5C46-A235-C0DB4DD802FA}" srcOrd="1" destOrd="0" parTransId="{7EA82500-DA36-494E-8EAB-76BBF9862801}" sibTransId="{7989D096-BB9C-304A-892B-9A57ED225C97}"/>
    <dgm:cxn modelId="{3753564F-0FCD-8142-8484-25CDAB3E4A87}" type="presOf" srcId="{51F7CF23-3CF3-944B-8010-94986A9D0E65}" destId="{8E43E5C5-6AE2-894F-A84A-A6692043C3AF}" srcOrd="0" destOrd="0" presId="urn:microsoft.com/office/officeart/2005/8/layout/radial2"/>
    <dgm:cxn modelId="{2BC2B755-680A-8E4C-9388-1351DADDD78A}" type="presOf" srcId="{F99A54F3-D837-5C46-A235-C0DB4DD802FA}" destId="{2DF35B9F-F102-A442-94BD-D5AB1ED6D971}" srcOrd="0" destOrd="0" presId="urn:microsoft.com/office/officeart/2005/8/layout/radial2"/>
    <dgm:cxn modelId="{1F3DEE55-9295-8C41-AE68-2FCD376939DB}" srcId="{51F7CF23-3CF3-944B-8010-94986A9D0E65}" destId="{60C00CD5-6E2E-7A40-9F47-9814789BA225}" srcOrd="0" destOrd="0" parTransId="{ED407E72-2722-9B4D-A431-1E555F858281}" sibTransId="{0FEA134E-7923-DD48-9C19-A7799B38F1D7}"/>
    <dgm:cxn modelId="{1BB80257-DF32-6947-89C0-A34A15AB1589}" type="presOf" srcId="{1727329D-455B-0749-84EF-D763D331A017}" destId="{B70A3CCA-FBB9-6945-A268-7BACC8C4D11C}" srcOrd="0" destOrd="0" presId="urn:microsoft.com/office/officeart/2005/8/layout/radial2"/>
    <dgm:cxn modelId="{97EF976A-48B4-EB48-9AA4-9B43108EF0DB}" srcId="{133D10DF-B496-AF45-8B48-75362B97F39D}" destId="{AFB9CBB9-506C-154C-93AA-B5E1086AD1EB}" srcOrd="0" destOrd="0" parTransId="{1727329D-455B-0749-84EF-D763D331A017}" sibTransId="{E66F5F82-3567-E749-BA5F-F622FC4861C1}"/>
    <dgm:cxn modelId="{12B7B3A8-0E84-C94F-BFEC-AB47DB105A68}" type="presOf" srcId="{AFB9CBB9-506C-154C-93AA-B5E1086AD1EB}" destId="{B232579F-7439-3D4B-9C5D-55E26397E003}" srcOrd="0" destOrd="0" presId="urn:microsoft.com/office/officeart/2005/8/layout/radial2"/>
    <dgm:cxn modelId="{256D4FA9-ADEA-3649-8331-A4871D5F30A8}" type="presOf" srcId="{7EA82500-DA36-494E-8EAB-76BBF9862801}" destId="{42987BFE-5280-574E-B93B-7AF40C89DE02}" srcOrd="0" destOrd="0" presId="urn:microsoft.com/office/officeart/2005/8/layout/radial2"/>
    <dgm:cxn modelId="{774689AB-00DC-6F42-BD43-A01F05DB339C}" type="presOf" srcId="{D4339386-A5B4-0B4A-93F4-AC0EB6F8BDE4}" destId="{8EADC4FE-5780-1844-B5A9-18BCEF844D70}" srcOrd="0" destOrd="0" presId="urn:microsoft.com/office/officeart/2005/8/layout/radial2"/>
    <dgm:cxn modelId="{58746BC7-3258-184E-8431-E8322A6F9971}" type="presOf" srcId="{E165D581-BEA3-3B45-B1EF-993142641FD0}" destId="{95B7373A-58DD-FC4B-A98A-6D8167B154F1}" srcOrd="0" destOrd="1" presId="urn:microsoft.com/office/officeart/2005/8/layout/radial2"/>
    <dgm:cxn modelId="{1646C0CF-8AC6-C44C-A1E6-D0532A9EC3D7}" type="presOf" srcId="{64D6434B-30AB-774A-B051-4101F83C55A8}" destId="{6AD717AB-8060-7144-9D91-D4E4FE5F258D}" srcOrd="0" destOrd="0" presId="urn:microsoft.com/office/officeart/2005/8/layout/radial2"/>
    <dgm:cxn modelId="{2DB4C6D1-4F60-A349-99CE-7445C765E708}" type="presOf" srcId="{CD712DCF-9A9F-654B-A03D-054A0362C126}" destId="{EE67D494-51D5-F54B-B031-0E973BDA1FF6}" srcOrd="0" destOrd="0" presId="urn:microsoft.com/office/officeart/2005/8/layout/radial2"/>
    <dgm:cxn modelId="{AC8F73D4-1E24-814C-9737-5D0021EC5182}" type="presOf" srcId="{FE634336-812E-3248-8EEF-C1CDEF3B620C}" destId="{A960A539-011E-6748-851F-2C4B4A23ADD2}" srcOrd="0" destOrd="0" presId="urn:microsoft.com/office/officeart/2005/8/layout/radial2"/>
    <dgm:cxn modelId="{A764D1DA-9098-C04A-A94C-0BD9D3E85EBF}" type="presOf" srcId="{D9E8B88F-5CC5-CC40-8757-C5129390C76C}" destId="{020E85AF-62CD-AD40-9C0D-C4D1F259F9C6}" srcOrd="0" destOrd="0" presId="urn:microsoft.com/office/officeart/2005/8/layout/radial2"/>
    <dgm:cxn modelId="{9E8AE3F6-AB64-9948-8B7B-C8C92E9734DF}" srcId="{D4339386-A5B4-0B4A-93F4-AC0EB6F8BDE4}" destId="{D9E8B88F-5CC5-CC40-8757-C5129390C76C}" srcOrd="0" destOrd="0" parTransId="{20BE3A7C-4DCB-0C47-BA7A-57F050901565}" sibTransId="{01E6C136-F8E1-C846-B753-6E7AD431576B}"/>
    <dgm:cxn modelId="{DFFEB8FD-13F0-8C45-AE06-97A4C06DEEBD}" type="presOf" srcId="{60C00CD5-6E2E-7A40-9F47-9814789BA225}" destId="{95B7373A-58DD-FC4B-A98A-6D8167B154F1}" srcOrd="0" destOrd="0" presId="urn:microsoft.com/office/officeart/2005/8/layout/radial2"/>
    <dgm:cxn modelId="{165FCEFD-4D66-5144-B095-DD8123BF84B8}" type="presParOf" srcId="{72C4969B-F2BD-6146-88F7-93A3E2CEFC93}" destId="{3AEDECB5-1B20-BC4B-93EF-AAC97AE504D2}" srcOrd="0" destOrd="0" presId="urn:microsoft.com/office/officeart/2005/8/layout/radial2"/>
    <dgm:cxn modelId="{01FBCBA4-D127-2D4A-AEA8-58FFFBA8D5F1}" type="presParOf" srcId="{3AEDECB5-1B20-BC4B-93EF-AAC97AE504D2}" destId="{6603F374-24DE-E243-9C68-65BB0915CBE8}" srcOrd="0" destOrd="0" presId="urn:microsoft.com/office/officeart/2005/8/layout/radial2"/>
    <dgm:cxn modelId="{4B5E9913-938D-2645-8DBC-30C762896D7B}" type="presParOf" srcId="{6603F374-24DE-E243-9C68-65BB0915CBE8}" destId="{2C041591-90C6-4242-9076-6625A3B0D78E}" srcOrd="0" destOrd="0" presId="urn:microsoft.com/office/officeart/2005/8/layout/radial2"/>
    <dgm:cxn modelId="{73A38BD6-D68D-AE45-AC19-44110F7DD8C4}" type="presParOf" srcId="{6603F374-24DE-E243-9C68-65BB0915CBE8}" destId="{3B7836CB-6F4D-1943-862C-8F21BB7F1A06}" srcOrd="1" destOrd="0" presId="urn:microsoft.com/office/officeart/2005/8/layout/radial2"/>
    <dgm:cxn modelId="{5D4A7799-F312-0F49-8330-70B6478FB161}" type="presParOf" srcId="{3AEDECB5-1B20-BC4B-93EF-AAC97AE504D2}" destId="{B70A3CCA-FBB9-6945-A268-7BACC8C4D11C}" srcOrd="1" destOrd="0" presId="urn:microsoft.com/office/officeart/2005/8/layout/radial2"/>
    <dgm:cxn modelId="{30B38E7D-B2C6-8244-A76B-CB8363063C21}" type="presParOf" srcId="{3AEDECB5-1B20-BC4B-93EF-AAC97AE504D2}" destId="{D84D43E8-4E09-3B47-8BEC-662D99599417}" srcOrd="2" destOrd="0" presId="urn:microsoft.com/office/officeart/2005/8/layout/radial2"/>
    <dgm:cxn modelId="{D426B69D-9333-0341-A9AA-05DE94C31BB3}" type="presParOf" srcId="{D84D43E8-4E09-3B47-8BEC-662D99599417}" destId="{B232579F-7439-3D4B-9C5D-55E26397E003}" srcOrd="0" destOrd="0" presId="urn:microsoft.com/office/officeart/2005/8/layout/radial2"/>
    <dgm:cxn modelId="{7AB648E9-A70E-1245-A931-9F809994E004}" type="presParOf" srcId="{D84D43E8-4E09-3B47-8BEC-662D99599417}" destId="{6AD717AB-8060-7144-9D91-D4E4FE5F258D}" srcOrd="1" destOrd="0" presId="urn:microsoft.com/office/officeart/2005/8/layout/radial2"/>
    <dgm:cxn modelId="{EEB567BF-980B-2541-96DB-AC8F7F5D298E}" type="presParOf" srcId="{3AEDECB5-1B20-BC4B-93EF-AAC97AE504D2}" destId="{42987BFE-5280-574E-B93B-7AF40C89DE02}" srcOrd="3" destOrd="0" presId="urn:microsoft.com/office/officeart/2005/8/layout/radial2"/>
    <dgm:cxn modelId="{566819E1-18BB-0C42-8FC4-C4AB0BF904FC}" type="presParOf" srcId="{3AEDECB5-1B20-BC4B-93EF-AAC97AE504D2}" destId="{9D190FCA-9A05-2A4A-8DEE-5608CB2F726B}" srcOrd="4" destOrd="0" presId="urn:microsoft.com/office/officeart/2005/8/layout/radial2"/>
    <dgm:cxn modelId="{4893929A-5EE5-FC48-A31A-469A4398BF57}" type="presParOf" srcId="{9D190FCA-9A05-2A4A-8DEE-5608CB2F726B}" destId="{2DF35B9F-F102-A442-94BD-D5AB1ED6D971}" srcOrd="0" destOrd="0" presId="urn:microsoft.com/office/officeart/2005/8/layout/radial2"/>
    <dgm:cxn modelId="{FF94B881-EF03-544D-924F-0E023F0D848B}" type="presParOf" srcId="{9D190FCA-9A05-2A4A-8DEE-5608CB2F726B}" destId="{0085ED50-054C-CD44-AAB5-1EB9FE2EE567}" srcOrd="1" destOrd="0" presId="urn:microsoft.com/office/officeart/2005/8/layout/radial2"/>
    <dgm:cxn modelId="{52468F00-AEBE-2247-BB1C-E2D61AD40A43}" type="presParOf" srcId="{3AEDECB5-1B20-BC4B-93EF-AAC97AE504D2}" destId="{EE67D494-51D5-F54B-B031-0E973BDA1FF6}" srcOrd="5" destOrd="0" presId="urn:microsoft.com/office/officeart/2005/8/layout/radial2"/>
    <dgm:cxn modelId="{40C687E5-EAB6-C84C-8291-C1BFF82B9D26}" type="presParOf" srcId="{3AEDECB5-1B20-BC4B-93EF-AAC97AE504D2}" destId="{D953975E-C2B2-0B46-A598-302A365F5057}" srcOrd="6" destOrd="0" presId="urn:microsoft.com/office/officeart/2005/8/layout/radial2"/>
    <dgm:cxn modelId="{D64470F2-54EA-DB41-8BB1-CB210744E084}" type="presParOf" srcId="{D953975E-C2B2-0B46-A598-302A365F5057}" destId="{A960A539-011E-6748-851F-2C4B4A23ADD2}" srcOrd="0" destOrd="0" presId="urn:microsoft.com/office/officeart/2005/8/layout/radial2"/>
    <dgm:cxn modelId="{25315D3D-CA08-F64A-9214-A5F95F825574}" type="presParOf" srcId="{D953975E-C2B2-0B46-A598-302A365F5057}" destId="{7560F38F-7A20-BD45-A6B7-5BF0314168BF}" srcOrd="1" destOrd="0" presId="urn:microsoft.com/office/officeart/2005/8/layout/radial2"/>
    <dgm:cxn modelId="{E28C805A-A134-5846-839A-E50B2B5FA291}" type="presParOf" srcId="{3AEDECB5-1B20-BC4B-93EF-AAC97AE504D2}" destId="{516D1247-1458-2543-A460-B84827002D34}" srcOrd="7" destOrd="0" presId="urn:microsoft.com/office/officeart/2005/8/layout/radial2"/>
    <dgm:cxn modelId="{0A6FE673-63FC-3C45-A3BE-235FB12199FE}" type="presParOf" srcId="{3AEDECB5-1B20-BC4B-93EF-AAC97AE504D2}" destId="{A81C4C58-C24D-9946-86EC-A3B4B023F37F}" srcOrd="8" destOrd="0" presId="urn:microsoft.com/office/officeart/2005/8/layout/radial2"/>
    <dgm:cxn modelId="{E48C9B12-81AF-5C4A-9715-C89BA5941546}" type="presParOf" srcId="{A81C4C58-C24D-9946-86EC-A3B4B023F37F}" destId="{8EADC4FE-5780-1844-B5A9-18BCEF844D70}" srcOrd="0" destOrd="0" presId="urn:microsoft.com/office/officeart/2005/8/layout/radial2"/>
    <dgm:cxn modelId="{9574671F-DCCA-0242-A491-D3EC038B830E}" type="presParOf" srcId="{A81C4C58-C24D-9946-86EC-A3B4B023F37F}" destId="{020E85AF-62CD-AD40-9C0D-C4D1F259F9C6}" srcOrd="1" destOrd="0" presId="urn:microsoft.com/office/officeart/2005/8/layout/radial2"/>
    <dgm:cxn modelId="{68ABC5C5-858A-124D-BD80-955B439C7B00}" type="presParOf" srcId="{3AEDECB5-1B20-BC4B-93EF-AAC97AE504D2}" destId="{943EC07B-8AE8-AA4F-A2D1-5612C39B1353}" srcOrd="9" destOrd="0" presId="urn:microsoft.com/office/officeart/2005/8/layout/radial2"/>
    <dgm:cxn modelId="{68057ECE-7D54-3340-B020-D43954C7BC0E}" type="presParOf" srcId="{3AEDECB5-1B20-BC4B-93EF-AAC97AE504D2}" destId="{57F36191-F954-5045-97E4-C5F0CA54F27D}" srcOrd="10" destOrd="0" presId="urn:microsoft.com/office/officeart/2005/8/layout/radial2"/>
    <dgm:cxn modelId="{3E13811F-C116-4F40-98DD-A4D3F2F66596}" type="presParOf" srcId="{57F36191-F954-5045-97E4-C5F0CA54F27D}" destId="{8E43E5C5-6AE2-894F-A84A-A6692043C3AF}" srcOrd="0" destOrd="0" presId="urn:microsoft.com/office/officeart/2005/8/layout/radial2"/>
    <dgm:cxn modelId="{4934CF3C-47A8-5541-9DCB-67E5CC941AFE}" type="presParOf" srcId="{57F36191-F954-5045-97E4-C5F0CA54F27D}" destId="{95B7373A-58DD-FC4B-A98A-6D8167B154F1}"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EC07B-8AE8-AA4F-A2D1-5612C39B1353}">
      <dsp:nvSpPr>
        <dsp:cNvPr id="0" name=""/>
        <dsp:cNvSpPr/>
      </dsp:nvSpPr>
      <dsp:spPr>
        <a:xfrm rot="3371015">
          <a:off x="3247473" y="3654037"/>
          <a:ext cx="1496671" cy="29267"/>
        </a:xfrm>
        <a:custGeom>
          <a:avLst/>
          <a:gdLst/>
          <a:ahLst/>
          <a:cxnLst/>
          <a:rect l="0" t="0" r="0" b="0"/>
          <a:pathLst>
            <a:path>
              <a:moveTo>
                <a:pt x="0" y="14633"/>
              </a:moveTo>
              <a:lnTo>
                <a:pt x="1496671" y="146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D1247-1458-2543-A460-B84827002D34}">
      <dsp:nvSpPr>
        <dsp:cNvPr id="0" name=""/>
        <dsp:cNvSpPr/>
      </dsp:nvSpPr>
      <dsp:spPr>
        <a:xfrm rot="1739887">
          <a:off x="3663281" y="3130807"/>
          <a:ext cx="1342810" cy="29267"/>
        </a:xfrm>
        <a:custGeom>
          <a:avLst/>
          <a:gdLst/>
          <a:ahLst/>
          <a:cxnLst/>
          <a:rect l="0" t="0" r="0" b="0"/>
          <a:pathLst>
            <a:path>
              <a:moveTo>
                <a:pt x="0" y="14633"/>
              </a:moveTo>
              <a:lnTo>
                <a:pt x="1342810" y="146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67D494-51D5-F54B-B031-0E973BDA1FF6}">
      <dsp:nvSpPr>
        <dsp:cNvPr id="0" name=""/>
        <dsp:cNvSpPr/>
      </dsp:nvSpPr>
      <dsp:spPr>
        <a:xfrm>
          <a:off x="3747452" y="2523078"/>
          <a:ext cx="1347467" cy="29267"/>
        </a:xfrm>
        <a:custGeom>
          <a:avLst/>
          <a:gdLst/>
          <a:ahLst/>
          <a:cxnLst/>
          <a:rect l="0" t="0" r="0" b="0"/>
          <a:pathLst>
            <a:path>
              <a:moveTo>
                <a:pt x="0" y="14633"/>
              </a:moveTo>
              <a:lnTo>
                <a:pt x="1347467" y="146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987BFE-5280-574E-B93B-7AF40C89DE02}">
      <dsp:nvSpPr>
        <dsp:cNvPr id="0" name=""/>
        <dsp:cNvSpPr/>
      </dsp:nvSpPr>
      <dsp:spPr>
        <a:xfrm rot="19860113">
          <a:off x="3663281" y="1915349"/>
          <a:ext cx="1342810" cy="29267"/>
        </a:xfrm>
        <a:custGeom>
          <a:avLst/>
          <a:gdLst/>
          <a:ahLst/>
          <a:cxnLst/>
          <a:rect l="0" t="0" r="0" b="0"/>
          <a:pathLst>
            <a:path>
              <a:moveTo>
                <a:pt x="0" y="14633"/>
              </a:moveTo>
              <a:lnTo>
                <a:pt x="1342810" y="146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A3CCA-FBB9-6945-A268-7BACC8C4D11C}">
      <dsp:nvSpPr>
        <dsp:cNvPr id="0" name=""/>
        <dsp:cNvSpPr/>
      </dsp:nvSpPr>
      <dsp:spPr>
        <a:xfrm rot="18234960">
          <a:off x="3255883" y="1404195"/>
          <a:ext cx="1469317" cy="29267"/>
        </a:xfrm>
        <a:custGeom>
          <a:avLst/>
          <a:gdLst/>
          <a:ahLst/>
          <a:cxnLst/>
          <a:rect l="0" t="0" r="0" b="0"/>
          <a:pathLst>
            <a:path>
              <a:moveTo>
                <a:pt x="0" y="14633"/>
              </a:moveTo>
              <a:lnTo>
                <a:pt x="1469317" y="146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7836CB-6F4D-1943-862C-8F21BB7F1A06}">
      <dsp:nvSpPr>
        <dsp:cNvPr id="0" name=""/>
        <dsp:cNvSpPr/>
      </dsp:nvSpPr>
      <dsp:spPr>
        <a:xfrm>
          <a:off x="1583387" y="896452"/>
          <a:ext cx="3309684" cy="32825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2579F-7439-3D4B-9C5D-55E26397E003}">
      <dsp:nvSpPr>
        <dsp:cNvPr id="0" name=""/>
        <dsp:cNvSpPr/>
      </dsp:nvSpPr>
      <dsp:spPr>
        <a:xfrm>
          <a:off x="4087497" y="-11680"/>
          <a:ext cx="1146065" cy="8681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err="1"/>
            <a:t>Climat</a:t>
          </a:r>
          <a:r>
            <a:rPr lang="en-US" sz="800" kern="1200" dirty="0"/>
            <a:t> </a:t>
          </a:r>
        </a:p>
      </dsp:txBody>
      <dsp:txXfrm>
        <a:off x="4255334" y="115454"/>
        <a:ext cx="810391" cy="613857"/>
      </dsp:txXfrm>
    </dsp:sp>
    <dsp:sp modelId="{6AD717AB-8060-7144-9D91-D4E4FE5F258D}">
      <dsp:nvSpPr>
        <dsp:cNvPr id="0" name=""/>
        <dsp:cNvSpPr/>
      </dsp:nvSpPr>
      <dsp:spPr>
        <a:xfrm>
          <a:off x="4900524" y="-11680"/>
          <a:ext cx="1719098" cy="86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4900524" y="-11680"/>
        <a:ext cx="1719098" cy="868125"/>
      </dsp:txXfrm>
    </dsp:sp>
    <dsp:sp modelId="{2DF35B9F-F102-A442-94BD-D5AB1ED6D971}">
      <dsp:nvSpPr>
        <dsp:cNvPr id="0" name=""/>
        <dsp:cNvSpPr/>
      </dsp:nvSpPr>
      <dsp:spPr>
        <a:xfrm>
          <a:off x="4867203" y="956427"/>
          <a:ext cx="872952" cy="8729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Recherche </a:t>
          </a:r>
          <a:r>
            <a:rPr lang="en-US" sz="800" kern="1200" dirty="0" err="1"/>
            <a:t>Familles</a:t>
          </a:r>
          <a:r>
            <a:rPr lang="en-US" sz="800" kern="1200" dirty="0"/>
            <a:t> sans-abri</a:t>
          </a:r>
        </a:p>
      </dsp:txBody>
      <dsp:txXfrm>
        <a:off x="4995044" y="1084268"/>
        <a:ext cx="617270" cy="617270"/>
      </dsp:txXfrm>
    </dsp:sp>
    <dsp:sp modelId="{A960A539-011E-6748-851F-2C4B4A23ADD2}">
      <dsp:nvSpPr>
        <dsp:cNvPr id="0" name=""/>
        <dsp:cNvSpPr/>
      </dsp:nvSpPr>
      <dsp:spPr>
        <a:xfrm>
          <a:off x="5094920" y="2101236"/>
          <a:ext cx="872952" cy="8729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FPHN</a:t>
          </a:r>
        </a:p>
      </dsp:txBody>
      <dsp:txXfrm>
        <a:off x="5222761" y="2229077"/>
        <a:ext cx="617270" cy="617270"/>
      </dsp:txXfrm>
    </dsp:sp>
    <dsp:sp modelId="{8EADC4FE-5780-1844-B5A9-18BCEF844D70}">
      <dsp:nvSpPr>
        <dsp:cNvPr id="0" name=""/>
        <dsp:cNvSpPr/>
      </dsp:nvSpPr>
      <dsp:spPr>
        <a:xfrm>
          <a:off x="4867203" y="3246044"/>
          <a:ext cx="872952" cy="8729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Migrants et </a:t>
          </a:r>
          <a:r>
            <a:rPr lang="en-US" sz="800" kern="1200" dirty="0" err="1"/>
            <a:t>réfugiés</a:t>
          </a:r>
          <a:endParaRPr lang="en-US" sz="800" kern="1200" dirty="0"/>
        </a:p>
      </dsp:txBody>
      <dsp:txXfrm>
        <a:off x="4995044" y="3373885"/>
        <a:ext cx="617270" cy="617270"/>
      </dsp:txXfrm>
    </dsp:sp>
    <dsp:sp modelId="{020E85AF-62CD-AD40-9C0D-C4D1F259F9C6}">
      <dsp:nvSpPr>
        <dsp:cNvPr id="0" name=""/>
        <dsp:cNvSpPr/>
      </dsp:nvSpPr>
      <dsp:spPr>
        <a:xfrm>
          <a:off x="5827451" y="3246044"/>
          <a:ext cx="1309429" cy="872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endParaRPr lang="en-US" sz="2800" kern="1200"/>
        </a:p>
        <a:p>
          <a:pPr marL="285750" lvl="1" indent="-285750" algn="l" defTabSz="1244600">
            <a:lnSpc>
              <a:spcPct val="90000"/>
            </a:lnSpc>
            <a:spcBef>
              <a:spcPct val="0"/>
            </a:spcBef>
            <a:spcAft>
              <a:spcPct val="15000"/>
            </a:spcAft>
            <a:buChar char="•"/>
          </a:pPr>
          <a:endParaRPr lang="en-US" sz="2800" kern="1200"/>
        </a:p>
      </dsp:txBody>
      <dsp:txXfrm>
        <a:off x="5827451" y="3246044"/>
        <a:ext cx="1309429" cy="872952"/>
      </dsp:txXfrm>
    </dsp:sp>
    <dsp:sp modelId="{8E43E5C5-6AE2-894F-A84A-A6692043C3AF}">
      <dsp:nvSpPr>
        <dsp:cNvPr id="0" name=""/>
        <dsp:cNvSpPr/>
      </dsp:nvSpPr>
      <dsp:spPr>
        <a:xfrm>
          <a:off x="4218721" y="4216566"/>
          <a:ext cx="872952" cy="8729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Droits </a:t>
          </a:r>
          <a:r>
            <a:rPr lang="en-US" sz="800" kern="1200" dirty="0" err="1"/>
            <a:t>Humains</a:t>
          </a:r>
          <a:endParaRPr lang="en-US" sz="800" kern="1200" dirty="0"/>
        </a:p>
      </dsp:txBody>
      <dsp:txXfrm>
        <a:off x="4346562" y="4344407"/>
        <a:ext cx="617270" cy="617270"/>
      </dsp:txXfrm>
    </dsp:sp>
    <dsp:sp modelId="{95B7373A-58DD-FC4B-A98A-6D8167B154F1}">
      <dsp:nvSpPr>
        <dsp:cNvPr id="0" name=""/>
        <dsp:cNvSpPr/>
      </dsp:nvSpPr>
      <dsp:spPr>
        <a:xfrm>
          <a:off x="5178969" y="4216566"/>
          <a:ext cx="1309429" cy="872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endParaRPr lang="en-US" sz="2800" kern="1200"/>
        </a:p>
        <a:p>
          <a:pPr marL="285750" lvl="1" indent="-285750" algn="l" defTabSz="1244600">
            <a:lnSpc>
              <a:spcPct val="90000"/>
            </a:lnSpc>
            <a:spcBef>
              <a:spcPct val="0"/>
            </a:spcBef>
            <a:spcAft>
              <a:spcPct val="15000"/>
            </a:spcAft>
            <a:buChar char="•"/>
          </a:pPr>
          <a:endParaRPr lang="en-US" sz="2800" kern="1200"/>
        </a:p>
      </dsp:txBody>
      <dsp:txXfrm>
        <a:off x="5178969" y="4216566"/>
        <a:ext cx="1309429" cy="87295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86206-1C95-A149-8571-5889090E306D}" type="datetimeFigureOut">
              <a:rPr lang="en-US" smtClean="0"/>
              <a:t>6/23/20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FEEC6-CA89-BD46-818A-BFB672AB3072}" type="slidenum">
              <a:rPr lang="en-US" smtClean="0"/>
              <a:t>‹#›</a:t>
            </a:fld>
            <a:endParaRPr lang="en-US"/>
          </a:p>
        </p:txBody>
      </p:sp>
    </p:spTree>
    <p:extLst>
      <p:ext uri="{BB962C8B-B14F-4D97-AF65-F5344CB8AC3E}">
        <p14:creationId xmlns:p14="http://schemas.microsoft.com/office/powerpoint/2010/main" val="141155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n.org/en/sections/history-united-nations-charter/1942-declaration-united-nations/index.html" TargetMode="External"/><Relationship Id="rId7" Type="http://schemas.openxmlformats.org/officeDocument/2006/relationships/hyperlink" Target="http://www.un.org/en/sections/history-united-nations-charter/1944-1945-dumbarton-oaks-and-yalta/index.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un.org/en/charter-united-nations/index.html" TargetMode="External"/><Relationship Id="rId5" Type="http://schemas.openxmlformats.org/officeDocument/2006/relationships/hyperlink" Target="http://www.un.org/en/sections/history-united-nations-charter/1945-san-francisco-conference/index.html" TargetMode="External"/><Relationship Id="rId4" Type="http://schemas.openxmlformats.org/officeDocument/2006/relationships/hyperlink" Target="http://www.unmultimedia.org/photo/detail/313/0031319.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un.org/en/sections/history-united-nations-charter/1942-declaration-united-nations/index.html" TargetMode="External"/><Relationship Id="rId7" Type="http://schemas.openxmlformats.org/officeDocument/2006/relationships/hyperlink" Target="http://www.un.org/en/sections/history-united-nations-charter/1944-1945-dumbarton-oaks-and-yalta/index.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un.org/en/charter-united-nations/index.html" TargetMode="External"/><Relationship Id="rId5" Type="http://schemas.openxmlformats.org/officeDocument/2006/relationships/hyperlink" Target="http://www.un.org/en/sections/history-united-nations-charter/1945-san-francisco-conference/index.html" TargetMode="External"/><Relationship Id="rId4" Type="http://schemas.openxmlformats.org/officeDocument/2006/relationships/hyperlink" Target="http://www.unmultimedia.org/photo/detail/313/0031319.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n.org/en/documents/charte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un.org/sustainabledevelopment/sustainable-development-goals/"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un.org/sustainabledevelopment/climatechang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facebook.com/unanimaintl/videos/1023186921388896/"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461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4a217b92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4a217b92b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UNANIMA International has members in 85 countries, globally. We have members in each of the UN regions and on every continent, excluding Antarctica.</a:t>
            </a:r>
            <a:endParaRPr dirty="0"/>
          </a:p>
        </p:txBody>
      </p:sp>
    </p:spTree>
    <p:extLst>
      <p:ext uri="{BB962C8B-B14F-4D97-AF65-F5344CB8AC3E}">
        <p14:creationId xmlns:p14="http://schemas.microsoft.com/office/powerpoint/2010/main" val="12258758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108</a:t>
            </a:fld>
            <a:endParaRPr lang="en-US"/>
          </a:p>
        </p:txBody>
      </p:sp>
    </p:spTree>
    <p:extLst>
      <p:ext uri="{BB962C8B-B14F-4D97-AF65-F5344CB8AC3E}">
        <p14:creationId xmlns:p14="http://schemas.microsoft.com/office/powerpoint/2010/main" val="17997993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46559ed2b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46559ed2b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Push the social medias!! Encourage people to get their phones out and follow us on them if you can. Mention they can sign up to receive the Newsletter directly by emailing the address here with their name, email address and language in which they would like to </a:t>
            </a:r>
            <a:r>
              <a:rPr lang="en" dirty="0" err="1"/>
              <a:t>recieve</a:t>
            </a:r>
            <a:r>
              <a:rPr lang="en" dirty="0"/>
              <a:t> it. Mention Family Homelessness Thursdays. </a:t>
            </a:r>
            <a:endParaRPr dirty="0"/>
          </a:p>
        </p:txBody>
      </p:sp>
    </p:spTree>
    <p:extLst>
      <p:ext uri="{BB962C8B-B14F-4D97-AF65-F5344CB8AC3E}">
        <p14:creationId xmlns:p14="http://schemas.microsoft.com/office/powerpoint/2010/main" val="323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98e650e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98e650e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733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4a217b92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4a217b92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09000"/>
              </a:lnSpc>
              <a:spcBef>
                <a:spcPts val="300"/>
              </a:spcBef>
              <a:spcAft>
                <a:spcPts val="0"/>
              </a:spcAft>
              <a:buNone/>
            </a:pPr>
            <a:r>
              <a:rPr lang="en" sz="1050" dirty="0">
                <a:solidFill>
                  <a:srgbClr val="231F20"/>
                </a:solidFill>
              </a:rPr>
              <a:t>The name begins with “UN” to represent the United Nations, and the “ANIMA” is from the Latin word for feminine “spirit” or “life principle.” It not only indicates that the organization is bringing the feminine spirit to the UN, but (as it brings to mind the word, “unanimous”) that it represents a group acting with one heart and mind.</a:t>
            </a:r>
            <a:endParaRPr dirty="0"/>
          </a:p>
        </p:txBody>
      </p:sp>
    </p:spTree>
    <p:extLst>
      <p:ext uri="{BB962C8B-B14F-4D97-AF65-F5344CB8AC3E}">
        <p14:creationId xmlns:p14="http://schemas.microsoft.com/office/powerpoint/2010/main" val="79534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4a217b92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4a217b92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
              <a:t>Mission and vision both on slide</a:t>
            </a:r>
            <a:endParaRPr/>
          </a:p>
        </p:txBody>
      </p:sp>
    </p:spTree>
    <p:extLst>
      <p:ext uri="{BB962C8B-B14F-4D97-AF65-F5344CB8AC3E}">
        <p14:creationId xmlns:p14="http://schemas.microsoft.com/office/powerpoint/2010/main" val="216145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52b1fdc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52b1fdc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65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2100cbc2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2100cbc2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it states in our mission and vision, Women and Children remain central to everything we do at UNANIMA International. Currently our work at the UN has 5 focuses; UNANIMA International’s Major Research Project into Family Homelessness and Trauma, Migrants and Refugees, Human Rights, the High Level Political Forum and Climate. Just like the individual goals each of these focuses are connected to all 17 SDGs and each other.</a:t>
            </a:r>
            <a:endParaRPr dirty="0"/>
          </a:p>
        </p:txBody>
      </p:sp>
    </p:spTree>
    <p:extLst>
      <p:ext uri="{BB962C8B-B14F-4D97-AF65-F5344CB8AC3E}">
        <p14:creationId xmlns:p14="http://schemas.microsoft.com/office/powerpoint/2010/main" val="382833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6719c1e4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6719c1e4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333333"/>
                </a:solidFill>
                <a:highlight>
                  <a:srgbClr val="FFFFFF"/>
                </a:highlight>
              </a:rPr>
              <a:t>The United Nations was born of perceived necessity, as a means of better arbitrating international conflict and negotiating peace than was provided for by the old League of Nations. The growing Second World War became the real impetus for the United States, Britain, and the Soviet Union to begin formulating the original U.N. Declaration, signed by 26 nations in January 1942, as a formal act of opposition to Germany, Italy, and Japan, the Axis Powers.</a:t>
            </a:r>
            <a:br>
              <a:rPr lang="en-AU" dirty="0">
                <a:solidFill>
                  <a:srgbClr val="333333"/>
                </a:solidFill>
                <a:highlight>
                  <a:srgbClr val="FFFFFF"/>
                </a:highlight>
              </a:rPr>
            </a:br>
            <a:br>
              <a:rPr lang="en-AU" dirty="0">
                <a:solidFill>
                  <a:srgbClr val="333333"/>
                </a:solidFill>
                <a:highlight>
                  <a:srgbClr val="FFFFFF"/>
                </a:highlight>
              </a:rPr>
            </a:br>
            <a:r>
              <a:rPr lang="en-AU" dirty="0">
                <a:solidFill>
                  <a:srgbClr val="333333"/>
                </a:solidFill>
                <a:highlight>
                  <a:srgbClr val="FFFFFF"/>
                </a:highlight>
              </a:rPr>
              <a:t>The principles of the U.N. Charter were first formulated at the San Francisco Conference, which convened on April 25, 1945. It was presided over by President Franklin Roosevelt, British Prime Minister Winston Churchill, and Soviet Premier Joseph Stalin, and attended by representatives of 50 nations, including 9 continental European states, 21 North, Central, and South American republics, 7 Middle Eastern states, 5 British Commonwealth nations, 2 Soviet republics (in addition to the USSR itself), 2 East Asian nations, and 3 African states. The conference laid out a structure for a new international organization that was to “save succeeding generations from the scourge of war,…to reaffirm faith in fundamental human rights,…to establish conditions under which justice and respect for the obligations arising from treaties and other sources of international law can be maintained, and to promote social progress and better standards of life in larger freedom.”</a:t>
            </a:r>
          </a:p>
          <a:p>
            <a:pPr marL="0" lvl="0" indent="0" algn="l" rtl="0">
              <a:spcBef>
                <a:spcPts val="0"/>
              </a:spcBef>
              <a:spcAft>
                <a:spcPts val="0"/>
              </a:spcAft>
              <a:buNone/>
            </a:pPr>
            <a:r>
              <a:rPr lang="en-AU" dirty="0">
                <a:solidFill>
                  <a:srgbClr val="333333"/>
                </a:solidFill>
                <a:highlight>
                  <a:srgbClr val="FFFFFF"/>
                </a:highlight>
              </a:rPr>
              <a:t>The name "United Nations", coined by United States President Franklin D. Roosevelt was first used in the </a:t>
            </a:r>
            <a:r>
              <a:rPr lang="en-AU" u="sng" dirty="0">
                <a:hlinkClick r:id="rId3"/>
              </a:rPr>
              <a:t>Declaration by United Nations</a:t>
            </a:r>
            <a:r>
              <a:rPr lang="en-AU" dirty="0">
                <a:solidFill>
                  <a:srgbClr val="333333"/>
                </a:solidFill>
                <a:highlight>
                  <a:srgbClr val="FFFFFF"/>
                </a:highlight>
              </a:rPr>
              <a:t> of 1 January 1942, during the Second World War, when </a:t>
            </a:r>
            <a:r>
              <a:rPr lang="en-AU" u="sng" dirty="0">
                <a:hlinkClick r:id="rId4"/>
              </a:rPr>
              <a:t>representatives of 26 nations</a:t>
            </a:r>
            <a:r>
              <a:rPr lang="en-AU" dirty="0">
                <a:solidFill>
                  <a:srgbClr val="333333"/>
                </a:solidFill>
                <a:highlight>
                  <a:srgbClr val="FFFFFF"/>
                </a:highlight>
              </a:rPr>
              <a:t> pledged their Governments to continue fighting together against the Axis Powers.</a:t>
            </a:r>
          </a:p>
          <a:p>
            <a:pPr marL="0" lvl="0" indent="0" algn="l" rtl="0">
              <a:spcBef>
                <a:spcPts val="0"/>
              </a:spcBef>
              <a:spcAft>
                <a:spcPts val="0"/>
              </a:spcAft>
              <a:buNone/>
            </a:pPr>
            <a:endParaRPr lang="en-AU" dirty="0">
              <a:solidFill>
                <a:srgbClr val="333333"/>
              </a:solidFill>
              <a:highlight>
                <a:srgbClr val="FFFFFF"/>
              </a:highlight>
            </a:endParaRPr>
          </a:p>
          <a:p>
            <a:pPr marL="12700" marR="12700" lvl="0" indent="0" algn="l" rtl="0">
              <a:lnSpc>
                <a:spcPct val="151125"/>
              </a:lnSpc>
              <a:spcBef>
                <a:spcPts val="0"/>
              </a:spcBef>
              <a:spcAft>
                <a:spcPts val="0"/>
              </a:spcAft>
              <a:buClr>
                <a:srgbClr val="000000"/>
              </a:buClr>
              <a:buSzPts val="1100"/>
              <a:buFont typeface="Arial"/>
              <a:buNone/>
            </a:pPr>
            <a:r>
              <a:rPr lang="en-AU" dirty="0">
                <a:solidFill>
                  <a:srgbClr val="333333"/>
                </a:solidFill>
              </a:rPr>
              <a:t>In 1945, representatives of 50 countries met in San Francisco at the </a:t>
            </a:r>
            <a:r>
              <a:rPr lang="en-AU" u="sng" dirty="0">
                <a:hlinkClick r:id="rId5"/>
              </a:rPr>
              <a:t>United Nations Conference on International Organization</a:t>
            </a:r>
            <a:r>
              <a:rPr lang="en-AU" dirty="0">
                <a:solidFill>
                  <a:srgbClr val="333333"/>
                </a:solidFill>
              </a:rPr>
              <a:t> to draw up the </a:t>
            </a:r>
            <a:r>
              <a:rPr lang="en-AU" u="sng" dirty="0">
                <a:hlinkClick r:id="rId6"/>
              </a:rPr>
              <a:t>United Nations Charter</a:t>
            </a:r>
            <a:r>
              <a:rPr lang="en-AU" dirty="0">
                <a:solidFill>
                  <a:srgbClr val="333333"/>
                </a:solidFill>
              </a:rPr>
              <a:t>. Those delegates deliberated on the basis of proposals worked out by the representatives of China, the Soviet Union, the United Kingdom and the United States at </a:t>
            </a:r>
            <a:r>
              <a:rPr lang="en-AU" u="sng" dirty="0">
                <a:hlinkClick r:id="rId7"/>
              </a:rPr>
              <a:t>Dumbarton Oaks</a:t>
            </a:r>
            <a:r>
              <a:rPr lang="en-AU" dirty="0">
                <a:solidFill>
                  <a:srgbClr val="333333"/>
                </a:solidFill>
              </a:rPr>
              <a:t>, United States in August-October 1944.</a:t>
            </a:r>
          </a:p>
          <a:p>
            <a:pPr marL="0" lvl="0" indent="0" algn="l" rtl="0">
              <a:lnSpc>
                <a:spcPct val="137386"/>
              </a:lnSpc>
              <a:spcBef>
                <a:spcPts val="1400"/>
              </a:spcBef>
              <a:spcAft>
                <a:spcPts val="0"/>
              </a:spcAft>
              <a:buClr>
                <a:srgbClr val="000000"/>
              </a:buClr>
              <a:buSzPts val="1100"/>
              <a:buFont typeface="Arial"/>
              <a:buNone/>
            </a:pPr>
            <a:r>
              <a:rPr lang="en-AU" dirty="0">
                <a:solidFill>
                  <a:srgbClr val="333333"/>
                </a:solidFill>
              </a:rPr>
              <a:t>The Charter was signed on 26 June 1945 by the representatives of the 50 countries. Poland, which was not represented at the Conference, signed it later and became one of the original 51 Member States.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625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18</a:t>
            </a:fld>
            <a:endParaRPr lang="en-US"/>
          </a:p>
        </p:txBody>
      </p:sp>
    </p:spTree>
    <p:extLst>
      <p:ext uri="{BB962C8B-B14F-4D97-AF65-F5344CB8AC3E}">
        <p14:creationId xmlns:p14="http://schemas.microsoft.com/office/powerpoint/2010/main" val="848710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19</a:t>
            </a:fld>
            <a:endParaRPr lang="en-US"/>
          </a:p>
        </p:txBody>
      </p:sp>
    </p:spTree>
    <p:extLst>
      <p:ext uri="{BB962C8B-B14F-4D97-AF65-F5344CB8AC3E}">
        <p14:creationId xmlns:p14="http://schemas.microsoft.com/office/powerpoint/2010/main" val="356590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21</a:t>
            </a:fld>
            <a:endParaRPr lang="en-US"/>
          </a:p>
        </p:txBody>
      </p:sp>
    </p:spTree>
    <p:extLst>
      <p:ext uri="{BB962C8B-B14F-4D97-AF65-F5344CB8AC3E}">
        <p14:creationId xmlns:p14="http://schemas.microsoft.com/office/powerpoint/2010/main" val="378989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must be added on this page in the appropriate spots. </a:t>
            </a:r>
          </a:p>
          <a:p>
            <a:r>
              <a:rPr lang="en-US" dirty="0"/>
              <a:t>Change map according to presentation location </a:t>
            </a:r>
          </a:p>
        </p:txBody>
      </p:sp>
      <p:sp>
        <p:nvSpPr>
          <p:cNvPr id="4" name="Slide Number Placeholder 3"/>
          <p:cNvSpPr>
            <a:spLocks noGrp="1"/>
          </p:cNvSpPr>
          <p:nvPr>
            <p:ph type="sldNum" sz="quarter" idx="5"/>
          </p:nvPr>
        </p:nvSpPr>
        <p:spPr/>
        <p:txBody>
          <a:bodyPr/>
          <a:lstStyle/>
          <a:p>
            <a:fld id="{D0CFEEC6-CA89-BD46-818A-BFB672AB3072}" type="slidenum">
              <a:rPr lang="en-US" smtClean="0"/>
              <a:t>2</a:t>
            </a:fld>
            <a:endParaRPr lang="en-US"/>
          </a:p>
        </p:txBody>
      </p:sp>
    </p:spTree>
    <p:extLst>
      <p:ext uri="{BB962C8B-B14F-4D97-AF65-F5344CB8AC3E}">
        <p14:creationId xmlns:p14="http://schemas.microsoft.com/office/powerpoint/2010/main" val="3376596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present condition of global society, where injustices abound and growing numbers of people are deprived of basic human rights and considered expendable, the principle of the common good immediately becomes, logically and inevitably, a summons to solidarity and a preferential option for the poorest of our brothers and sisters. This option entails recognizing the implications of the universal destination of the world’s goods. #158 </a:t>
            </a:r>
            <a:r>
              <a:rPr lang="en-US" dirty="0" err="1"/>
              <a:t>Laudato</a:t>
            </a:r>
            <a:r>
              <a:rPr lang="en-US" dirty="0"/>
              <a:t> Si</a:t>
            </a:r>
          </a:p>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22</a:t>
            </a:fld>
            <a:endParaRPr lang="en-US"/>
          </a:p>
        </p:txBody>
      </p:sp>
    </p:spTree>
    <p:extLst>
      <p:ext uri="{BB962C8B-B14F-4D97-AF65-F5344CB8AC3E}">
        <p14:creationId xmlns:p14="http://schemas.microsoft.com/office/powerpoint/2010/main" val="107817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23</a:t>
            </a:fld>
            <a:endParaRPr lang="en-US"/>
          </a:p>
        </p:txBody>
      </p:sp>
    </p:spTree>
    <p:extLst>
      <p:ext uri="{BB962C8B-B14F-4D97-AF65-F5344CB8AC3E}">
        <p14:creationId xmlns:p14="http://schemas.microsoft.com/office/powerpoint/2010/main" val="3303027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24</a:t>
            </a:fld>
            <a:endParaRPr lang="en-US"/>
          </a:p>
        </p:txBody>
      </p:sp>
    </p:spTree>
    <p:extLst>
      <p:ext uri="{BB962C8B-B14F-4D97-AF65-F5344CB8AC3E}">
        <p14:creationId xmlns:p14="http://schemas.microsoft.com/office/powerpoint/2010/main" val="2616627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6719c1e4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6719c1e4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333333"/>
                </a:solidFill>
                <a:highlight>
                  <a:srgbClr val="FFFFFF"/>
                </a:highlight>
              </a:rPr>
              <a:t>The United Nations was born of perceived necessity, as a means of better arbitrating international conflict and negotiating peace than was provided for by the old League of Nations. The growing Second World War became the real impetus for the United States, Britain, and the Soviet Union to begin formulating the original U.N. Declaration, signed by 26 nations in January 1942, as a formal act of opposition to Germany, Italy, and Japan, the Axis Powers.</a:t>
            </a:r>
            <a:br>
              <a:rPr lang="en-AU" dirty="0">
                <a:solidFill>
                  <a:srgbClr val="333333"/>
                </a:solidFill>
                <a:highlight>
                  <a:srgbClr val="FFFFFF"/>
                </a:highlight>
              </a:rPr>
            </a:br>
            <a:br>
              <a:rPr lang="en-AU" dirty="0">
                <a:solidFill>
                  <a:srgbClr val="333333"/>
                </a:solidFill>
                <a:highlight>
                  <a:srgbClr val="FFFFFF"/>
                </a:highlight>
              </a:rPr>
            </a:br>
            <a:r>
              <a:rPr lang="en-AU" dirty="0">
                <a:solidFill>
                  <a:srgbClr val="333333"/>
                </a:solidFill>
                <a:highlight>
                  <a:srgbClr val="FFFFFF"/>
                </a:highlight>
              </a:rPr>
              <a:t>The principles of the U.N. Charter were first formulated at the San Francisco Conference, which convened on April 25, 1945. It was presided over by President Franklin Roosevelt, British Prime Minister Winston Churchill, and Soviet Premier Joseph Stalin, and attended by representatives of 50 nations, including 9 continental European states, 21 North, Central, and South American republics, 7 Middle Eastern states, 5 British Commonwealth nations, 2 Soviet republics (in addition to the USSR itself), 2 East Asian nations, and 3 African states. The conference laid out a structure for a new international organization that was to “save succeeding generations from the scourge of war,…to reaffirm faith in fundamental human rights,…to establish conditions under which justice and respect for the obligations arising from treaties and other sources of international law can be maintained, and to promote social progress and better standards of life in larger freedom.”</a:t>
            </a:r>
          </a:p>
          <a:p>
            <a:pPr marL="0" lvl="0" indent="0" algn="l" rtl="0">
              <a:spcBef>
                <a:spcPts val="0"/>
              </a:spcBef>
              <a:spcAft>
                <a:spcPts val="0"/>
              </a:spcAft>
              <a:buNone/>
            </a:pPr>
            <a:r>
              <a:rPr lang="en-AU" dirty="0">
                <a:solidFill>
                  <a:srgbClr val="333333"/>
                </a:solidFill>
                <a:highlight>
                  <a:srgbClr val="FFFFFF"/>
                </a:highlight>
              </a:rPr>
              <a:t>The name "United Nations", coined by United States President Franklin D. Roosevelt was first used in the </a:t>
            </a:r>
            <a:r>
              <a:rPr lang="en-AU" u="sng" dirty="0">
                <a:hlinkClick r:id="rId3"/>
              </a:rPr>
              <a:t>Declaration by United Nations</a:t>
            </a:r>
            <a:r>
              <a:rPr lang="en-AU" dirty="0">
                <a:solidFill>
                  <a:srgbClr val="333333"/>
                </a:solidFill>
                <a:highlight>
                  <a:srgbClr val="FFFFFF"/>
                </a:highlight>
              </a:rPr>
              <a:t> of 1 January 1942, during the Second World War, when </a:t>
            </a:r>
            <a:r>
              <a:rPr lang="en-AU" u="sng" dirty="0">
                <a:hlinkClick r:id="rId4"/>
              </a:rPr>
              <a:t>representatives of 26 nations</a:t>
            </a:r>
            <a:r>
              <a:rPr lang="en-AU" dirty="0">
                <a:solidFill>
                  <a:srgbClr val="333333"/>
                </a:solidFill>
                <a:highlight>
                  <a:srgbClr val="FFFFFF"/>
                </a:highlight>
              </a:rPr>
              <a:t> pledged their Governments to continue fighting together against the Axis Powers.</a:t>
            </a:r>
          </a:p>
          <a:p>
            <a:pPr marL="0" lvl="0" indent="0" algn="l" rtl="0">
              <a:spcBef>
                <a:spcPts val="0"/>
              </a:spcBef>
              <a:spcAft>
                <a:spcPts val="0"/>
              </a:spcAft>
              <a:buNone/>
            </a:pPr>
            <a:endParaRPr lang="en-AU" dirty="0">
              <a:solidFill>
                <a:srgbClr val="333333"/>
              </a:solidFill>
              <a:highlight>
                <a:srgbClr val="FFFFFF"/>
              </a:highlight>
            </a:endParaRPr>
          </a:p>
          <a:p>
            <a:pPr marL="12700" marR="12700" lvl="0" indent="0" algn="l" rtl="0">
              <a:lnSpc>
                <a:spcPct val="151125"/>
              </a:lnSpc>
              <a:spcBef>
                <a:spcPts val="0"/>
              </a:spcBef>
              <a:spcAft>
                <a:spcPts val="0"/>
              </a:spcAft>
              <a:buClr>
                <a:srgbClr val="000000"/>
              </a:buClr>
              <a:buSzPts val="1100"/>
              <a:buFont typeface="Arial"/>
              <a:buNone/>
            </a:pPr>
            <a:r>
              <a:rPr lang="en-AU" dirty="0">
                <a:solidFill>
                  <a:srgbClr val="333333"/>
                </a:solidFill>
              </a:rPr>
              <a:t>In 1945, representatives of 50 countries met in San Francisco at the </a:t>
            </a:r>
            <a:r>
              <a:rPr lang="en-AU" u="sng" dirty="0">
                <a:hlinkClick r:id="rId5"/>
              </a:rPr>
              <a:t>United Nations Conference on International Organization</a:t>
            </a:r>
            <a:r>
              <a:rPr lang="en-AU" dirty="0">
                <a:solidFill>
                  <a:srgbClr val="333333"/>
                </a:solidFill>
              </a:rPr>
              <a:t> to draw up the </a:t>
            </a:r>
            <a:r>
              <a:rPr lang="en-AU" u="sng" dirty="0">
                <a:hlinkClick r:id="rId6"/>
              </a:rPr>
              <a:t>United Nations Charter</a:t>
            </a:r>
            <a:r>
              <a:rPr lang="en-AU" dirty="0">
                <a:solidFill>
                  <a:srgbClr val="333333"/>
                </a:solidFill>
              </a:rPr>
              <a:t>. Those delegates deliberated on the basis of proposals worked out by the representatives of China, the Soviet Union, the United Kingdom and the United States at </a:t>
            </a:r>
            <a:r>
              <a:rPr lang="en-AU" u="sng" dirty="0">
                <a:hlinkClick r:id="rId7"/>
              </a:rPr>
              <a:t>Dumbarton Oaks</a:t>
            </a:r>
            <a:r>
              <a:rPr lang="en-AU" dirty="0">
                <a:solidFill>
                  <a:srgbClr val="333333"/>
                </a:solidFill>
              </a:rPr>
              <a:t>, United States in August-October 1944.</a:t>
            </a:r>
          </a:p>
          <a:p>
            <a:pPr marL="0" lvl="0" indent="0" algn="l" rtl="0">
              <a:lnSpc>
                <a:spcPct val="137386"/>
              </a:lnSpc>
              <a:spcBef>
                <a:spcPts val="1400"/>
              </a:spcBef>
              <a:spcAft>
                <a:spcPts val="0"/>
              </a:spcAft>
              <a:buClr>
                <a:srgbClr val="000000"/>
              </a:buClr>
              <a:buSzPts val="1100"/>
              <a:buFont typeface="Arial"/>
              <a:buNone/>
            </a:pPr>
            <a:r>
              <a:rPr lang="en-AU" dirty="0">
                <a:solidFill>
                  <a:srgbClr val="333333"/>
                </a:solidFill>
              </a:rPr>
              <a:t>The Charter was signed on 26 June 1945 by the representatives of the 50 countries. Poland, which was not represented at the Conference, signed it later and became one of the original 51 Member States.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4092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27</a:t>
            </a:fld>
            <a:endParaRPr lang="en-US"/>
          </a:p>
        </p:txBody>
      </p:sp>
    </p:spTree>
    <p:extLst>
      <p:ext uri="{BB962C8B-B14F-4D97-AF65-F5344CB8AC3E}">
        <p14:creationId xmlns:p14="http://schemas.microsoft.com/office/powerpoint/2010/main" val="251129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28</a:t>
            </a:fld>
            <a:endParaRPr lang="en-US"/>
          </a:p>
        </p:txBody>
      </p:sp>
    </p:spTree>
    <p:extLst>
      <p:ext uri="{BB962C8B-B14F-4D97-AF65-F5344CB8AC3E}">
        <p14:creationId xmlns:p14="http://schemas.microsoft.com/office/powerpoint/2010/main" val="2274195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29</a:t>
            </a:fld>
            <a:endParaRPr lang="en-US"/>
          </a:p>
        </p:txBody>
      </p:sp>
    </p:spTree>
    <p:extLst>
      <p:ext uri="{BB962C8B-B14F-4D97-AF65-F5344CB8AC3E}">
        <p14:creationId xmlns:p14="http://schemas.microsoft.com/office/powerpoint/2010/main" val="1015343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30</a:t>
            </a:fld>
            <a:endParaRPr lang="en-US"/>
          </a:p>
        </p:txBody>
      </p:sp>
    </p:spTree>
    <p:extLst>
      <p:ext uri="{BB962C8B-B14F-4D97-AF65-F5344CB8AC3E}">
        <p14:creationId xmlns:p14="http://schemas.microsoft.com/office/powerpoint/2010/main" val="219962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AU" sz="1400" dirty="0">
                <a:latin typeface="Century Gothic"/>
                <a:cs typeface="Century Gothic"/>
              </a:rPr>
              <a:t>Other Quotes </a:t>
            </a:r>
          </a:p>
          <a:p>
            <a:pPr>
              <a:lnSpc>
                <a:spcPct val="100000"/>
              </a:lnSpc>
            </a:pPr>
            <a:endParaRPr lang="en-AU" sz="1400" dirty="0">
              <a:latin typeface="Century Gothic"/>
              <a:cs typeface="Century Gothic"/>
            </a:endParaRPr>
          </a:p>
          <a:p>
            <a:pPr marL="12700" marR="164465">
              <a:lnSpc>
                <a:spcPts val="2050"/>
              </a:lnSpc>
              <a:spcBef>
                <a:spcPts val="1380"/>
              </a:spcBef>
            </a:pPr>
            <a:r>
              <a:rPr lang="en-AU" sz="1200" spc="-5" dirty="0">
                <a:latin typeface="Century Gothic"/>
                <a:cs typeface="Century Gothic"/>
              </a:rPr>
              <a:t>“Politics, </a:t>
            </a:r>
            <a:r>
              <a:rPr lang="en-AU" sz="1200" dirty="0">
                <a:latin typeface="Century Gothic"/>
                <a:cs typeface="Century Gothic"/>
              </a:rPr>
              <a:t>though often </a:t>
            </a:r>
            <a:r>
              <a:rPr lang="en-AU" sz="1200" spc="-5" dirty="0">
                <a:latin typeface="Century Gothic"/>
                <a:cs typeface="Century Gothic"/>
              </a:rPr>
              <a:t>denigrated, </a:t>
            </a:r>
            <a:r>
              <a:rPr lang="en-AU" sz="1200" dirty="0">
                <a:latin typeface="Century Gothic"/>
                <a:cs typeface="Century Gothic"/>
              </a:rPr>
              <a:t>remains a </a:t>
            </a:r>
            <a:r>
              <a:rPr lang="en-AU" sz="1200" spc="-5" dirty="0">
                <a:latin typeface="Century Gothic"/>
                <a:cs typeface="Century Gothic"/>
              </a:rPr>
              <a:t>lofty vocation and </a:t>
            </a:r>
            <a:r>
              <a:rPr lang="en-AU" sz="1200" dirty="0">
                <a:latin typeface="Century Gothic"/>
                <a:cs typeface="Century Gothic"/>
              </a:rPr>
              <a:t>one of the </a:t>
            </a:r>
            <a:r>
              <a:rPr lang="en-AU" sz="1200" spc="-5" dirty="0">
                <a:latin typeface="Century Gothic"/>
                <a:cs typeface="Century Gothic"/>
              </a:rPr>
              <a:t>highest </a:t>
            </a:r>
            <a:r>
              <a:rPr lang="en-AU" sz="1200" dirty="0">
                <a:latin typeface="Century Gothic"/>
                <a:cs typeface="Century Gothic"/>
              </a:rPr>
              <a:t>forms of  </a:t>
            </a:r>
            <a:r>
              <a:rPr lang="en-AU" sz="1200" spc="-5" dirty="0">
                <a:latin typeface="Century Gothic"/>
                <a:cs typeface="Century Gothic"/>
              </a:rPr>
              <a:t>charity, inasmuch as it seeks </a:t>
            </a:r>
            <a:r>
              <a:rPr lang="en-AU" sz="1200" dirty="0">
                <a:latin typeface="Century Gothic"/>
                <a:cs typeface="Century Gothic"/>
              </a:rPr>
              <a:t>the common good…be courageous </a:t>
            </a:r>
            <a:r>
              <a:rPr lang="en-AU" sz="1200" spc="-5" dirty="0">
                <a:latin typeface="Century Gothic"/>
                <a:cs typeface="Century Gothic"/>
              </a:rPr>
              <a:t>and do </a:t>
            </a:r>
            <a:r>
              <a:rPr lang="en-AU" sz="1200" dirty="0">
                <a:latin typeface="Century Gothic"/>
                <a:cs typeface="Century Gothic"/>
              </a:rPr>
              <a:t>not </a:t>
            </a:r>
            <a:r>
              <a:rPr lang="en-AU" sz="1200" spc="-5" dirty="0">
                <a:latin typeface="Century Gothic"/>
                <a:cs typeface="Century Gothic"/>
              </a:rPr>
              <a:t>be afraid, in  political and </a:t>
            </a:r>
            <a:r>
              <a:rPr lang="en-AU" sz="1200" dirty="0">
                <a:latin typeface="Century Gothic"/>
                <a:cs typeface="Century Gothic"/>
              </a:rPr>
              <a:t>economic </a:t>
            </a:r>
            <a:r>
              <a:rPr lang="en-AU" sz="1200" spc="-5" dirty="0">
                <a:latin typeface="Century Gothic"/>
                <a:cs typeface="Century Gothic"/>
              </a:rPr>
              <a:t>projects, </a:t>
            </a:r>
            <a:r>
              <a:rPr lang="en-AU" sz="1200" dirty="0">
                <a:latin typeface="Century Gothic"/>
                <a:cs typeface="Century Gothic"/>
              </a:rPr>
              <a:t>to </a:t>
            </a:r>
            <a:r>
              <a:rPr lang="en-AU" sz="1200" spc="-5" dirty="0">
                <a:latin typeface="Century Gothic"/>
                <a:cs typeface="Century Gothic"/>
              </a:rPr>
              <a:t>allow yourselves </a:t>
            </a:r>
            <a:r>
              <a:rPr lang="en-AU" sz="1200" dirty="0">
                <a:latin typeface="Century Gothic"/>
                <a:cs typeface="Century Gothic"/>
              </a:rPr>
              <a:t>to </a:t>
            </a:r>
            <a:r>
              <a:rPr lang="en-AU" sz="1200" spc="-5" dirty="0">
                <a:latin typeface="Century Gothic"/>
                <a:cs typeface="Century Gothic"/>
              </a:rPr>
              <a:t>be influenced by </a:t>
            </a:r>
            <a:r>
              <a:rPr lang="en-AU" sz="1200" dirty="0">
                <a:latin typeface="Century Gothic"/>
                <a:cs typeface="Century Gothic"/>
              </a:rPr>
              <a:t>a </a:t>
            </a:r>
            <a:r>
              <a:rPr lang="en-AU" sz="1200" spc="-5" dirty="0">
                <a:latin typeface="Century Gothic"/>
                <a:cs typeface="Century Gothic"/>
              </a:rPr>
              <a:t>broader</a:t>
            </a:r>
            <a:r>
              <a:rPr lang="en-AU" sz="1200" spc="45" dirty="0">
                <a:latin typeface="Century Gothic"/>
                <a:cs typeface="Century Gothic"/>
              </a:rPr>
              <a:t> </a:t>
            </a:r>
            <a:r>
              <a:rPr lang="en-AU" sz="1200" spc="-5" dirty="0">
                <a:latin typeface="Century Gothic"/>
                <a:cs typeface="Century Gothic"/>
              </a:rPr>
              <a:t>meaning</a:t>
            </a:r>
            <a:endParaRPr lang="en-AU" sz="1200" dirty="0">
              <a:latin typeface="Century Gothic"/>
              <a:cs typeface="Century Gothic"/>
            </a:endParaRPr>
          </a:p>
          <a:p>
            <a:pPr marL="12700" marR="5080">
              <a:lnSpc>
                <a:spcPts val="2050"/>
              </a:lnSpc>
              <a:spcBef>
                <a:spcPts val="10"/>
              </a:spcBef>
            </a:pPr>
            <a:r>
              <a:rPr lang="en-AU" sz="1200" dirty="0">
                <a:latin typeface="Century Gothic"/>
                <a:cs typeface="Century Gothic"/>
              </a:rPr>
              <a:t>of </a:t>
            </a:r>
            <a:r>
              <a:rPr lang="en-AU" sz="1200" spc="-5" dirty="0">
                <a:latin typeface="Century Gothic"/>
                <a:cs typeface="Century Gothic"/>
              </a:rPr>
              <a:t>life as this will </a:t>
            </a:r>
            <a:r>
              <a:rPr lang="en-AU" sz="1200" dirty="0">
                <a:latin typeface="Century Gothic"/>
                <a:cs typeface="Century Gothic"/>
              </a:rPr>
              <a:t>help </a:t>
            </a:r>
            <a:r>
              <a:rPr lang="en-AU" sz="1200" spc="-5" dirty="0">
                <a:latin typeface="Century Gothic"/>
                <a:cs typeface="Century Gothic"/>
              </a:rPr>
              <a:t>you </a:t>
            </a:r>
            <a:r>
              <a:rPr lang="en-AU" sz="1200" dirty="0">
                <a:latin typeface="Century Gothic"/>
                <a:cs typeface="Century Gothic"/>
              </a:rPr>
              <a:t>to </a:t>
            </a:r>
            <a:r>
              <a:rPr lang="en-AU" sz="1200" spc="-5" dirty="0">
                <a:latin typeface="Century Gothic"/>
                <a:cs typeface="Century Gothic"/>
              </a:rPr>
              <a:t>truly serve </a:t>
            </a:r>
            <a:r>
              <a:rPr lang="en-AU" sz="1200" dirty="0">
                <a:latin typeface="Century Gothic"/>
                <a:cs typeface="Century Gothic"/>
              </a:rPr>
              <a:t>the common good </a:t>
            </a:r>
            <a:r>
              <a:rPr lang="en-AU" sz="1200" spc="-5" dirty="0">
                <a:latin typeface="Century Gothic"/>
                <a:cs typeface="Century Gothic"/>
              </a:rPr>
              <a:t>and will </a:t>
            </a:r>
            <a:r>
              <a:rPr lang="en-AU" sz="1200" dirty="0">
                <a:latin typeface="Century Gothic"/>
                <a:cs typeface="Century Gothic"/>
              </a:rPr>
              <a:t>give </a:t>
            </a:r>
            <a:r>
              <a:rPr lang="en-AU" sz="1200" spc="-5" dirty="0">
                <a:latin typeface="Century Gothic"/>
                <a:cs typeface="Century Gothic"/>
              </a:rPr>
              <a:t>you strength in ‘striving  </a:t>
            </a:r>
            <a:r>
              <a:rPr lang="en-AU" sz="1200" dirty="0">
                <a:latin typeface="Century Gothic"/>
                <a:cs typeface="Century Gothic"/>
              </a:rPr>
              <a:t>to </a:t>
            </a:r>
            <a:r>
              <a:rPr lang="en-AU" sz="1200" spc="-5" dirty="0">
                <a:latin typeface="Century Gothic"/>
                <a:cs typeface="Century Gothic"/>
              </a:rPr>
              <a:t>increase </a:t>
            </a:r>
            <a:r>
              <a:rPr lang="en-AU" sz="1200" dirty="0">
                <a:latin typeface="Century Gothic"/>
                <a:cs typeface="Century Gothic"/>
              </a:rPr>
              <a:t>the goods of this </a:t>
            </a:r>
            <a:r>
              <a:rPr lang="en-AU" sz="1200" spc="-5" dirty="0">
                <a:latin typeface="Century Gothic"/>
                <a:cs typeface="Century Gothic"/>
              </a:rPr>
              <a:t>world and </a:t>
            </a:r>
            <a:r>
              <a:rPr lang="en-AU" sz="1200" dirty="0">
                <a:latin typeface="Century Gothic"/>
                <a:cs typeface="Century Gothic"/>
              </a:rPr>
              <a:t>to make them more </a:t>
            </a:r>
            <a:r>
              <a:rPr lang="en-AU" sz="1200" spc="-5" dirty="0">
                <a:latin typeface="Century Gothic"/>
                <a:cs typeface="Century Gothic"/>
              </a:rPr>
              <a:t>accessible </a:t>
            </a:r>
            <a:r>
              <a:rPr lang="en-AU" sz="1200" dirty="0">
                <a:latin typeface="Century Gothic"/>
                <a:cs typeface="Century Gothic"/>
              </a:rPr>
              <a:t>to </a:t>
            </a:r>
            <a:r>
              <a:rPr lang="en-AU" sz="1200" spc="-5" dirty="0">
                <a:latin typeface="Century Gothic"/>
                <a:cs typeface="Century Gothic"/>
              </a:rPr>
              <a:t>all’”. (Pope </a:t>
            </a:r>
            <a:r>
              <a:rPr lang="en-AU" sz="1200" dirty="0">
                <a:latin typeface="Century Gothic"/>
                <a:cs typeface="Century Gothic"/>
              </a:rPr>
              <a:t>Francis  to </a:t>
            </a:r>
            <a:r>
              <a:rPr lang="en-AU" sz="1200" spc="-5" dirty="0">
                <a:latin typeface="Century Gothic"/>
                <a:cs typeface="Century Gothic"/>
              </a:rPr>
              <a:t>business leaders </a:t>
            </a:r>
            <a:r>
              <a:rPr lang="en-AU" sz="1200" dirty="0">
                <a:latin typeface="Century Gothic"/>
                <a:cs typeface="Century Gothic"/>
              </a:rPr>
              <a:t>focused on “Feeding </a:t>
            </a:r>
            <a:r>
              <a:rPr lang="en-AU" sz="1200" spc="-5" dirty="0">
                <a:latin typeface="Century Gothic"/>
                <a:cs typeface="Century Gothic"/>
              </a:rPr>
              <a:t>Our </a:t>
            </a:r>
            <a:r>
              <a:rPr lang="en-AU" sz="1200" dirty="0">
                <a:latin typeface="Century Gothic"/>
                <a:cs typeface="Century Gothic"/>
              </a:rPr>
              <a:t>Planet – </a:t>
            </a:r>
            <a:r>
              <a:rPr lang="en-AU" sz="1200" spc="-5" dirty="0">
                <a:latin typeface="Century Gothic"/>
                <a:cs typeface="Century Gothic"/>
              </a:rPr>
              <a:t>Energy </a:t>
            </a:r>
            <a:r>
              <a:rPr lang="en-AU" sz="1200" dirty="0">
                <a:latin typeface="Century Gothic"/>
                <a:cs typeface="Century Gothic"/>
              </a:rPr>
              <a:t>for </a:t>
            </a:r>
            <a:r>
              <a:rPr lang="en-AU" sz="1200" spc="-5" dirty="0">
                <a:latin typeface="Century Gothic"/>
                <a:cs typeface="Century Gothic"/>
              </a:rPr>
              <a:t>Life”, </a:t>
            </a:r>
            <a:r>
              <a:rPr lang="en-AU" sz="1200" dirty="0">
                <a:latin typeface="Century Gothic"/>
                <a:cs typeface="Century Gothic"/>
              </a:rPr>
              <a:t>Feb. 7,</a:t>
            </a:r>
            <a:r>
              <a:rPr lang="en-AU" sz="1200" spc="-15" dirty="0">
                <a:latin typeface="Century Gothic"/>
                <a:cs typeface="Century Gothic"/>
              </a:rPr>
              <a:t> </a:t>
            </a:r>
            <a:r>
              <a:rPr lang="en-AU" sz="1200" spc="-5" dirty="0">
                <a:latin typeface="Century Gothic"/>
                <a:cs typeface="Century Gothic"/>
              </a:rPr>
              <a:t>2015)</a:t>
            </a:r>
            <a:endParaRPr lang="en-AU" sz="1200" dirty="0">
              <a:latin typeface="Century Gothic"/>
              <a:cs typeface="Century Gothic"/>
            </a:endParaRPr>
          </a:p>
          <a:p>
            <a:pPr>
              <a:lnSpc>
                <a:spcPct val="100000"/>
              </a:lnSpc>
            </a:pPr>
            <a:endParaRPr lang="en-AU" sz="1400" dirty="0">
              <a:latin typeface="Century Gothic"/>
              <a:cs typeface="Century Gothic"/>
            </a:endParaRPr>
          </a:p>
          <a:p>
            <a:pPr marL="12700" marR="191770">
              <a:lnSpc>
                <a:spcPts val="2050"/>
              </a:lnSpc>
              <a:spcBef>
                <a:spcPts val="1360"/>
              </a:spcBef>
            </a:pPr>
            <a:r>
              <a:rPr lang="en-AU" sz="1200" spc="-5" dirty="0">
                <a:latin typeface="Century Gothic"/>
                <a:cs typeface="Century Gothic"/>
              </a:rPr>
              <a:t>St. </a:t>
            </a:r>
            <a:r>
              <a:rPr lang="en-AU" sz="1200" dirty="0">
                <a:latin typeface="Century Gothic"/>
                <a:cs typeface="Century Gothic"/>
              </a:rPr>
              <a:t>John Chrysostom: “Not to enable </a:t>
            </a:r>
            <a:r>
              <a:rPr lang="en-AU" sz="1200" spc="-5" dirty="0">
                <a:latin typeface="Century Gothic"/>
                <a:cs typeface="Century Gothic"/>
              </a:rPr>
              <a:t>the poor </a:t>
            </a:r>
            <a:r>
              <a:rPr lang="en-AU" sz="1200" dirty="0">
                <a:latin typeface="Century Gothic"/>
                <a:cs typeface="Century Gothic"/>
              </a:rPr>
              <a:t>to </a:t>
            </a:r>
            <a:r>
              <a:rPr lang="en-AU" sz="1200" spc="-5" dirty="0">
                <a:latin typeface="Century Gothic"/>
                <a:cs typeface="Century Gothic"/>
              </a:rPr>
              <a:t>share in </a:t>
            </a:r>
            <a:r>
              <a:rPr lang="en-AU" sz="1200" dirty="0">
                <a:latin typeface="Century Gothic"/>
                <a:cs typeface="Century Gothic"/>
              </a:rPr>
              <a:t>our goods </a:t>
            </a:r>
            <a:r>
              <a:rPr lang="en-AU" sz="1200" spc="-5" dirty="0">
                <a:latin typeface="Century Gothic"/>
                <a:cs typeface="Century Gothic"/>
              </a:rPr>
              <a:t>is to steal </a:t>
            </a:r>
            <a:r>
              <a:rPr lang="en-AU" sz="1200" dirty="0">
                <a:latin typeface="Century Gothic"/>
                <a:cs typeface="Century Gothic"/>
              </a:rPr>
              <a:t>from them </a:t>
            </a:r>
            <a:r>
              <a:rPr lang="en-AU" sz="1200" spc="-5" dirty="0">
                <a:latin typeface="Century Gothic"/>
                <a:cs typeface="Century Gothic"/>
              </a:rPr>
              <a:t>and  deprive </a:t>
            </a:r>
            <a:r>
              <a:rPr lang="en-AU" sz="1200" dirty="0">
                <a:latin typeface="Century Gothic"/>
                <a:cs typeface="Century Gothic"/>
              </a:rPr>
              <a:t>them of </a:t>
            </a:r>
            <a:r>
              <a:rPr lang="en-AU" sz="1200" spc="-5" dirty="0">
                <a:latin typeface="Century Gothic"/>
                <a:cs typeface="Century Gothic"/>
              </a:rPr>
              <a:t>life. </a:t>
            </a:r>
            <a:r>
              <a:rPr lang="en-AU" sz="1200" dirty="0">
                <a:latin typeface="Century Gothic"/>
                <a:cs typeface="Century Gothic"/>
              </a:rPr>
              <a:t>The goods </a:t>
            </a:r>
            <a:r>
              <a:rPr lang="en-AU" sz="1200" spc="-5" dirty="0">
                <a:latin typeface="Century Gothic"/>
                <a:cs typeface="Century Gothic"/>
              </a:rPr>
              <a:t>we possess are </a:t>
            </a:r>
            <a:r>
              <a:rPr lang="en-AU" sz="1200" dirty="0">
                <a:latin typeface="Century Gothic"/>
                <a:cs typeface="Century Gothic"/>
              </a:rPr>
              <a:t>not ours, </a:t>
            </a:r>
            <a:r>
              <a:rPr lang="en-AU" sz="1200" spc="-5" dirty="0">
                <a:latin typeface="Century Gothic"/>
                <a:cs typeface="Century Gothic"/>
              </a:rPr>
              <a:t>but theirs. </a:t>
            </a:r>
            <a:r>
              <a:rPr lang="en-AU" sz="1200" dirty="0">
                <a:latin typeface="Century Gothic"/>
                <a:cs typeface="Century Gothic"/>
              </a:rPr>
              <a:t>The </a:t>
            </a:r>
            <a:r>
              <a:rPr lang="en-AU" sz="1200" spc="-5" dirty="0">
                <a:latin typeface="Century Gothic"/>
                <a:cs typeface="Century Gothic"/>
              </a:rPr>
              <a:t>demands </a:t>
            </a:r>
            <a:r>
              <a:rPr lang="en-AU" sz="1200" dirty="0">
                <a:latin typeface="Century Gothic"/>
                <a:cs typeface="Century Gothic"/>
              </a:rPr>
              <a:t>of </a:t>
            </a:r>
            <a:r>
              <a:rPr lang="en-AU" sz="1200" spc="-5" dirty="0">
                <a:latin typeface="Century Gothic"/>
                <a:cs typeface="Century Gothic"/>
              </a:rPr>
              <a:t>justice  </a:t>
            </a:r>
            <a:r>
              <a:rPr lang="en-AU" sz="1200" dirty="0">
                <a:latin typeface="Century Gothic"/>
                <a:cs typeface="Century Gothic"/>
              </a:rPr>
              <a:t>must </a:t>
            </a:r>
            <a:r>
              <a:rPr lang="en-AU" sz="1200" spc="-5" dirty="0">
                <a:latin typeface="Century Gothic"/>
                <a:cs typeface="Century Gothic"/>
              </a:rPr>
              <a:t>be </a:t>
            </a:r>
            <a:r>
              <a:rPr lang="en-AU" sz="1200" dirty="0">
                <a:latin typeface="Century Gothic"/>
                <a:cs typeface="Century Gothic"/>
              </a:rPr>
              <a:t>satisfied first of </a:t>
            </a:r>
            <a:r>
              <a:rPr lang="en-AU" sz="1200" spc="-5" dirty="0">
                <a:latin typeface="Century Gothic"/>
                <a:cs typeface="Century Gothic"/>
              </a:rPr>
              <a:t>all; </a:t>
            </a:r>
            <a:r>
              <a:rPr lang="en-AU" sz="1200" dirty="0">
                <a:latin typeface="Century Gothic"/>
                <a:cs typeface="Century Gothic"/>
              </a:rPr>
              <a:t>that </a:t>
            </a:r>
            <a:r>
              <a:rPr lang="en-AU" sz="1200" spc="-5" dirty="0">
                <a:latin typeface="Century Gothic"/>
                <a:cs typeface="Century Gothic"/>
              </a:rPr>
              <a:t>which is already due in justice is </a:t>
            </a:r>
            <a:r>
              <a:rPr lang="en-AU" sz="1200" dirty="0">
                <a:latin typeface="Century Gothic"/>
                <a:cs typeface="Century Gothic"/>
              </a:rPr>
              <a:t>not to </a:t>
            </a:r>
            <a:r>
              <a:rPr lang="en-AU" sz="1200" spc="-5" dirty="0">
                <a:latin typeface="Century Gothic"/>
                <a:cs typeface="Century Gothic"/>
              </a:rPr>
              <a:t>be </a:t>
            </a:r>
            <a:r>
              <a:rPr lang="en-AU" sz="1200" dirty="0">
                <a:latin typeface="Century Gothic"/>
                <a:cs typeface="Century Gothic"/>
              </a:rPr>
              <a:t>offered as a gift of  </a:t>
            </a:r>
            <a:r>
              <a:rPr lang="en-AU" sz="1200" spc="-5" dirty="0">
                <a:latin typeface="Century Gothic"/>
                <a:cs typeface="Century Gothic"/>
              </a:rPr>
              <a:t>charity.” (Quoted in </a:t>
            </a:r>
            <a:r>
              <a:rPr lang="en-AU" sz="1200" dirty="0">
                <a:latin typeface="Century Gothic"/>
                <a:cs typeface="Century Gothic"/>
              </a:rPr>
              <a:t>Catechism of the </a:t>
            </a:r>
            <a:r>
              <a:rPr lang="en-AU" sz="1200" spc="-5" dirty="0">
                <a:latin typeface="Century Gothic"/>
                <a:cs typeface="Century Gothic"/>
              </a:rPr>
              <a:t>Catholic </a:t>
            </a:r>
            <a:r>
              <a:rPr lang="en-AU" sz="1200" dirty="0">
                <a:latin typeface="Century Gothic"/>
                <a:cs typeface="Century Gothic"/>
              </a:rPr>
              <a:t>Church, no.</a:t>
            </a:r>
            <a:r>
              <a:rPr lang="en-AU" sz="1200" spc="20" dirty="0">
                <a:latin typeface="Century Gothic"/>
                <a:cs typeface="Century Gothic"/>
              </a:rPr>
              <a:t> </a:t>
            </a:r>
            <a:r>
              <a:rPr lang="en-AU" sz="1200" spc="-5" dirty="0">
                <a:latin typeface="Century Gothic"/>
                <a:cs typeface="Century Gothic"/>
              </a:rPr>
              <a:t>2446)</a:t>
            </a:r>
            <a:endParaRPr lang="en-AU" sz="1200" dirty="0">
              <a:latin typeface="Century Gothic"/>
              <a:cs typeface="Century Gothic"/>
            </a:endParaRPr>
          </a:p>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31</a:t>
            </a:fld>
            <a:endParaRPr lang="en-US"/>
          </a:p>
        </p:txBody>
      </p:sp>
    </p:spTree>
    <p:extLst>
      <p:ext uri="{BB962C8B-B14F-4D97-AF65-F5344CB8AC3E}">
        <p14:creationId xmlns:p14="http://schemas.microsoft.com/office/powerpoint/2010/main" val="1706695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32</a:t>
            </a:fld>
            <a:endParaRPr lang="en-US"/>
          </a:p>
        </p:txBody>
      </p:sp>
    </p:spTree>
    <p:extLst>
      <p:ext uri="{BB962C8B-B14F-4D97-AF65-F5344CB8AC3E}">
        <p14:creationId xmlns:p14="http://schemas.microsoft.com/office/powerpoint/2010/main" val="315569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97c33496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97c33496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Information must be added on this page in the appropriate spots. </a:t>
            </a:r>
          </a:p>
          <a:p>
            <a:r>
              <a:rPr lang="en-US" dirty="0"/>
              <a:t>Change logo according to presentation to group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24403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37386"/>
              </a:lnSpc>
              <a:spcBef>
                <a:spcPts val="0"/>
              </a:spcBef>
              <a:spcAft>
                <a:spcPts val="0"/>
              </a:spcAft>
              <a:buNone/>
            </a:pPr>
            <a:r>
              <a:rPr lang="en-AU" sz="1200" dirty="0">
                <a:solidFill>
                  <a:srgbClr val="333333"/>
                </a:solidFill>
                <a:latin typeface="Roboto"/>
                <a:ea typeface="Roboto"/>
                <a:cs typeface="Roboto"/>
                <a:sym typeface="Roboto"/>
              </a:rPr>
              <a:t>Due to the powers vested in its </a:t>
            </a:r>
            <a:r>
              <a:rPr lang="en-AU" sz="1200" u="sng" dirty="0">
                <a:latin typeface="Roboto"/>
                <a:ea typeface="Roboto"/>
                <a:cs typeface="Roboto"/>
                <a:sym typeface="Roboto"/>
                <a:hlinkClick r:id="rId3"/>
              </a:rPr>
              <a:t>Charter</a:t>
            </a:r>
            <a:r>
              <a:rPr lang="en-AU" sz="1200" dirty="0">
                <a:solidFill>
                  <a:srgbClr val="333333"/>
                </a:solidFill>
                <a:latin typeface="Roboto"/>
                <a:ea typeface="Roboto"/>
                <a:cs typeface="Roboto"/>
                <a:sym typeface="Roboto"/>
              </a:rPr>
              <a:t> and its unique international character, the United Nations can take action on the issues confronting humanity in the 21st century, such as peace and security, climate change, sustainable development, human rights, disarmament, terrorism, humanitarian and health emergencies, gender equality, governance, food production, and more.</a:t>
            </a:r>
          </a:p>
          <a:p>
            <a:pPr marL="0" lvl="0" indent="0" algn="l" rtl="0">
              <a:lnSpc>
                <a:spcPct val="137386"/>
              </a:lnSpc>
              <a:spcBef>
                <a:spcPts val="1400"/>
              </a:spcBef>
              <a:spcAft>
                <a:spcPts val="0"/>
              </a:spcAft>
              <a:buNone/>
            </a:pPr>
            <a:r>
              <a:rPr lang="en-AU" sz="1200" dirty="0">
                <a:solidFill>
                  <a:srgbClr val="333333"/>
                </a:solidFill>
                <a:latin typeface="Roboto"/>
                <a:ea typeface="Roboto"/>
                <a:cs typeface="Roboto"/>
                <a:sym typeface="Roboto"/>
              </a:rPr>
              <a:t>The UN also provides a place for its members to express their views in the General Assembly, the Security Council, the Economic and Social Council, and other bodies and committees. By proving a place for dialogue between its members, and by hosting negotiations, the Organization has become a the primary place  for governments to find areas of agreement and solve problems together.</a:t>
            </a:r>
          </a:p>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33</a:t>
            </a:fld>
            <a:endParaRPr lang="en-US"/>
          </a:p>
        </p:txBody>
      </p:sp>
    </p:spTree>
    <p:extLst>
      <p:ext uri="{BB962C8B-B14F-4D97-AF65-F5344CB8AC3E}">
        <p14:creationId xmlns:p14="http://schemas.microsoft.com/office/powerpoint/2010/main" val="1315654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34</a:t>
            </a:fld>
            <a:endParaRPr lang="en-US"/>
          </a:p>
        </p:txBody>
      </p:sp>
    </p:spTree>
    <p:extLst>
      <p:ext uri="{BB962C8B-B14F-4D97-AF65-F5344CB8AC3E}">
        <p14:creationId xmlns:p14="http://schemas.microsoft.com/office/powerpoint/2010/main" val="612210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52b1fdc5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52b1fdc5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rgbClr val="222222"/>
                </a:solidFill>
                <a:highlight>
                  <a:srgbClr val="FFFFFF"/>
                </a:highlight>
              </a:rPr>
              <a:t>The United Nations is headquartered in New York City, USA. The is complex has served as the official headquarters of the UN since its completion in 1952. This is where the General Assembly takes place, many commissions occur and is home to the secretariat.</a:t>
            </a:r>
            <a:endParaRPr dirty="0"/>
          </a:p>
        </p:txBody>
      </p:sp>
    </p:spTree>
    <p:extLst>
      <p:ext uri="{BB962C8B-B14F-4D97-AF65-F5344CB8AC3E}">
        <p14:creationId xmlns:p14="http://schemas.microsoft.com/office/powerpoint/2010/main" val="3430449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52b1fdc5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52b1fdc5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050" dirty="0">
                <a:solidFill>
                  <a:srgbClr val="222222"/>
                </a:solidFill>
              </a:rPr>
              <a:t>The </a:t>
            </a:r>
            <a:r>
              <a:rPr lang="en" sz="1050" b="1" dirty="0">
                <a:solidFill>
                  <a:srgbClr val="222222"/>
                </a:solidFill>
              </a:rPr>
              <a:t>United Nations Office at Geneva</a:t>
            </a:r>
            <a:r>
              <a:rPr lang="en" sz="1050" dirty="0">
                <a:solidFill>
                  <a:srgbClr val="222222"/>
                </a:solidFill>
              </a:rPr>
              <a:t> (</a:t>
            </a:r>
            <a:r>
              <a:rPr lang="en" sz="1050" b="1" dirty="0">
                <a:solidFill>
                  <a:srgbClr val="222222"/>
                </a:solidFill>
              </a:rPr>
              <a:t>UNOG</a:t>
            </a:r>
            <a:r>
              <a:rPr lang="en" sz="1050" dirty="0">
                <a:solidFill>
                  <a:srgbClr val="222222"/>
                </a:solidFill>
              </a:rPr>
              <a:t>) is the second-largest of the four major office sites of the UN. It is located in the Palais Des Nations building that was constructed for the League of Nations between 1929 and 1938. This UN office is considered to be the home of Human Rights and holds a number of commissions and meetings annually.</a:t>
            </a:r>
            <a:endParaRPr sz="1050" dirty="0">
              <a:solidFill>
                <a:srgbClr val="222222"/>
              </a:solidFill>
            </a:endParaRPr>
          </a:p>
          <a:p>
            <a:pPr marL="0" lvl="0" indent="0" algn="l" rtl="0">
              <a:spcBef>
                <a:spcPts val="600"/>
              </a:spcBef>
              <a:spcAft>
                <a:spcPts val="0"/>
              </a:spcAft>
              <a:buNone/>
            </a:pPr>
            <a:endParaRPr dirty="0"/>
          </a:p>
        </p:txBody>
      </p:sp>
    </p:spTree>
    <p:extLst>
      <p:ext uri="{BB962C8B-B14F-4D97-AF65-F5344CB8AC3E}">
        <p14:creationId xmlns:p14="http://schemas.microsoft.com/office/powerpoint/2010/main" val="1241975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97c33496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97c33496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9746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52b1fdc5c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52b1fdc5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video is the one that explains the SDGs, no need to talk to this slide just play the video</a:t>
            </a:r>
            <a:endParaRPr dirty="0"/>
          </a:p>
        </p:txBody>
      </p:sp>
    </p:spTree>
    <p:extLst>
      <p:ext uri="{BB962C8B-B14F-4D97-AF65-F5344CB8AC3E}">
        <p14:creationId xmlns:p14="http://schemas.microsoft.com/office/powerpoint/2010/main" val="3944026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39</a:t>
            </a:fld>
            <a:endParaRPr lang="en-US"/>
          </a:p>
        </p:txBody>
      </p:sp>
    </p:spTree>
    <p:extLst>
      <p:ext uri="{BB962C8B-B14F-4D97-AF65-F5344CB8AC3E}">
        <p14:creationId xmlns:p14="http://schemas.microsoft.com/office/powerpoint/2010/main" val="915783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42</a:t>
            </a:fld>
            <a:endParaRPr lang="en-US"/>
          </a:p>
        </p:txBody>
      </p:sp>
    </p:spTree>
    <p:extLst>
      <p:ext uri="{BB962C8B-B14F-4D97-AF65-F5344CB8AC3E}">
        <p14:creationId xmlns:p14="http://schemas.microsoft.com/office/powerpoint/2010/main" val="947471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43</a:t>
            </a:fld>
            <a:endParaRPr lang="en-US"/>
          </a:p>
        </p:txBody>
      </p:sp>
    </p:spTree>
    <p:extLst>
      <p:ext uri="{BB962C8B-B14F-4D97-AF65-F5344CB8AC3E}">
        <p14:creationId xmlns:p14="http://schemas.microsoft.com/office/powerpoint/2010/main" val="744342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44</a:t>
            </a:fld>
            <a:endParaRPr lang="en-US"/>
          </a:p>
        </p:txBody>
      </p:sp>
    </p:spTree>
    <p:extLst>
      <p:ext uri="{BB962C8B-B14F-4D97-AF65-F5344CB8AC3E}">
        <p14:creationId xmlns:p14="http://schemas.microsoft.com/office/powerpoint/2010/main" val="188109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4</a:t>
            </a:fld>
            <a:endParaRPr lang="en-US"/>
          </a:p>
        </p:txBody>
      </p:sp>
    </p:spTree>
    <p:extLst>
      <p:ext uri="{BB962C8B-B14F-4D97-AF65-F5344CB8AC3E}">
        <p14:creationId xmlns:p14="http://schemas.microsoft.com/office/powerpoint/2010/main" val="278634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46559ed2b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46559ed2b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rgbClr val="333333"/>
                </a:solidFill>
              </a:rPr>
              <a:t>The United Nations is trying to achieve the the Sustainable Development Goals through the 5 Ps </a:t>
            </a:r>
            <a:endParaRPr dirty="0">
              <a:solidFill>
                <a:srgbClr val="333333"/>
              </a:solidFill>
            </a:endParaRPr>
          </a:p>
          <a:p>
            <a:pPr marL="0" lvl="0" indent="0" algn="l" rtl="0">
              <a:lnSpc>
                <a:spcPct val="115000"/>
              </a:lnSpc>
              <a:spcBef>
                <a:spcPts val="1800"/>
              </a:spcBef>
              <a:spcAft>
                <a:spcPts val="0"/>
              </a:spcAft>
              <a:buNone/>
            </a:pPr>
            <a:r>
              <a:rPr lang="en" dirty="0">
                <a:solidFill>
                  <a:srgbClr val="333333"/>
                </a:solidFill>
              </a:rPr>
              <a:t>People -We are determined to end poverty and hunger, in all their forms and dimensions, and to ensure that all human beings can fulfil their potential in dignity and equality and in a healthy environment.</a:t>
            </a:r>
            <a:endParaRPr dirty="0">
              <a:solidFill>
                <a:srgbClr val="333333"/>
              </a:solidFill>
            </a:endParaRPr>
          </a:p>
          <a:p>
            <a:pPr marL="0" lvl="0" indent="0" algn="l" rtl="0">
              <a:lnSpc>
                <a:spcPct val="115000"/>
              </a:lnSpc>
              <a:spcBef>
                <a:spcPts val="1800"/>
              </a:spcBef>
              <a:spcAft>
                <a:spcPts val="0"/>
              </a:spcAft>
              <a:buNone/>
            </a:pPr>
            <a:r>
              <a:rPr lang="en" dirty="0">
                <a:solidFill>
                  <a:srgbClr val="333333"/>
                </a:solidFill>
              </a:rPr>
              <a:t>Planet -We are determined to protect the planet from degradation, including through sustainable consumption and production, sustainably managing its natural resources and taking urgent action on climate change, so that it can support the needs of the present and future generations.</a:t>
            </a:r>
            <a:endParaRPr dirty="0">
              <a:solidFill>
                <a:srgbClr val="333333"/>
              </a:solidFill>
            </a:endParaRPr>
          </a:p>
          <a:p>
            <a:pPr marL="0" lvl="0" indent="0" algn="l" rtl="0">
              <a:lnSpc>
                <a:spcPct val="115000"/>
              </a:lnSpc>
              <a:spcBef>
                <a:spcPts val="1800"/>
              </a:spcBef>
              <a:spcAft>
                <a:spcPts val="0"/>
              </a:spcAft>
              <a:buNone/>
            </a:pPr>
            <a:r>
              <a:rPr lang="en" dirty="0">
                <a:solidFill>
                  <a:srgbClr val="333333"/>
                </a:solidFill>
              </a:rPr>
              <a:t>Prosperity - We are determined to ensure that all human beings can enjoy prosperous and fulfilling lives and that economic, social and technological progress occurs in harmony with nature.</a:t>
            </a:r>
            <a:endParaRPr dirty="0">
              <a:solidFill>
                <a:srgbClr val="333333"/>
              </a:solidFill>
            </a:endParaRPr>
          </a:p>
          <a:p>
            <a:pPr marL="0" lvl="0" indent="0" algn="l" rtl="0">
              <a:lnSpc>
                <a:spcPct val="115000"/>
              </a:lnSpc>
              <a:spcBef>
                <a:spcPts val="1800"/>
              </a:spcBef>
              <a:spcAft>
                <a:spcPts val="0"/>
              </a:spcAft>
              <a:buNone/>
            </a:pPr>
            <a:r>
              <a:rPr lang="en" dirty="0">
                <a:solidFill>
                  <a:srgbClr val="333333"/>
                </a:solidFill>
              </a:rPr>
              <a:t>Peace - We are determined to foster peaceful, just and inclusive societies which are free from fear and violence. There can be no sustainable development without peace and no peace without sustainable development.</a:t>
            </a:r>
            <a:endParaRPr dirty="0">
              <a:solidFill>
                <a:srgbClr val="333333"/>
              </a:solidFill>
            </a:endParaRPr>
          </a:p>
          <a:p>
            <a:pPr marL="0" lvl="0" indent="0" algn="l" rtl="0">
              <a:lnSpc>
                <a:spcPct val="115000"/>
              </a:lnSpc>
              <a:spcBef>
                <a:spcPts val="1800"/>
              </a:spcBef>
              <a:spcAft>
                <a:spcPts val="0"/>
              </a:spcAft>
              <a:buNone/>
            </a:pPr>
            <a:r>
              <a:rPr lang="en" dirty="0">
                <a:solidFill>
                  <a:srgbClr val="333333"/>
                </a:solidFill>
              </a:rPr>
              <a:t>Partnership - We are determined to mobilize the means required to implement this Agenda through a </a:t>
            </a:r>
            <a:r>
              <a:rPr lang="en" dirty="0" err="1">
                <a:solidFill>
                  <a:srgbClr val="333333"/>
                </a:solidFill>
              </a:rPr>
              <a:t>revitalised</a:t>
            </a:r>
            <a:r>
              <a:rPr lang="en" dirty="0">
                <a:solidFill>
                  <a:srgbClr val="333333"/>
                </a:solidFill>
              </a:rPr>
              <a:t> Global Partnership for Sustainable Development, based on a spirit of strengthened global solidarity, </a:t>
            </a:r>
            <a:r>
              <a:rPr lang="en" dirty="0" err="1">
                <a:solidFill>
                  <a:srgbClr val="333333"/>
                </a:solidFill>
              </a:rPr>
              <a:t>focussed</a:t>
            </a:r>
            <a:r>
              <a:rPr lang="en" dirty="0">
                <a:solidFill>
                  <a:srgbClr val="333333"/>
                </a:solidFill>
              </a:rPr>
              <a:t> in particular on the needs of the poorest and most vulnerable and with the participation of all countries, all stakeholders and all people.</a:t>
            </a:r>
            <a:endParaRPr dirty="0">
              <a:solidFill>
                <a:srgbClr val="333333"/>
              </a:solidFill>
            </a:endParaRPr>
          </a:p>
          <a:p>
            <a:pPr marL="0" lvl="0" indent="0" algn="l" rtl="0">
              <a:lnSpc>
                <a:spcPct val="115000"/>
              </a:lnSpc>
              <a:spcBef>
                <a:spcPts val="1800"/>
              </a:spcBef>
              <a:spcAft>
                <a:spcPts val="0"/>
              </a:spcAft>
              <a:buNone/>
            </a:pPr>
            <a:r>
              <a:rPr lang="en" dirty="0">
                <a:solidFill>
                  <a:srgbClr val="333333"/>
                </a:solidFill>
              </a:rPr>
              <a:t>The interlinkages and integrated nature of the Sustainable Development Goals are of crucial importance in ensuring that the purpose of the new Agenda is </a:t>
            </a:r>
            <a:r>
              <a:rPr lang="en" dirty="0" err="1">
                <a:solidFill>
                  <a:srgbClr val="333333"/>
                </a:solidFill>
              </a:rPr>
              <a:t>realised</a:t>
            </a:r>
            <a:r>
              <a:rPr lang="en" dirty="0">
                <a:solidFill>
                  <a:srgbClr val="333333"/>
                </a:solidFill>
              </a:rPr>
              <a:t>. If we realize our ambitions across the full extent of the Agenda, the lives of all will be profoundly improved and our world will be transformed for the better.</a:t>
            </a:r>
            <a:endParaRPr dirty="0">
              <a:solidFill>
                <a:srgbClr val="333333"/>
              </a:solidFill>
            </a:endParaRPr>
          </a:p>
          <a:p>
            <a:pPr marL="0" lvl="0" indent="0" algn="l" rtl="0">
              <a:spcBef>
                <a:spcPts val="180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39450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47</a:t>
            </a:fld>
            <a:endParaRPr lang="en-US"/>
          </a:p>
        </p:txBody>
      </p:sp>
    </p:spTree>
    <p:extLst>
      <p:ext uri="{BB962C8B-B14F-4D97-AF65-F5344CB8AC3E}">
        <p14:creationId xmlns:p14="http://schemas.microsoft.com/office/powerpoint/2010/main" val="34871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48</a:t>
            </a:fld>
            <a:endParaRPr lang="en-US"/>
          </a:p>
        </p:txBody>
      </p:sp>
    </p:spTree>
    <p:extLst>
      <p:ext uri="{BB962C8B-B14F-4D97-AF65-F5344CB8AC3E}">
        <p14:creationId xmlns:p14="http://schemas.microsoft.com/office/powerpoint/2010/main" val="1170752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52b1fdc5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52b1fdc5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850" dirty="0">
                <a:solidFill>
                  <a:srgbClr val="333333"/>
                </a:solidFill>
              </a:rPr>
              <a:t>Non-governmental organizations (NGOs) participate vitally in the international system. They contribute valuable information and ideas, advocate effectively for positive change, provide essential operational capacity in emergencies and development efforts, and generally increase the accountability and legitimacy of the global governance process.</a:t>
            </a:r>
            <a:endParaRPr sz="850" dirty="0">
              <a:solidFill>
                <a:srgbClr val="333333"/>
              </a:solidFill>
            </a:endParaRPr>
          </a:p>
          <a:p>
            <a:pPr marL="0" lvl="0" indent="0" algn="just" rtl="0">
              <a:lnSpc>
                <a:spcPct val="115000"/>
              </a:lnSpc>
              <a:spcBef>
                <a:spcPts val="0"/>
              </a:spcBef>
              <a:spcAft>
                <a:spcPts val="0"/>
              </a:spcAft>
              <a:buNone/>
            </a:pPr>
            <a:r>
              <a:rPr lang="en" sz="850" dirty="0">
                <a:solidFill>
                  <a:srgbClr val="333333"/>
                </a:solidFill>
              </a:rPr>
              <a:t>The Secretary General has frequently affirmed the importance of NGOs to the United Nations. Again and again, he has referred to NGOs as "indispensable partners" of the UN, whose role is more important than ever in helping the organization to reach its goals. He has affirmed that NGOs are partners in "the process of deliberation and policy formation" as well as in "the execution of policies." Other top UN officials, as well as many delegations, have expressed the same ideas.</a:t>
            </a:r>
            <a:endParaRPr sz="850" dirty="0">
              <a:solidFill>
                <a:srgbClr val="333333"/>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8817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50</a:t>
            </a:fld>
            <a:endParaRPr lang="en-US"/>
          </a:p>
        </p:txBody>
      </p:sp>
    </p:spTree>
    <p:extLst>
      <p:ext uri="{BB962C8B-B14F-4D97-AF65-F5344CB8AC3E}">
        <p14:creationId xmlns:p14="http://schemas.microsoft.com/office/powerpoint/2010/main" val="3407326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52</a:t>
            </a:fld>
            <a:endParaRPr lang="en-US"/>
          </a:p>
        </p:txBody>
      </p:sp>
    </p:spTree>
    <p:extLst>
      <p:ext uri="{BB962C8B-B14F-4D97-AF65-F5344CB8AC3E}">
        <p14:creationId xmlns:p14="http://schemas.microsoft.com/office/powerpoint/2010/main" val="1967343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4a217b92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4a217b92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09000"/>
              </a:lnSpc>
              <a:spcBef>
                <a:spcPts val="300"/>
              </a:spcBef>
              <a:spcAft>
                <a:spcPts val="0"/>
              </a:spcAft>
              <a:buNone/>
            </a:pPr>
            <a:r>
              <a:rPr lang="en" sz="1050" dirty="0">
                <a:solidFill>
                  <a:srgbClr val="231F20"/>
                </a:solidFill>
              </a:rPr>
              <a:t>At the meeting of the 2000 US Leadership Conference of Women Religious(LCWR), Catherine Ferguson SNJM invited any interested religious congregations to form a coalition NGO to advocate at the United Nations on behalf of women and children. In December 2001 six congregations met to develop a mission statement, budget, and the name, UNANIMA International. </a:t>
            </a:r>
            <a:endParaRPr sz="1050" dirty="0">
              <a:solidFill>
                <a:srgbClr val="231F20"/>
              </a:solidFill>
            </a:endParaRPr>
          </a:p>
          <a:p>
            <a:pPr marL="457200" lvl="0" indent="0" algn="l" rtl="0">
              <a:lnSpc>
                <a:spcPct val="115000"/>
              </a:lnSpc>
              <a:spcBef>
                <a:spcPts val="100"/>
              </a:spcBef>
              <a:spcAft>
                <a:spcPts val="0"/>
              </a:spcAft>
              <a:buNone/>
            </a:pPr>
            <a:r>
              <a:rPr lang="en" sz="800" dirty="0"/>
              <a:t> </a:t>
            </a:r>
            <a:endParaRPr sz="800" dirty="0"/>
          </a:p>
          <a:p>
            <a:pPr marL="457200" lvl="0" indent="0" algn="l" rtl="0">
              <a:lnSpc>
                <a:spcPct val="109000"/>
              </a:lnSpc>
              <a:spcBef>
                <a:spcPts val="0"/>
              </a:spcBef>
              <a:spcAft>
                <a:spcPts val="0"/>
              </a:spcAft>
              <a:buNone/>
            </a:pPr>
            <a:r>
              <a:rPr lang="en" sz="1050" dirty="0">
                <a:solidFill>
                  <a:srgbClr val="231F20"/>
                </a:solidFill>
              </a:rPr>
              <a:t>June 2002 marked the official corporate beginning of the non-profit organization incorporated in the state of New York. At the meeting in September 2002 the board chose a two-year focus, accepted the Bylaws, chose a logo, and reviewed the first website.</a:t>
            </a:r>
            <a:endParaRPr sz="1000" dirty="0"/>
          </a:p>
          <a:p>
            <a:pPr marL="0" lvl="0" indent="0" algn="l" rtl="0">
              <a:spcBef>
                <a:spcPts val="0"/>
              </a:spcBef>
              <a:spcAft>
                <a:spcPts val="0"/>
              </a:spcAft>
              <a:buNone/>
            </a:pPr>
            <a:endParaRPr dirty="0"/>
          </a:p>
          <a:p>
            <a:pPr marL="0" lvl="0" indent="0" algn="l" rtl="0">
              <a:spcBef>
                <a:spcPts val="0"/>
              </a:spcBef>
              <a:spcAft>
                <a:spcPts val="0"/>
              </a:spcAft>
              <a:buNone/>
            </a:pPr>
            <a:r>
              <a:rPr lang="en" dirty="0"/>
              <a:t>UNANIMA International received Department of Global communications Status (</a:t>
            </a:r>
            <a:r>
              <a:rPr lang="en" dirty="0" err="1"/>
              <a:t>Fomerly</a:t>
            </a:r>
            <a:r>
              <a:rPr lang="en" dirty="0"/>
              <a:t> DPI) in the fall of 2004. We then received ECOSOC  Special Consultative Status on the 21st of July 2005</a:t>
            </a:r>
            <a:endParaRPr dirty="0"/>
          </a:p>
        </p:txBody>
      </p:sp>
    </p:spTree>
    <p:extLst>
      <p:ext uri="{BB962C8B-B14F-4D97-AF65-F5344CB8AC3E}">
        <p14:creationId xmlns:p14="http://schemas.microsoft.com/office/powerpoint/2010/main" val="1362616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54</a:t>
            </a:fld>
            <a:endParaRPr lang="en-US"/>
          </a:p>
        </p:txBody>
      </p:sp>
    </p:spTree>
    <p:extLst>
      <p:ext uri="{BB962C8B-B14F-4D97-AF65-F5344CB8AC3E}">
        <p14:creationId xmlns:p14="http://schemas.microsoft.com/office/powerpoint/2010/main" val="3293761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55</a:t>
            </a:fld>
            <a:endParaRPr lang="en-US"/>
          </a:p>
        </p:txBody>
      </p:sp>
    </p:spTree>
    <p:extLst>
      <p:ext uri="{BB962C8B-B14F-4D97-AF65-F5344CB8AC3E}">
        <p14:creationId xmlns:p14="http://schemas.microsoft.com/office/powerpoint/2010/main" val="19293632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52b1fdc5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452b1fdc5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Pictured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Making interventions at official UN Commissions, Meetings and Events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Meeting with Students CSW- Attending Commissions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International Day for the Eradication of Poverty- Planning and participating in events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NYC Rally- Advocating through Collective Action</a:t>
            </a:r>
            <a:endParaRPr dirty="0"/>
          </a:p>
        </p:txBody>
      </p:sp>
    </p:spTree>
    <p:extLst>
      <p:ext uri="{BB962C8B-B14F-4D97-AF65-F5344CB8AC3E}">
        <p14:creationId xmlns:p14="http://schemas.microsoft.com/office/powerpoint/2010/main" val="8500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Our task was to see how could we harness JPIC around the world. We commenced a training with the General Council and ourselves, then we had workshops in Peru and India with our JPIC members.</a:t>
            </a:r>
          </a:p>
          <a:p>
            <a:pPr rtl="0"/>
            <a:r>
              <a:rPr lang="en-AU" sz="1200" b="0" i="0" u="none" strike="noStrike" kern="1200" dirty="0">
                <a:solidFill>
                  <a:schemeClr val="tx1"/>
                </a:solidFill>
                <a:effectLst/>
                <a:latin typeface="+mn-lt"/>
                <a:ea typeface="+mn-ea"/>
                <a:cs typeface="+mn-cs"/>
              </a:rPr>
              <a:t>Then with Sr Louise and her team looking for an NGO that had women and children. </a:t>
            </a:r>
          </a:p>
          <a:p>
            <a:pPr rtl="0"/>
            <a:r>
              <a:rPr lang="en-AU" sz="1200" b="0" i="0" u="none" strike="noStrike" kern="1200" dirty="0">
                <a:solidFill>
                  <a:schemeClr val="tx1"/>
                </a:solidFill>
                <a:effectLst/>
                <a:latin typeface="+mn-lt"/>
                <a:ea typeface="+mn-ea"/>
                <a:cs typeface="+mn-cs"/>
              </a:rPr>
              <a:t>At the Chapter of 2012 we decided to join UNANIMA International and I was our first Board Member in 2015</a:t>
            </a:r>
          </a:p>
          <a:p>
            <a:pPr rtl="0"/>
            <a:r>
              <a:rPr lang="en-AU" sz="1200" b="0" i="0" u="none" strike="noStrike" kern="1200" dirty="0">
                <a:solidFill>
                  <a:schemeClr val="tx1"/>
                </a:solidFill>
                <a:effectLst/>
                <a:latin typeface="+mn-lt"/>
                <a:ea typeface="+mn-ea"/>
                <a:cs typeface="+mn-cs"/>
              </a:rPr>
              <a:t>2017 I was appointed Executive Director of UNANIMA International.</a:t>
            </a:r>
          </a:p>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5</a:t>
            </a:fld>
            <a:endParaRPr lang="en-US"/>
          </a:p>
        </p:txBody>
      </p:sp>
    </p:spTree>
    <p:extLst>
      <p:ext uri="{BB962C8B-B14F-4D97-AF65-F5344CB8AC3E}">
        <p14:creationId xmlns:p14="http://schemas.microsoft.com/office/powerpoint/2010/main" val="1171020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452b1fdc5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452b1fdc5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Picture of HLPF Side event bringing grassroots voices to the UN.</a:t>
            </a:r>
            <a:endParaRPr dirty="0"/>
          </a:p>
        </p:txBody>
      </p:sp>
    </p:spTree>
    <p:extLst>
      <p:ext uri="{BB962C8B-B14F-4D97-AF65-F5344CB8AC3E}">
        <p14:creationId xmlns:p14="http://schemas.microsoft.com/office/powerpoint/2010/main" val="294316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52b1fdc5c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452b1fdc5c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t>The </a:t>
            </a:r>
            <a:r>
              <a:rPr lang="en" sz="1200" b="1" dirty="0"/>
              <a:t>NGO Committee on Social Development</a:t>
            </a:r>
            <a:r>
              <a:rPr lang="en" sz="1200" dirty="0"/>
              <a:t> is a coalition of organizations dedicated to working towards people-centered social change and development through the United Nations.</a:t>
            </a:r>
            <a:endParaRPr sz="1200" dirty="0"/>
          </a:p>
          <a:p>
            <a:pPr marL="0" lvl="0" indent="0" algn="l" rtl="0">
              <a:lnSpc>
                <a:spcPct val="115000"/>
              </a:lnSpc>
              <a:spcBef>
                <a:spcPts val="2000"/>
              </a:spcBef>
              <a:spcAft>
                <a:spcPts val="0"/>
              </a:spcAft>
              <a:buNone/>
            </a:pPr>
            <a:r>
              <a:rPr lang="en" sz="1200" dirty="0"/>
              <a:t>The mission of the </a:t>
            </a:r>
            <a:r>
              <a:rPr lang="en" sz="1200" b="1" dirty="0"/>
              <a:t>NGO Committee on Migration (</a:t>
            </a:r>
            <a:r>
              <a:rPr lang="en" sz="1200" b="1" dirty="0" err="1"/>
              <a:t>CoM</a:t>
            </a:r>
            <a:r>
              <a:rPr lang="en" sz="1200" b="1" dirty="0"/>
              <a:t>)</a:t>
            </a:r>
            <a:r>
              <a:rPr lang="en" sz="1200" dirty="0"/>
              <a:t> is to encourage the protection and promotion of migrants’ human rights in accordance with the United Nations Charter. </a:t>
            </a:r>
            <a:endParaRPr sz="1200" dirty="0"/>
          </a:p>
          <a:p>
            <a:pPr marL="0" lvl="0" indent="0" algn="l" rtl="0">
              <a:lnSpc>
                <a:spcPct val="115000"/>
              </a:lnSpc>
              <a:spcBef>
                <a:spcPts val="2000"/>
              </a:spcBef>
              <a:spcAft>
                <a:spcPts val="0"/>
              </a:spcAft>
              <a:buNone/>
            </a:pPr>
            <a:r>
              <a:rPr lang="en" sz="1200" dirty="0"/>
              <a:t>Mission for </a:t>
            </a:r>
            <a:r>
              <a:rPr lang="en" sz="1200" b="1" dirty="0"/>
              <a:t>WGEH</a:t>
            </a:r>
            <a:r>
              <a:rPr lang="en" sz="1200" dirty="0"/>
              <a:t> still under construction!! Add </a:t>
            </a:r>
            <a:endParaRPr sz="1200" dirty="0"/>
          </a:p>
          <a:p>
            <a:pPr marL="0" lvl="0" indent="0" algn="l" rtl="0">
              <a:lnSpc>
                <a:spcPct val="115000"/>
              </a:lnSpc>
              <a:spcBef>
                <a:spcPts val="2000"/>
              </a:spcBef>
              <a:spcAft>
                <a:spcPts val="0"/>
              </a:spcAft>
              <a:buNone/>
            </a:pPr>
            <a:r>
              <a:rPr lang="en" sz="1200" dirty="0">
                <a:highlight>
                  <a:srgbClr val="FFFFFF"/>
                </a:highlight>
              </a:rPr>
              <a:t>The </a:t>
            </a:r>
            <a:r>
              <a:rPr lang="en" sz="1200" b="1" dirty="0">
                <a:highlight>
                  <a:srgbClr val="FFFFFF"/>
                </a:highlight>
              </a:rPr>
              <a:t>NGO Major Group </a:t>
            </a:r>
            <a:r>
              <a:rPr lang="en" sz="1200" dirty="0">
                <a:highlight>
                  <a:srgbClr val="FFFFFF"/>
                </a:highlight>
              </a:rPr>
              <a:t>is tasked with facilitating the participation and enhancing the engagement of non-governmental organizations in the processes directly and indirectly related to the High Level Political Forum. When possible, we work to organize positions on behalf of the members to be delivered in various United Nations spaces. </a:t>
            </a:r>
            <a:endParaRPr sz="1200" dirty="0">
              <a:highlight>
                <a:srgbClr val="FFFFFF"/>
              </a:highlight>
            </a:endParaRPr>
          </a:p>
          <a:p>
            <a:pPr marL="0" lvl="0" indent="0" algn="l" rtl="0">
              <a:lnSpc>
                <a:spcPct val="115000"/>
              </a:lnSpc>
              <a:spcBef>
                <a:spcPts val="2000"/>
              </a:spcBef>
              <a:spcAft>
                <a:spcPts val="0"/>
              </a:spcAft>
              <a:buNone/>
            </a:pPr>
            <a:r>
              <a:rPr lang="en" sz="1200" dirty="0">
                <a:highlight>
                  <a:srgbClr val="FFFFFF"/>
                </a:highlight>
              </a:rPr>
              <a:t>Cannot find the mission for</a:t>
            </a:r>
            <a:r>
              <a:rPr lang="en" sz="1200" b="1" dirty="0">
                <a:highlight>
                  <a:srgbClr val="FFFFFF"/>
                </a:highlight>
              </a:rPr>
              <a:t> NGO Habitat</a:t>
            </a:r>
            <a:r>
              <a:rPr lang="en" sz="1200" dirty="0">
                <a:highlight>
                  <a:srgbClr val="FFFFFF"/>
                </a:highlight>
              </a:rPr>
              <a:t> However, </a:t>
            </a:r>
            <a:r>
              <a:rPr lang="en" sz="1200" b="1" dirty="0">
                <a:highlight>
                  <a:srgbClr val="FFFFFF"/>
                </a:highlight>
              </a:rPr>
              <a:t>Habitat III</a:t>
            </a:r>
            <a:r>
              <a:rPr lang="en" sz="1200" dirty="0">
                <a:highlight>
                  <a:srgbClr val="FFFFFF"/>
                </a:highlight>
              </a:rPr>
              <a:t> offered a unique opportunity to discuss the important challenges of how cities, towns, and village can be planned and managed, in order to fulfill their role as drivers of sustainable development, and how they can shape the implementation of the </a:t>
            </a:r>
            <a:r>
              <a:rPr lang="en" sz="1200" u="sng" dirty="0">
                <a:hlinkClick r:id="rId3"/>
              </a:rPr>
              <a:t>Sustainable Development Goals</a:t>
            </a:r>
            <a:r>
              <a:rPr lang="en" sz="1200" dirty="0">
                <a:highlight>
                  <a:srgbClr val="FFFFFF"/>
                </a:highlight>
              </a:rPr>
              <a:t> and the </a:t>
            </a:r>
            <a:r>
              <a:rPr lang="en" sz="1200" u="sng" dirty="0">
                <a:hlinkClick r:id="rId4"/>
              </a:rPr>
              <a:t>Paris Agreement on climate change</a:t>
            </a:r>
            <a:r>
              <a:rPr lang="en" sz="1200" dirty="0">
                <a:highlight>
                  <a:srgbClr val="FFFFFF"/>
                </a:highlight>
              </a:rPr>
              <a:t>. I assume NGO Habitat is the civil society contributor to this.</a:t>
            </a:r>
            <a:endParaRPr sz="1200" dirty="0">
              <a:highlight>
                <a:srgbClr val="FFFFFF"/>
              </a:highlight>
            </a:endParaRPr>
          </a:p>
          <a:p>
            <a:pPr marL="0" lvl="0" indent="0" algn="l" rtl="0">
              <a:lnSpc>
                <a:spcPct val="115000"/>
              </a:lnSpc>
              <a:spcBef>
                <a:spcPts val="2000"/>
              </a:spcBef>
              <a:spcAft>
                <a:spcPts val="0"/>
              </a:spcAft>
              <a:buNone/>
            </a:pPr>
            <a:endParaRPr dirty="0"/>
          </a:p>
          <a:p>
            <a:pPr marL="0" lvl="0" indent="0" algn="l" rtl="0">
              <a:spcBef>
                <a:spcPts val="0"/>
              </a:spcBef>
              <a:spcAft>
                <a:spcPts val="0"/>
              </a:spcAft>
              <a:buNone/>
            </a:pPr>
            <a:endParaRPr sz="1300" dirty="0">
              <a:solidFill>
                <a:srgbClr val="404040"/>
              </a:solidFill>
            </a:endParaRPr>
          </a:p>
        </p:txBody>
      </p:sp>
    </p:spTree>
    <p:extLst>
      <p:ext uri="{BB962C8B-B14F-4D97-AF65-F5344CB8AC3E}">
        <p14:creationId xmlns:p14="http://schemas.microsoft.com/office/powerpoint/2010/main" val="2534730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52b1fdc5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452b1fdc5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Pictures of our members contributing to grassroots initiatives and advocacy at the local level</a:t>
            </a:r>
            <a:endParaRPr dirty="0"/>
          </a:p>
        </p:txBody>
      </p:sp>
    </p:spTree>
    <p:extLst>
      <p:ext uri="{BB962C8B-B14F-4D97-AF65-F5344CB8AC3E}">
        <p14:creationId xmlns:p14="http://schemas.microsoft.com/office/powerpoint/2010/main" val="2478219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46559ed2b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46559ed2b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Explanation of Passion to Product Diagram</a:t>
            </a:r>
            <a:endParaRPr dirty="0"/>
          </a:p>
        </p:txBody>
      </p:sp>
    </p:spTree>
    <p:extLst>
      <p:ext uri="{BB962C8B-B14F-4D97-AF65-F5344CB8AC3E}">
        <p14:creationId xmlns:p14="http://schemas.microsoft.com/office/powerpoint/2010/main" val="4044936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61</a:t>
            </a:fld>
            <a:endParaRPr lang="en-US"/>
          </a:p>
        </p:txBody>
      </p:sp>
    </p:spTree>
    <p:extLst>
      <p:ext uri="{BB962C8B-B14F-4D97-AF65-F5344CB8AC3E}">
        <p14:creationId xmlns:p14="http://schemas.microsoft.com/office/powerpoint/2010/main" val="16377784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2100cbc2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2100cbc2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Each of UNANIMA Internationals focus areas are related to the SDGs, their implementation &amp; achievement. We as civil society play an integral role in the </a:t>
            </a:r>
            <a:r>
              <a:rPr lang="en" dirty="0" err="1"/>
              <a:t>realisation</a:t>
            </a:r>
            <a:r>
              <a:rPr lang="en" dirty="0"/>
              <a:t> and the achievement of the SDGs. We don’t just work to implement them at the local level but we also have the opportunity to encourage and hold governments accountable in their responsibilities towards achieving them. The SDGs are beginning implemented by 193 countries, 80 of these have UNANIMA International Members in them! </a:t>
            </a:r>
            <a:endParaRPr dirty="0"/>
          </a:p>
          <a:p>
            <a:pPr marL="0" lvl="0" indent="0" algn="l" rtl="0">
              <a:lnSpc>
                <a:spcPct val="115000"/>
              </a:lnSpc>
              <a:spcBef>
                <a:spcPts val="1600"/>
              </a:spcBef>
              <a:spcAft>
                <a:spcPts val="0"/>
              </a:spcAft>
              <a:buNone/>
            </a:pPr>
            <a:r>
              <a:rPr lang="en" dirty="0"/>
              <a:t>While UNANIMA International certainly contributes to all 17 goals both at the Grassroots and in NYC  we do have a particular interest in 7 of the goals. It was decided that these would be our focus after taking stock of the </a:t>
            </a:r>
            <a:r>
              <a:rPr lang="en" dirty="0" err="1"/>
              <a:t>ministeries</a:t>
            </a:r>
            <a:r>
              <a:rPr lang="en" dirty="0"/>
              <a:t> that UNANIMA members take part in. The SDGs of interest for UNANIMA International are:</a:t>
            </a:r>
            <a:endParaRPr dirty="0"/>
          </a:p>
          <a:p>
            <a:pPr marL="457200" lvl="0" indent="0" algn="l" rtl="0">
              <a:lnSpc>
                <a:spcPct val="115000"/>
              </a:lnSpc>
              <a:spcBef>
                <a:spcPts val="1600"/>
              </a:spcBef>
              <a:spcAft>
                <a:spcPts val="0"/>
              </a:spcAft>
              <a:buNone/>
            </a:pPr>
            <a:r>
              <a:rPr lang="en" dirty="0"/>
              <a:t>1- End Poverty in all its forms everywhere</a:t>
            </a:r>
            <a:endParaRPr dirty="0"/>
          </a:p>
          <a:p>
            <a:pPr marL="457200" lvl="0" indent="0" algn="l" rtl="0">
              <a:lnSpc>
                <a:spcPct val="115000"/>
              </a:lnSpc>
              <a:spcBef>
                <a:spcPts val="1600"/>
              </a:spcBef>
              <a:spcAft>
                <a:spcPts val="0"/>
              </a:spcAft>
              <a:buNone/>
            </a:pPr>
            <a:r>
              <a:rPr lang="en" dirty="0"/>
              <a:t>3- </a:t>
            </a:r>
            <a:r>
              <a:rPr lang="en" dirty="0" err="1"/>
              <a:t>Goog</a:t>
            </a:r>
            <a:r>
              <a:rPr lang="en" dirty="0"/>
              <a:t> Health and Well Being</a:t>
            </a:r>
            <a:endParaRPr dirty="0"/>
          </a:p>
          <a:p>
            <a:pPr marL="457200" lvl="0" indent="0" algn="l" rtl="0">
              <a:lnSpc>
                <a:spcPct val="115000"/>
              </a:lnSpc>
              <a:spcBef>
                <a:spcPts val="1600"/>
              </a:spcBef>
              <a:spcAft>
                <a:spcPts val="0"/>
              </a:spcAft>
              <a:buNone/>
            </a:pPr>
            <a:r>
              <a:rPr lang="en" dirty="0"/>
              <a:t>4- Quality Education</a:t>
            </a:r>
            <a:endParaRPr dirty="0"/>
          </a:p>
          <a:p>
            <a:pPr marL="457200" lvl="0" indent="0" algn="l" rtl="0">
              <a:lnSpc>
                <a:spcPct val="115000"/>
              </a:lnSpc>
              <a:spcBef>
                <a:spcPts val="1600"/>
              </a:spcBef>
              <a:spcAft>
                <a:spcPts val="0"/>
              </a:spcAft>
              <a:buNone/>
            </a:pPr>
            <a:r>
              <a:rPr lang="en" dirty="0"/>
              <a:t>5- Gender equality </a:t>
            </a:r>
            <a:endParaRPr dirty="0"/>
          </a:p>
          <a:p>
            <a:pPr marL="457200" lvl="0" indent="0" algn="l" rtl="0">
              <a:lnSpc>
                <a:spcPct val="115000"/>
              </a:lnSpc>
              <a:spcBef>
                <a:spcPts val="1600"/>
              </a:spcBef>
              <a:spcAft>
                <a:spcPts val="0"/>
              </a:spcAft>
              <a:buNone/>
            </a:pPr>
            <a:r>
              <a:rPr lang="en" dirty="0"/>
              <a:t>10- Reduced Inequalities</a:t>
            </a:r>
            <a:endParaRPr dirty="0"/>
          </a:p>
          <a:p>
            <a:pPr marL="457200" lvl="0" indent="0" algn="l" rtl="0">
              <a:lnSpc>
                <a:spcPct val="115000"/>
              </a:lnSpc>
              <a:spcBef>
                <a:spcPts val="1600"/>
              </a:spcBef>
              <a:spcAft>
                <a:spcPts val="0"/>
              </a:spcAft>
              <a:buNone/>
            </a:pPr>
            <a:r>
              <a:rPr lang="en" dirty="0"/>
              <a:t>13- Climate action</a:t>
            </a:r>
            <a:endParaRPr dirty="0"/>
          </a:p>
          <a:p>
            <a:pPr marL="457200" lvl="0" indent="0" algn="l" rtl="0">
              <a:lnSpc>
                <a:spcPct val="115000"/>
              </a:lnSpc>
              <a:spcBef>
                <a:spcPts val="1600"/>
              </a:spcBef>
              <a:spcAft>
                <a:spcPts val="0"/>
              </a:spcAft>
              <a:buNone/>
            </a:pPr>
            <a:r>
              <a:rPr lang="en" dirty="0"/>
              <a:t>16- Peace, Justice and Strong Institutions</a:t>
            </a:r>
            <a:endParaRPr dirty="0"/>
          </a:p>
          <a:p>
            <a:pPr marL="457200" lvl="0" indent="0" algn="l" rtl="0">
              <a:lnSpc>
                <a:spcPct val="115000"/>
              </a:lnSpc>
              <a:spcBef>
                <a:spcPts val="1600"/>
              </a:spcBef>
              <a:spcAft>
                <a:spcPts val="0"/>
              </a:spcAft>
              <a:buNone/>
            </a:pPr>
            <a:endParaRPr dirty="0">
              <a:solidFill>
                <a:schemeClr val="dk2"/>
              </a:solidFill>
            </a:endParaRPr>
          </a:p>
          <a:p>
            <a:pPr marL="0" lvl="0" indent="0" algn="l" rtl="0">
              <a:spcBef>
                <a:spcPts val="1600"/>
              </a:spcBef>
              <a:spcAft>
                <a:spcPts val="0"/>
              </a:spcAft>
              <a:buNone/>
            </a:pPr>
            <a:endParaRPr dirty="0"/>
          </a:p>
        </p:txBody>
      </p:sp>
    </p:spTree>
    <p:extLst>
      <p:ext uri="{BB962C8B-B14F-4D97-AF65-F5344CB8AC3E}">
        <p14:creationId xmlns:p14="http://schemas.microsoft.com/office/powerpoint/2010/main" val="2913977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63</a:t>
            </a:fld>
            <a:endParaRPr lang="en-US"/>
          </a:p>
        </p:txBody>
      </p:sp>
    </p:spTree>
    <p:extLst>
      <p:ext uri="{BB962C8B-B14F-4D97-AF65-F5344CB8AC3E}">
        <p14:creationId xmlns:p14="http://schemas.microsoft.com/office/powerpoint/2010/main" val="2712749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2100cbc28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2100cbc2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t>It is said ‘Women hold up half the sky.’  Unfortunately this is not often reflected in the way it should be, especially from and economic perspective. Biggest structural barriers to women’s economic empowerment is women’s disproportionate burden of unpaid care and domestic work at home. It restricts them from pursuing education, skills training and taking up paid jobs. According to UNDP report on Gender Equality, it is estimated that unpaid care work undertaken by women today “amounts to as much as $10 trillion of output per year, roughly equivalent to 13% of global GDP.” Besides the economic exclusion, women are subjected to social, cultural and traditional practices like patriarchy that confines them to their homes. Women are not only more affected by these problems, but also possess ideas and leadership to solve them. The gender discrimination is still holding too many women back, this in turn holds our world back. This is why gender equality has a specific goal. </a:t>
            </a:r>
            <a:endParaRPr sz="1200" dirty="0"/>
          </a:p>
          <a:p>
            <a:pPr marL="0" lvl="0" indent="0" algn="l" rtl="0">
              <a:lnSpc>
                <a:spcPct val="115000"/>
              </a:lnSpc>
              <a:spcBef>
                <a:spcPts val="0"/>
              </a:spcBef>
              <a:spcAft>
                <a:spcPts val="0"/>
              </a:spcAft>
              <a:buNone/>
            </a:pPr>
            <a:r>
              <a:rPr lang="en" sz="1200" dirty="0"/>
              <a:t>Like Women, Children and Youth are often among the ones left furthest behind. While children do not have a specific goal dedicated to them they are equally important to the SDGs. As populations grow and the number of children and youth rise it is integral that their needs are addressed and they actively participate in the implementation and achievement of the 2030 agenda. Throughout the 17 goals children and youth are named in a number of the indicators.</a:t>
            </a:r>
            <a:endParaRPr sz="12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7532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t>Gender equality is </a:t>
            </a:r>
            <a:r>
              <a:rPr lang="en-AU" dirty="0"/>
              <a:t>achieved when women and men enjoy the same rights and opportunities across all sectors of society, including economic participation and decision-making, and when the different behaviours, aspirations and needs of women and men are equally valued and favoured.</a:t>
            </a:r>
          </a:p>
          <a:p>
            <a:pPr marL="0" indent="0">
              <a:spcBef>
                <a:spcPts val="0"/>
              </a:spcBef>
              <a:buClrTx/>
              <a:buSzTx/>
              <a:buNone/>
              <a:defRPr sz="3200">
                <a:solidFill>
                  <a:srgbClr val="525252"/>
                </a:solidFill>
                <a:latin typeface="Helvetica Neue"/>
                <a:ea typeface="Helvetica Neue"/>
                <a:cs typeface="Helvetica Neue"/>
                <a:sym typeface="Helvetica Neue"/>
              </a:defRPr>
            </a:pPr>
            <a:endParaRPr lang="en-AU" dirty="0"/>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t>Feminism </a:t>
            </a:r>
          </a:p>
          <a:p>
            <a:pPr marL="0" indent="0">
              <a:spcBef>
                <a:spcPts val="0"/>
              </a:spcBef>
              <a:buNone/>
              <a:defRPr sz="3200">
                <a:solidFill>
                  <a:srgbClr val="525252"/>
                </a:solidFill>
                <a:latin typeface="Helvetica Neue"/>
                <a:ea typeface="Helvetica Neue"/>
                <a:cs typeface="Helvetica Neue"/>
                <a:sym typeface="Helvetica Neue"/>
              </a:defRPr>
            </a:pPr>
            <a:r>
              <a:rPr lang="en-AU" b="1" dirty="0"/>
              <a:t>“Feminism is a way of looking at the world which women occupy from the perspective of </a:t>
            </a:r>
          </a:p>
          <a:p>
            <a:pPr marL="0" indent="0">
              <a:spcBef>
                <a:spcPts val="0"/>
              </a:spcBef>
              <a:buNone/>
              <a:defRPr sz="3200">
                <a:solidFill>
                  <a:srgbClr val="525252"/>
                </a:solidFill>
                <a:latin typeface="Helvetica Neue"/>
                <a:ea typeface="Helvetica Neue"/>
                <a:cs typeface="Helvetica Neue"/>
                <a:sym typeface="Helvetica Neue"/>
              </a:defRPr>
            </a:pPr>
            <a:r>
              <a:rPr lang="en-AU" b="1" dirty="0"/>
              <a:t>women</a:t>
            </a:r>
            <a:r>
              <a:rPr lang="en-AU" dirty="0"/>
              <a:t>. It has at its central focus </a:t>
            </a:r>
          </a:p>
          <a:p>
            <a:pPr marL="0" indent="0">
              <a:spcBef>
                <a:spcPts val="0"/>
              </a:spcBef>
              <a:buNone/>
              <a:defRPr sz="3200">
                <a:solidFill>
                  <a:srgbClr val="525252"/>
                </a:solidFill>
                <a:latin typeface="Helvetica Neue"/>
                <a:ea typeface="Helvetica Neue"/>
                <a:cs typeface="Helvetica Neue"/>
                <a:sym typeface="Helvetica Neue"/>
              </a:defRPr>
            </a:pPr>
            <a:r>
              <a:rPr lang="en-AU" dirty="0"/>
              <a:t>the concept of patriarchy which can </a:t>
            </a:r>
          </a:p>
          <a:p>
            <a:pPr marL="0" indent="0">
              <a:spcBef>
                <a:spcPts val="0"/>
              </a:spcBef>
              <a:buNone/>
              <a:defRPr sz="3200">
                <a:solidFill>
                  <a:srgbClr val="525252"/>
                </a:solidFill>
                <a:latin typeface="Helvetica Neue"/>
                <a:ea typeface="Helvetica Neue"/>
                <a:cs typeface="Helvetica Neue"/>
                <a:sym typeface="Helvetica Neue"/>
              </a:defRPr>
            </a:pPr>
            <a:r>
              <a:rPr lang="en-AU" dirty="0"/>
              <a:t>be described as a system of male </a:t>
            </a:r>
          </a:p>
          <a:p>
            <a:pPr marL="0" indent="0">
              <a:spcBef>
                <a:spcPts val="0"/>
              </a:spcBef>
              <a:buNone/>
              <a:defRPr sz="3200">
                <a:solidFill>
                  <a:srgbClr val="525252"/>
                </a:solidFill>
                <a:latin typeface="Helvetica Neue"/>
                <a:ea typeface="Helvetica Neue"/>
                <a:cs typeface="Helvetica Neue"/>
                <a:sym typeface="Helvetica Neue"/>
              </a:defRPr>
            </a:pPr>
            <a:r>
              <a:rPr lang="en-AU" dirty="0"/>
              <a:t>authority which oppresses women </a:t>
            </a:r>
          </a:p>
          <a:p>
            <a:pPr marL="0" indent="0">
              <a:spcBef>
                <a:spcPts val="0"/>
              </a:spcBef>
              <a:buNone/>
              <a:defRPr sz="3200">
                <a:solidFill>
                  <a:srgbClr val="525252"/>
                </a:solidFill>
                <a:latin typeface="Helvetica Neue"/>
                <a:ea typeface="Helvetica Neue"/>
                <a:cs typeface="Helvetica Neue"/>
                <a:sym typeface="Helvetica Neue"/>
              </a:defRPr>
            </a:pPr>
            <a:r>
              <a:rPr lang="en-AU" dirty="0"/>
              <a:t>through its social, political and </a:t>
            </a:r>
          </a:p>
          <a:p>
            <a:pPr marL="0" indent="0">
              <a:spcBef>
                <a:spcPts val="0"/>
              </a:spcBef>
              <a:buNone/>
              <a:defRPr sz="3200">
                <a:solidFill>
                  <a:srgbClr val="525252"/>
                </a:solidFill>
                <a:latin typeface="Helvetica Neue"/>
                <a:ea typeface="Helvetica Neue"/>
                <a:cs typeface="Helvetica Neue"/>
                <a:sym typeface="Helvetica Neue"/>
              </a:defRPr>
            </a:pPr>
            <a:r>
              <a:rPr lang="en-AU" dirty="0"/>
              <a:t>economic institutions.</a:t>
            </a:r>
          </a:p>
          <a:p>
            <a:endParaRPr lang="en-US" dirty="0"/>
          </a:p>
          <a:p>
            <a:endParaRPr lang="en-US" dirty="0"/>
          </a:p>
          <a:p>
            <a:r>
              <a:rPr lang="en-US" dirty="0"/>
              <a:t>Power Diagram </a:t>
            </a:r>
          </a:p>
          <a:p>
            <a:endParaRPr lang="en-US" dirty="0"/>
          </a:p>
          <a:p>
            <a:r>
              <a:rPr lang="en-US" dirty="0"/>
              <a:t>Thoughts on Gender </a:t>
            </a:r>
          </a:p>
          <a:p>
            <a:pPr marL="301752" indent="-301752" defTabSz="402336">
              <a:spcBef>
                <a:spcPts val="800"/>
              </a:spcBef>
              <a:defRPr sz="2288"/>
            </a:pPr>
            <a:r>
              <a:rPr lang="en-AU" dirty="0"/>
              <a:t>A social construct vs defining male and female </a:t>
            </a:r>
          </a:p>
          <a:p>
            <a:pPr marL="301752" indent="-301752" defTabSz="402336">
              <a:spcBef>
                <a:spcPts val="800"/>
              </a:spcBef>
              <a:defRPr sz="2288"/>
            </a:pPr>
            <a:r>
              <a:rPr lang="en-AU" dirty="0"/>
              <a:t>Gender non conforming / LGBTIQ </a:t>
            </a:r>
          </a:p>
          <a:p>
            <a:pPr marL="301752" indent="-301752" defTabSz="402336">
              <a:spcBef>
                <a:spcPts val="800"/>
              </a:spcBef>
              <a:defRPr sz="2288"/>
            </a:pPr>
            <a:r>
              <a:rPr lang="en-AU" dirty="0"/>
              <a:t>Roles of men and women / equality</a:t>
            </a:r>
          </a:p>
          <a:p>
            <a:pPr marL="301752" indent="-301752" defTabSz="402336">
              <a:spcBef>
                <a:spcPts val="800"/>
              </a:spcBef>
              <a:defRPr sz="2288"/>
            </a:pPr>
            <a:r>
              <a:rPr lang="en-AU" dirty="0"/>
              <a:t>Traditional heterosexual family/traditional family values vs other forms of family vs attack on traditional values </a:t>
            </a:r>
          </a:p>
          <a:p>
            <a:pPr marL="301752" indent="-301752" defTabSz="402336">
              <a:spcBef>
                <a:spcPts val="800"/>
              </a:spcBef>
              <a:defRPr sz="2288"/>
            </a:pPr>
            <a:r>
              <a:rPr lang="en-AU" dirty="0"/>
              <a:t>Sexual and reproductive rights and health </a:t>
            </a:r>
          </a:p>
          <a:p>
            <a:pPr marL="301752" indent="-301752" defTabSz="402336">
              <a:spcBef>
                <a:spcPts val="800"/>
              </a:spcBef>
              <a:defRPr sz="2288"/>
            </a:pPr>
            <a:r>
              <a:rPr lang="en-AU" dirty="0"/>
              <a:t>Pro-family; pro-marriage </a:t>
            </a:r>
          </a:p>
          <a:p>
            <a:pPr marL="301752" indent="-301752" defTabSz="402336">
              <a:spcBef>
                <a:spcPts val="800"/>
              </a:spcBef>
              <a:defRPr sz="2288"/>
            </a:pPr>
            <a:r>
              <a:rPr lang="en-AU" dirty="0"/>
              <a:t>Bodily autonomy </a:t>
            </a:r>
          </a:p>
          <a:p>
            <a:pPr marL="301752" indent="-301752" defTabSz="402336">
              <a:spcBef>
                <a:spcPts val="800"/>
              </a:spcBef>
              <a:defRPr sz="2288"/>
            </a:pPr>
            <a:r>
              <a:rPr lang="en-AU" dirty="0"/>
              <a:t>Anti gender ideology /Anti Gender movement </a:t>
            </a:r>
          </a:p>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65</a:t>
            </a:fld>
            <a:endParaRPr lang="en-US"/>
          </a:p>
        </p:txBody>
      </p:sp>
    </p:spTree>
    <p:extLst>
      <p:ext uri="{BB962C8B-B14F-4D97-AF65-F5344CB8AC3E}">
        <p14:creationId xmlns:p14="http://schemas.microsoft.com/office/powerpoint/2010/main" val="1136908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2100cbc2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2100cbc2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200" dirty="0"/>
              <a:t>Initiated in July 2016, a special meeting called a High-Level Political Forum (HLPF), is held every year to review specific Goals and allow countries to present a Voluntary Report on Progress, in their country. The HLPF is the main mechanism for review of the goals at the United Nations.</a:t>
            </a:r>
            <a:endParaRPr sz="1200" dirty="0"/>
          </a:p>
          <a:p>
            <a:pPr marL="0" lvl="0" indent="0" algn="l" rtl="0">
              <a:spcBef>
                <a:spcPts val="0"/>
              </a:spcBef>
              <a:spcAft>
                <a:spcPts val="0"/>
              </a:spcAft>
              <a:buNone/>
            </a:pPr>
            <a:endParaRPr lang="en-US" dirty="0"/>
          </a:p>
          <a:p>
            <a:pPr marL="0" indent="0">
              <a:lnSpc>
                <a:spcPct val="98181"/>
              </a:lnSpc>
              <a:spcBef>
                <a:spcPts val="1600"/>
              </a:spcBef>
              <a:buClr>
                <a:srgbClr val="000000"/>
              </a:buClr>
              <a:buSzPts val="1100"/>
              <a:buNone/>
            </a:pPr>
            <a:r>
              <a:rPr lang="en-US" sz="1200" dirty="0">
                <a:latin typeface="Century Gothic" panose="020B0502020202020204" pitchFamily="34" charset="0"/>
                <a:ea typeface="Arial"/>
                <a:cs typeface="Arial"/>
                <a:sym typeface="Arial"/>
              </a:rPr>
              <a:t>This year, it’s 5</a:t>
            </a:r>
            <a:r>
              <a:rPr lang="en-US" sz="1200" baseline="30000" dirty="0">
                <a:latin typeface="Century Gothic" panose="020B0502020202020204" pitchFamily="34" charset="0"/>
                <a:ea typeface="Arial"/>
                <a:cs typeface="Arial"/>
                <a:sym typeface="Arial"/>
              </a:rPr>
              <a:t>th </a:t>
            </a:r>
            <a:r>
              <a:rPr lang="en-US" sz="1200" dirty="0">
                <a:latin typeface="Century Gothic" panose="020B0502020202020204" pitchFamily="34" charset="0"/>
                <a:ea typeface="Arial"/>
                <a:cs typeface="Arial"/>
                <a:sym typeface="Arial"/>
              </a:rPr>
              <a:t>year (2020), the HLPF will take a slightly different approach in reviewing the SDGs and review of them in the context of the theme rather than a group of the goals</a:t>
            </a:r>
          </a:p>
          <a:p>
            <a:pPr marL="0" indent="609585">
              <a:lnSpc>
                <a:spcPct val="98181"/>
              </a:lnSpc>
              <a:spcBef>
                <a:spcPts val="267"/>
              </a:spcBef>
              <a:buNone/>
            </a:pPr>
            <a:r>
              <a:rPr lang="en-US" sz="1200" dirty="0">
                <a:latin typeface="Century Gothic" panose="020B0502020202020204" pitchFamily="34" charset="0"/>
                <a:ea typeface="Arial"/>
                <a:cs typeface="Arial"/>
                <a:sym typeface="Arial"/>
              </a:rPr>
              <a:t>In July under the auspices of the Economic and Social Council the SDGs will be reviewed under the theme.</a:t>
            </a:r>
          </a:p>
          <a:p>
            <a:pPr marL="0" indent="609585">
              <a:lnSpc>
                <a:spcPct val="98181"/>
              </a:lnSpc>
              <a:spcBef>
                <a:spcPts val="533"/>
              </a:spcBef>
              <a:buClr>
                <a:srgbClr val="000000"/>
              </a:buClr>
              <a:buSzPts val="1100"/>
              <a:buNone/>
            </a:pPr>
            <a:r>
              <a:rPr lang="en-US" sz="1200" i="1" dirty="0">
                <a:solidFill>
                  <a:schemeClr val="accent5">
                    <a:lumMod val="75000"/>
                  </a:schemeClr>
                </a:solidFill>
              </a:rPr>
              <a:t>"Accelerated action and transformative pathways: realizing the decade of action and delivery for sustainable development "</a:t>
            </a:r>
            <a:r>
              <a:rPr lang="en-US" sz="1200" dirty="0">
                <a:solidFill>
                  <a:schemeClr val="accent5">
                    <a:lumMod val="75000"/>
                  </a:schemeClr>
                </a:solidFill>
              </a:rPr>
              <a:t>.</a:t>
            </a:r>
            <a:endParaRPr lang="en-US" sz="1200" dirty="0">
              <a:solidFill>
                <a:schemeClr val="accent5">
                  <a:lumMod val="75000"/>
                </a:schemeClr>
              </a:solidFill>
              <a:latin typeface="Century Gothic" panose="020B0502020202020204" pitchFamily="34" charset="0"/>
              <a:cs typeface="Arial"/>
              <a:sym typeface="Arial"/>
            </a:endParaRPr>
          </a:p>
          <a:p>
            <a:pPr marL="0" indent="609585">
              <a:lnSpc>
                <a:spcPct val="98181"/>
              </a:lnSpc>
              <a:spcBef>
                <a:spcPts val="533"/>
              </a:spcBef>
              <a:buClr>
                <a:srgbClr val="000000"/>
              </a:buClr>
              <a:buSzPts val="1100"/>
              <a:buNone/>
            </a:pPr>
            <a:endParaRPr lang="en-US" sz="1200" dirty="0">
              <a:latin typeface="Century Gothic" panose="020B0502020202020204" pitchFamily="34" charset="0"/>
              <a:ea typeface="Arial"/>
              <a:cs typeface="Arial"/>
              <a:sym typeface="Arial"/>
            </a:endParaRPr>
          </a:p>
          <a:p>
            <a:pPr marL="0" indent="609585">
              <a:lnSpc>
                <a:spcPct val="98181"/>
              </a:lnSpc>
              <a:spcBef>
                <a:spcPts val="533"/>
              </a:spcBef>
              <a:buNone/>
            </a:pPr>
            <a:r>
              <a:rPr lang="en-US" sz="1200" dirty="0"/>
              <a:t>In 2020 convened under the auspices of the Economic and Social Council, will be held from Tuesday, 7 July, to Thursday, 16 July 2020, including the three-day ministerial meeting of the forum from Tuesday, 14 July, to Thursday, 16 July 2020.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145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4a217b9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4a217b9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8379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984714387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98471438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2030 Agenda for Sustainable Development, Member States have committed to achieve Sustainable Development for all nations and peoples. The agenda based on the ideals of inclusiveness and prosperity and member states pledged to reach those left furthest behind.</a:t>
            </a:r>
            <a:endParaRPr sz="1400" dirty="0">
              <a:solidFill>
                <a:schemeClr val="dk1"/>
              </a:solidFill>
            </a:endParaRPr>
          </a:p>
          <a:p>
            <a:pPr marL="0" lvl="0" indent="0" algn="l" rtl="0">
              <a:lnSpc>
                <a:spcPct val="107000"/>
              </a:lnSpc>
              <a:spcBef>
                <a:spcPts val="800"/>
              </a:spcBef>
              <a:spcAft>
                <a:spcPts val="800"/>
              </a:spcAft>
              <a:buClr>
                <a:schemeClr val="dk1"/>
              </a:buClr>
              <a:buSzPts val="1100"/>
              <a:buFont typeface="Arial"/>
              <a:buNone/>
            </a:pPr>
            <a:r>
              <a:rPr lang="en" sz="1400" dirty="0">
                <a:solidFill>
                  <a:schemeClr val="dk1"/>
                </a:solidFill>
              </a:rPr>
              <a:t>Progress has been made in rising economic and social prosperity but it has been uneven. Inequality has not only persisted but increased, and considerable numbers of people within countries are left living in extreme poverty.</a:t>
            </a:r>
            <a:endParaRPr dirty="0"/>
          </a:p>
        </p:txBody>
      </p:sp>
    </p:spTree>
    <p:extLst>
      <p:ext uri="{BB962C8B-B14F-4D97-AF65-F5344CB8AC3E}">
        <p14:creationId xmlns:p14="http://schemas.microsoft.com/office/powerpoint/2010/main" val="13158069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984714387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984714387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Is one of the manifestations of this inequality. Levels of homelessness have dramatically risen in most major cities in the world.</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150 Million People – 2% of the world’s population are homeless (National Reports)</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1.6 Billion People - + 20% lack adequate housing</a:t>
            </a:r>
            <a:endParaRPr sz="1400" dirty="0">
              <a:solidFill>
                <a:schemeClr val="dk1"/>
              </a:solidFill>
            </a:endParaRPr>
          </a:p>
          <a:p>
            <a:pPr marL="0" lvl="0" indent="0" algn="l" rtl="0">
              <a:spcBef>
                <a:spcPts val="0"/>
              </a:spcBef>
              <a:spcAft>
                <a:spcPts val="0"/>
              </a:spcAft>
              <a:buNone/>
            </a:pPr>
            <a:endParaRPr dirty="0"/>
          </a:p>
          <a:p>
            <a:pPr marL="0" lvl="0" indent="0" algn="l" rtl="0">
              <a:lnSpc>
                <a:spcPct val="107000"/>
              </a:lnSpc>
              <a:spcBef>
                <a:spcPts val="0"/>
              </a:spcBef>
              <a:spcAft>
                <a:spcPts val="800"/>
              </a:spcAft>
              <a:buClr>
                <a:schemeClr val="dk1"/>
              </a:buClr>
              <a:buSzPts val="1100"/>
              <a:buFont typeface="Arial"/>
              <a:buNone/>
            </a:pPr>
            <a:r>
              <a:rPr lang="en" sz="1400" dirty="0">
                <a:solidFill>
                  <a:schemeClr val="dk1"/>
                </a:solidFill>
              </a:rPr>
              <a:t>Homelessness is complex and manifests itself in different forms depending on the context. It can be visible – where people live on the streets or invisible where women/ children/ girls will not be seen</a:t>
            </a:r>
            <a:endParaRPr dirty="0"/>
          </a:p>
        </p:txBody>
      </p:sp>
    </p:spTree>
    <p:extLst>
      <p:ext uri="{BB962C8B-B14F-4D97-AF65-F5344CB8AC3E}">
        <p14:creationId xmlns:p14="http://schemas.microsoft.com/office/powerpoint/2010/main" val="3446369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98471438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98471438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US" sz="1200" b="1" dirty="0">
                <a:solidFill>
                  <a:schemeClr val="dk1"/>
                </a:solidFill>
              </a:rPr>
              <a:t>There has been a significant increase in the numbers of people living in homelessness in many countries in the past 7 years.</a:t>
            </a:r>
          </a:p>
          <a:p>
            <a:pPr marL="0" lvl="0" indent="-22860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600" dirty="0">
                <a:solidFill>
                  <a:schemeClr val="dk1"/>
                </a:solidFill>
                <a:latin typeface="Times New Roman"/>
                <a:ea typeface="Times New Roman"/>
                <a:cs typeface="Times New Roman"/>
                <a:sym typeface="Times New Roman"/>
              </a:rPr>
              <a:t>     </a:t>
            </a:r>
            <a:r>
              <a:rPr lang="en-US" sz="1200" dirty="0">
                <a:solidFill>
                  <a:schemeClr val="dk1"/>
                </a:solidFill>
              </a:rPr>
              <a:t>Each country defines homelessness differently</a:t>
            </a:r>
          </a:p>
          <a:p>
            <a:pPr marL="0" lvl="0" indent="-22860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600" dirty="0">
                <a:solidFill>
                  <a:schemeClr val="dk1"/>
                </a:solidFill>
                <a:latin typeface="Times New Roman"/>
                <a:ea typeface="Times New Roman"/>
                <a:cs typeface="Times New Roman"/>
                <a:sym typeface="Times New Roman"/>
              </a:rPr>
              <a:t>     </a:t>
            </a:r>
            <a:r>
              <a:rPr lang="en-US" sz="1200" dirty="0">
                <a:solidFill>
                  <a:schemeClr val="dk1"/>
                </a:solidFill>
              </a:rPr>
              <a:t>Difficult to make a cross-country comparison</a:t>
            </a:r>
          </a:p>
          <a:p>
            <a:pPr marL="0" lvl="0" indent="-22860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600" dirty="0">
                <a:solidFill>
                  <a:schemeClr val="dk1"/>
                </a:solidFill>
                <a:latin typeface="Times New Roman"/>
                <a:ea typeface="Times New Roman"/>
                <a:cs typeface="Times New Roman"/>
                <a:sym typeface="Times New Roman"/>
              </a:rPr>
              <a:t>     </a:t>
            </a:r>
            <a:r>
              <a:rPr lang="en-US" sz="1200" dirty="0">
                <a:solidFill>
                  <a:schemeClr val="dk1"/>
                </a:solidFill>
              </a:rPr>
              <a:t>Stems from the lack of a Universal definition of “homelessness”</a:t>
            </a:r>
          </a:p>
          <a:p>
            <a:pPr marL="0" lvl="0" indent="-22860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600" dirty="0">
                <a:solidFill>
                  <a:schemeClr val="dk1"/>
                </a:solidFill>
                <a:latin typeface="Times New Roman"/>
                <a:ea typeface="Times New Roman"/>
                <a:cs typeface="Times New Roman"/>
                <a:sym typeface="Times New Roman"/>
              </a:rPr>
              <a:t>     </a:t>
            </a:r>
            <a:r>
              <a:rPr lang="en-US" sz="1200" dirty="0">
                <a:solidFill>
                  <a:schemeClr val="dk1"/>
                </a:solidFill>
              </a:rPr>
              <a:t>Need at this meeting to come up with a common definition to move the agenda forward</a:t>
            </a:r>
          </a:p>
          <a:p>
            <a:pPr marL="0" lvl="0" indent="-22860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600" dirty="0">
                <a:solidFill>
                  <a:schemeClr val="dk1"/>
                </a:solidFill>
                <a:latin typeface="Times New Roman"/>
                <a:ea typeface="Times New Roman"/>
                <a:cs typeface="Times New Roman"/>
                <a:sym typeface="Times New Roman"/>
              </a:rPr>
              <a:t>     </a:t>
            </a:r>
            <a:r>
              <a:rPr lang="en-US" sz="1200" dirty="0">
                <a:solidFill>
                  <a:schemeClr val="dk1"/>
                </a:solidFill>
              </a:rPr>
              <a:t>Data and measurement are vital to address this issue, it enables evidence-based analysis and policy making at the national and local levels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the Expert Group meeting that </a:t>
            </a:r>
            <a:r>
              <a:rPr lang="en-US" dirty="0" err="1"/>
              <a:t>convined</a:t>
            </a:r>
            <a:r>
              <a:rPr lang="en-US" dirty="0"/>
              <a:t> in Nairobi, Kenya in May 2019 there was no global definition of homelessness.</a:t>
            </a:r>
            <a:r>
              <a:rPr lang="en-US" b="1" dirty="0">
                <a:solidFill>
                  <a:srgbClr val="1155CC"/>
                </a:solidFill>
              </a:rPr>
              <a:t> There was a need for this meeting to come up with a common definition to move the agenda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1155CC"/>
              </a:solidFill>
            </a:endParaRPr>
          </a:p>
          <a:p>
            <a:pPr marL="0" lvl="0" indent="-228600" algn="l" rtl="0">
              <a:lnSpc>
                <a:spcPct val="115000"/>
              </a:lnSpc>
              <a:spcBef>
                <a:spcPts val="0"/>
              </a:spcBef>
              <a:spcAft>
                <a:spcPts val="0"/>
              </a:spcAft>
              <a:buClr>
                <a:schemeClr val="dk1"/>
              </a:buClr>
              <a:buSzPts val="1100"/>
              <a:buFont typeface="Arial"/>
              <a:buNone/>
            </a:pPr>
            <a:r>
              <a:rPr lang="en-US" sz="1100" dirty="0">
                <a:solidFill>
                  <a:schemeClr val="dk1"/>
                </a:solidFill>
              </a:rPr>
              <a:t>·</a:t>
            </a:r>
            <a:r>
              <a:rPr lang="en-US" sz="500" dirty="0">
                <a:solidFill>
                  <a:schemeClr val="dk1"/>
                </a:solidFill>
                <a:latin typeface="Times New Roman"/>
                <a:ea typeface="Times New Roman"/>
                <a:cs typeface="Times New Roman"/>
                <a:sym typeface="Times New Roman"/>
              </a:rPr>
              <a:t>     </a:t>
            </a:r>
            <a:r>
              <a:rPr lang="en-US" sz="1100" dirty="0">
                <a:solidFill>
                  <a:schemeClr val="dk1"/>
                </a:solidFill>
              </a:rPr>
              <a:t>1.6 billion Live in inadequate housing conditions</a:t>
            </a:r>
          </a:p>
          <a:p>
            <a:pPr marL="0" lvl="0" indent="-228600" algn="l" rtl="0">
              <a:lnSpc>
                <a:spcPct val="115000"/>
              </a:lnSpc>
              <a:spcBef>
                <a:spcPts val="0"/>
              </a:spcBef>
              <a:spcAft>
                <a:spcPts val="0"/>
              </a:spcAft>
              <a:buClr>
                <a:schemeClr val="dk1"/>
              </a:buClr>
              <a:buSzPts val="1100"/>
              <a:buFont typeface="Arial"/>
              <a:buNone/>
            </a:pPr>
            <a:r>
              <a:rPr lang="en-US" sz="1100" dirty="0">
                <a:solidFill>
                  <a:schemeClr val="dk1"/>
                </a:solidFill>
              </a:rPr>
              <a:t>·</a:t>
            </a:r>
            <a:r>
              <a:rPr lang="en-US" sz="500" dirty="0">
                <a:solidFill>
                  <a:schemeClr val="dk1"/>
                </a:solidFill>
                <a:latin typeface="Times New Roman"/>
                <a:ea typeface="Times New Roman"/>
                <a:cs typeface="Times New Roman"/>
                <a:sym typeface="Times New Roman"/>
              </a:rPr>
              <a:t>     </a:t>
            </a:r>
            <a:r>
              <a:rPr lang="en-US" sz="1100" dirty="0">
                <a:solidFill>
                  <a:schemeClr val="dk1"/>
                </a:solidFill>
              </a:rPr>
              <a:t>22 million displaced in average per year due to climate related events</a:t>
            </a:r>
          </a:p>
          <a:p>
            <a:pPr marL="0" lvl="0" indent="0" algn="l" rtl="0">
              <a:lnSpc>
                <a:spcPct val="107000"/>
              </a:lnSpc>
              <a:spcBef>
                <a:spcPts val="0"/>
              </a:spcBef>
              <a:spcAft>
                <a:spcPts val="0"/>
              </a:spcAft>
              <a:buClr>
                <a:schemeClr val="dk1"/>
              </a:buClr>
              <a:buSzPts val="1100"/>
              <a:buFont typeface="Arial"/>
              <a:buNone/>
            </a:pPr>
            <a:r>
              <a:rPr lang="en-US" sz="1100" dirty="0">
                <a:solidFill>
                  <a:schemeClr val="dk1"/>
                </a:solidFill>
              </a:rPr>
              <a:t>There was a need for the definition to be framed within the 2030 Agenda and in particular with the overarching principle of “no one left behind” and to reach the furthest left behind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1155CC"/>
              </a:solidFill>
            </a:endParaRPr>
          </a:p>
          <a:p>
            <a:pPr marL="0" lvl="0" indent="0" algn="l" rtl="0">
              <a:lnSpc>
                <a:spcPct val="107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988147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98471438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98471438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Policy recommendations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The 2030 Agenda and UN Human Rights Instruments / Legal Framework</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Recognize the commitment made to achieve the goals especially “leave no one behind” and ‘reach the furthest left behind’</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SDG1.3</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SDG 11.1 and other related goals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Universal Declaration of Human Rights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Conventions on the Rights of the Child</a:t>
            </a:r>
            <a:endParaRPr sz="1400" dirty="0">
              <a:solidFill>
                <a:schemeClr val="dk1"/>
              </a:solidFill>
            </a:endParaRPr>
          </a:p>
          <a:p>
            <a:pPr marL="0" lvl="0" indent="0" algn="l" rtl="0">
              <a:spcBef>
                <a:spcPts val="800"/>
              </a:spcBef>
              <a:spcAft>
                <a:spcPts val="0"/>
              </a:spcAft>
              <a:buNone/>
            </a:pPr>
            <a:r>
              <a:rPr lang="en" sz="1400" dirty="0">
                <a:solidFill>
                  <a:schemeClr val="dk1"/>
                </a:solidFill>
              </a:rPr>
              <a:t>Convention on the Elimination of all Forms of Discrimination against Women (CEDAW) among others</a:t>
            </a:r>
            <a:endParaRPr dirty="0"/>
          </a:p>
        </p:txBody>
      </p:sp>
    </p:spTree>
    <p:extLst>
      <p:ext uri="{BB962C8B-B14F-4D97-AF65-F5344CB8AC3E}">
        <p14:creationId xmlns:p14="http://schemas.microsoft.com/office/powerpoint/2010/main" val="3885235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UNANIMA International continues to be a key member of the committee with Executive Director Jean Quinn being a Co-Chair of the Committee</a:t>
            </a:r>
          </a:p>
        </p:txBody>
      </p:sp>
      <p:sp>
        <p:nvSpPr>
          <p:cNvPr id="4" name="Slide Number Placeholder 3"/>
          <p:cNvSpPr>
            <a:spLocks noGrp="1"/>
          </p:cNvSpPr>
          <p:nvPr>
            <p:ph type="sldNum" sz="quarter" idx="5"/>
          </p:nvPr>
        </p:nvSpPr>
        <p:spPr/>
        <p:txBody>
          <a:bodyPr/>
          <a:lstStyle/>
          <a:p>
            <a:fld id="{D0CFEEC6-CA89-BD46-818A-BFB672AB3072}" type="slidenum">
              <a:rPr lang="en-US" smtClean="0"/>
              <a:t>71</a:t>
            </a:fld>
            <a:endParaRPr lang="en-US"/>
          </a:p>
        </p:txBody>
      </p:sp>
    </p:spTree>
    <p:extLst>
      <p:ext uri="{BB962C8B-B14F-4D97-AF65-F5344CB8AC3E}">
        <p14:creationId xmlns:p14="http://schemas.microsoft.com/office/powerpoint/2010/main" val="9008564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72</a:t>
            </a:fld>
            <a:endParaRPr lang="en-US"/>
          </a:p>
        </p:txBody>
      </p:sp>
    </p:spTree>
    <p:extLst>
      <p:ext uri="{BB962C8B-B14F-4D97-AF65-F5344CB8AC3E}">
        <p14:creationId xmlns:p14="http://schemas.microsoft.com/office/powerpoint/2010/main" val="1064783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449BB17-2BEC-BF4F-8532-AAA82DC2B3C3}"/>
              </a:ext>
            </a:extLst>
          </p:cNvPr>
          <p:cNvSpPr>
            <a:spLocks noGrp="1"/>
          </p:cNvSpPr>
          <p:nvPr>
            <p:ph type="body" idx="1"/>
          </p:nvPr>
        </p:nvSpPr>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B6C806-9EE9-DC4E-84F7-4E2EC2F2BAD4}"/>
              </a:ext>
            </a:extLst>
          </p:cNvPr>
          <p:cNvSpPr>
            <a:spLocks noGrp="1"/>
          </p:cNvSpPr>
          <p:nvPr>
            <p:ph type="body" idx="1"/>
          </p:nvPr>
        </p:nvSpPr>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984714387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984714387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The expert group proposed to define homelessness as: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b="1" dirty="0">
                <a:solidFill>
                  <a:schemeClr val="dk1"/>
                </a:solidFill>
              </a:rPr>
              <a:t>“Homelessness is a condition where a person or household lacks habitable space with security of tenure, rights and ability to enjoy social relations, including safety. Homelessness is a manifestation of extreme poverty and a failure of multiple systems and human rights”</a:t>
            </a:r>
            <a:endParaRPr sz="1400" b="1"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In defining homelessness, it would include the following four categories of people:</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People living on the streets or other open spaces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People living in temporary or crisis accommodation</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People living in severely inadequate and insecure accommodation</a:t>
            </a:r>
            <a:endParaRPr sz="1400" dirty="0">
              <a:solidFill>
                <a:schemeClr val="dk1"/>
              </a:solidFill>
            </a:endParaRPr>
          </a:p>
          <a:p>
            <a:pPr marL="0" lvl="0" indent="0" algn="l" rtl="0">
              <a:spcBef>
                <a:spcPts val="800"/>
              </a:spcBef>
              <a:spcAft>
                <a:spcPts val="0"/>
              </a:spcAft>
              <a:buNone/>
            </a:pPr>
            <a:r>
              <a:rPr lang="en" sz="1400" dirty="0">
                <a:solidFill>
                  <a:schemeClr val="dk1"/>
                </a:solidFill>
              </a:rPr>
              <a:t>People lack access to affordable housing </a:t>
            </a:r>
            <a:endParaRPr dirty="0"/>
          </a:p>
        </p:txBody>
      </p:sp>
    </p:spTree>
    <p:extLst>
      <p:ext uri="{BB962C8B-B14F-4D97-AF65-F5344CB8AC3E}">
        <p14:creationId xmlns:p14="http://schemas.microsoft.com/office/powerpoint/2010/main" val="3610529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984714387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984714387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228600" algn="l" rtl="0">
              <a:lnSpc>
                <a:spcPct val="115000"/>
              </a:lnSpc>
              <a:spcBef>
                <a:spcPts val="0"/>
              </a:spcBef>
              <a:spcAft>
                <a:spcPts val="0"/>
              </a:spcAft>
              <a:buClr>
                <a:schemeClr val="dk1"/>
              </a:buClr>
              <a:buSzPts val="1100"/>
              <a:buFont typeface="Arial"/>
              <a:buNone/>
            </a:pPr>
            <a:r>
              <a:rPr lang="en" sz="1400" dirty="0" err="1">
                <a:solidFill>
                  <a:schemeClr val="dk1"/>
                </a:solidFill>
              </a:rPr>
              <a:t>ØAddressing</a:t>
            </a:r>
            <a:r>
              <a:rPr lang="en" sz="1400" dirty="0">
                <a:solidFill>
                  <a:schemeClr val="dk1"/>
                </a:solidFill>
              </a:rPr>
              <a:t> root causes of homelessness</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err="1">
                <a:solidFill>
                  <a:schemeClr val="dk1"/>
                </a:solidFill>
              </a:rPr>
              <a:t>ØMember</a:t>
            </a:r>
            <a:r>
              <a:rPr lang="en" sz="1400" dirty="0">
                <a:solidFill>
                  <a:schemeClr val="dk1"/>
                </a:solidFill>
              </a:rPr>
              <a:t> states are encouraged to develop concrete strategies (social, cultural, economic) and specific interventions to address all categories of homelessness </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err="1">
                <a:solidFill>
                  <a:schemeClr val="dk1"/>
                </a:solidFill>
              </a:rPr>
              <a:t>ØTo</a:t>
            </a:r>
            <a:r>
              <a:rPr lang="en" sz="1400" dirty="0">
                <a:solidFill>
                  <a:schemeClr val="dk1"/>
                </a:solidFill>
              </a:rPr>
              <a:t> effectively address homelessness</a:t>
            </a:r>
            <a:endParaRPr sz="1400" dirty="0">
              <a:solidFill>
                <a:schemeClr val="dk1"/>
              </a:solidFill>
            </a:endParaRPr>
          </a:p>
          <a:p>
            <a:pPr marL="68580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Prevent</a:t>
            </a:r>
            <a:endParaRPr sz="1400" dirty="0">
              <a:solidFill>
                <a:schemeClr val="dk1"/>
              </a:solidFill>
            </a:endParaRPr>
          </a:p>
          <a:p>
            <a:pPr marL="68580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Provide support </a:t>
            </a:r>
            <a:endParaRPr sz="1400" dirty="0">
              <a:solidFill>
                <a:schemeClr val="dk1"/>
              </a:solidFill>
            </a:endParaRPr>
          </a:p>
          <a:p>
            <a:pPr marL="68580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Address root causes</a:t>
            </a:r>
            <a:endParaRPr sz="1400" dirty="0">
              <a:solidFill>
                <a:schemeClr val="dk1"/>
              </a:solidFill>
            </a:endParaRPr>
          </a:p>
          <a:p>
            <a:pPr marL="457200" lvl="0" indent="0" algn="l" rtl="0">
              <a:lnSpc>
                <a:spcPct val="107000"/>
              </a:lnSpc>
              <a:spcBef>
                <a:spcPts val="0"/>
              </a:spcBef>
              <a:spcAft>
                <a:spcPts val="0"/>
              </a:spcAft>
              <a:buClr>
                <a:schemeClr val="dk1"/>
              </a:buClr>
              <a:buSzPts val="1100"/>
              <a:buFont typeface="Arial"/>
              <a:buNone/>
            </a:pPr>
            <a:r>
              <a:rPr lang="en" sz="1400" dirty="0">
                <a:solidFill>
                  <a:schemeClr val="dk1"/>
                </a:solidFill>
              </a:rPr>
              <a:t> </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err="1">
                <a:solidFill>
                  <a:schemeClr val="dk1"/>
                </a:solidFill>
              </a:rPr>
              <a:t>ØStructural</a:t>
            </a:r>
            <a:r>
              <a:rPr lang="en" sz="1400" dirty="0">
                <a:solidFill>
                  <a:schemeClr val="dk1"/>
                </a:solidFill>
              </a:rPr>
              <a:t> causes need to be addressed and include:</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Poverty</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Inequality</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Evictions </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Housing</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All as before</a:t>
            </a:r>
            <a:endParaRPr sz="1400" dirty="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 </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err="1">
                <a:solidFill>
                  <a:schemeClr val="dk1"/>
                </a:solidFill>
              </a:rPr>
              <a:t>ØAt</a:t>
            </a:r>
            <a:r>
              <a:rPr lang="en" sz="1400" dirty="0">
                <a:solidFill>
                  <a:schemeClr val="dk1"/>
                </a:solidFill>
              </a:rPr>
              <a:t> the Same time, Personal and family circumstances, such as mental health, domestic violence, relationship breakups, substance misuse, all which need to be tackled</a:t>
            </a:r>
            <a:endParaRPr sz="1400" dirty="0">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 sz="1400" dirty="0" err="1">
                <a:solidFill>
                  <a:schemeClr val="dk1"/>
                </a:solidFill>
              </a:rPr>
              <a:t>ØTo</a:t>
            </a:r>
            <a:r>
              <a:rPr lang="en" sz="1400" dirty="0">
                <a:solidFill>
                  <a:schemeClr val="dk1"/>
                </a:solidFill>
              </a:rPr>
              <a:t> empower the participation of people living in the different categories homelessness, all policies should involve and hear the voices of those living in poverty.</a:t>
            </a:r>
            <a:endParaRPr sz="14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59842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4a217b92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4a217b92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From its humble beginnings of 7 charter members,  Francisca </a:t>
            </a:r>
            <a:r>
              <a:rPr lang="en" dirty="0" err="1"/>
              <a:t>Mota</a:t>
            </a:r>
            <a:r>
              <a:rPr lang="en" dirty="0"/>
              <a:t>, CCV; Jean O’Meara, SHCJ, Pres.; Janice </a:t>
            </a:r>
            <a:r>
              <a:rPr lang="en" dirty="0" err="1"/>
              <a:t>Farnham</a:t>
            </a:r>
            <a:r>
              <a:rPr lang="en" dirty="0"/>
              <a:t>, RJM, VP; Jacinta Powers, OSU; Roselle </a:t>
            </a:r>
            <a:r>
              <a:rPr lang="en" dirty="0" err="1"/>
              <a:t>Santivasi</a:t>
            </a:r>
            <a:r>
              <a:rPr lang="en" dirty="0"/>
              <a:t>, MSC Sec/</a:t>
            </a:r>
            <a:r>
              <a:rPr lang="en" dirty="0" err="1"/>
              <a:t>Treas</a:t>
            </a:r>
            <a:r>
              <a:rPr lang="en" dirty="0"/>
              <a:t>; </a:t>
            </a:r>
            <a:r>
              <a:rPr lang="en" dirty="0" err="1"/>
              <a:t>Lise</a:t>
            </a:r>
            <a:r>
              <a:rPr lang="en" dirty="0"/>
              <a:t> Gagnon, SNJM; Catherine </a:t>
            </a:r>
            <a:r>
              <a:rPr lang="en" dirty="0" err="1"/>
              <a:t>Ferguson,SNJM</a:t>
            </a:r>
            <a:r>
              <a:rPr lang="en" dirty="0"/>
              <a:t>, Coordinator; Pat Hayes, CSA UI has grown and evolved over the last 17 years. Here you can see a picture from our most recent Board Meeting (March 2019). </a:t>
            </a:r>
            <a:endParaRPr dirty="0"/>
          </a:p>
          <a:p>
            <a:pPr marL="0" lvl="0" indent="0" algn="l" rtl="0">
              <a:spcBef>
                <a:spcPts val="0"/>
              </a:spcBef>
              <a:spcAft>
                <a:spcPts val="0"/>
              </a:spcAft>
              <a:buNone/>
            </a:pPr>
            <a:r>
              <a:rPr lang="en" sz="1000" dirty="0"/>
              <a:t>Top: Back Row -Stacy Hanrahan, Barbara Jean Head, </a:t>
            </a:r>
            <a:r>
              <a:rPr lang="en" sz="1000" dirty="0" err="1"/>
              <a:t>Nonata</a:t>
            </a:r>
            <a:r>
              <a:rPr lang="en" sz="1000" dirty="0"/>
              <a:t> </a:t>
            </a:r>
            <a:r>
              <a:rPr lang="en" sz="1000" dirty="0" err="1"/>
              <a:t>Bezerra</a:t>
            </a:r>
            <a:r>
              <a:rPr lang="en" sz="1000" dirty="0"/>
              <a:t>, Cathy Sheehan, Ellen Sinclair, Anne McCabe, Fran Gorsuch, Janice Belanger, Margaret Fyfe, Margaret Scott, Maureen Foltz, </a:t>
            </a:r>
            <a:r>
              <a:rPr lang="en" sz="1000" dirty="0" err="1"/>
              <a:t>Pereka</a:t>
            </a:r>
            <a:r>
              <a:rPr lang="en" sz="1000" dirty="0"/>
              <a:t> Nyirenda, Josee Therrien, </a:t>
            </a:r>
            <a:r>
              <a:rPr lang="en" sz="1000" dirty="0" err="1"/>
              <a:t>Ces</a:t>
            </a:r>
            <a:r>
              <a:rPr lang="en" sz="1000" dirty="0"/>
              <a:t> Martin, Eileen Davey </a:t>
            </a:r>
            <a:endParaRPr sz="1000" dirty="0"/>
          </a:p>
          <a:p>
            <a:pPr marL="0" lvl="0" indent="0" algn="l" rtl="0">
              <a:spcBef>
                <a:spcPts val="0"/>
              </a:spcBef>
              <a:spcAft>
                <a:spcPts val="0"/>
              </a:spcAft>
              <a:buNone/>
            </a:pPr>
            <a:r>
              <a:rPr lang="en" sz="1000" dirty="0"/>
              <a:t>Front Row- Barbara Spears, Jean Quinn, Lucille Goulet, Mary </a:t>
            </a:r>
            <a:r>
              <a:rPr lang="en" sz="1000" dirty="0" err="1"/>
              <a:t>Akinwale</a:t>
            </a:r>
            <a:r>
              <a:rPr lang="en" sz="1000" dirty="0"/>
              <a:t> and Janet </a:t>
            </a:r>
            <a:r>
              <a:rPr lang="en" sz="1000" dirty="0" err="1"/>
              <a:t>Petersworth</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90113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984714387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984714387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While Homelessness affects all the SDGs and their </a:t>
            </a:r>
            <a:r>
              <a:rPr lang="en" sz="1400" dirty="0" err="1">
                <a:solidFill>
                  <a:schemeClr val="dk1"/>
                </a:solidFill>
              </a:rPr>
              <a:t>realisation</a:t>
            </a:r>
            <a:r>
              <a:rPr lang="en" sz="1400" dirty="0">
                <a:solidFill>
                  <a:schemeClr val="dk1"/>
                </a:solidFill>
              </a:rPr>
              <a:t>, addressing homelessness assists member states in implementing various SDGs including Goal 1,3,10, 11 and Targets 1.3 and 11.1</a:t>
            </a:r>
            <a:endParaRPr sz="1400" dirty="0">
              <a:solidFill>
                <a:schemeClr val="dk1"/>
              </a:solidFill>
            </a:endParaRPr>
          </a:p>
          <a:p>
            <a:pPr marL="0" lvl="0" indent="0" algn="l" rtl="0">
              <a:spcBef>
                <a:spcPts val="800"/>
              </a:spcBef>
              <a:spcAft>
                <a:spcPts val="0"/>
              </a:spcAft>
              <a:buNone/>
            </a:pPr>
            <a:endParaRPr dirty="0"/>
          </a:p>
        </p:txBody>
      </p:sp>
    </p:spTree>
    <p:extLst>
      <p:ext uri="{BB962C8B-B14F-4D97-AF65-F5344CB8AC3E}">
        <p14:creationId xmlns:p14="http://schemas.microsoft.com/office/powerpoint/2010/main" val="3993300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2100cbc2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2100cbc2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rgbClr val="000000"/>
              </a:buClr>
              <a:buSzPts val="1100"/>
              <a:buFont typeface="Arial"/>
              <a:buNone/>
            </a:pPr>
            <a:r>
              <a:rPr lang="en" sz="1350" dirty="0">
                <a:solidFill>
                  <a:srgbClr val="333333"/>
                </a:solidFill>
              </a:rPr>
              <a:t>The 2030 Agenda highlights that Sustainable Development must be at the service of Human Dignity, for development of the whole person. This is reflected in its focus to eradicate poverty and hunger to ensure a life of dignity to all people living in poverty. It is further upheld in the human rights language used in framing the goals and targets and the call to implement them from a rights-based approach. Human rights offer guidance for the implementation of the 2030 Agenda for Sustainable Development. Likewise, the 2030 Agenda and the SDGs can contribute substantially to the </a:t>
            </a:r>
            <a:r>
              <a:rPr lang="en" sz="1350" dirty="0" err="1">
                <a:solidFill>
                  <a:srgbClr val="333333"/>
                </a:solidFill>
              </a:rPr>
              <a:t>realisation</a:t>
            </a:r>
            <a:r>
              <a:rPr lang="en" sz="1350" dirty="0">
                <a:solidFill>
                  <a:srgbClr val="333333"/>
                </a:solidFill>
              </a:rPr>
              <a:t> of human rights.</a:t>
            </a:r>
            <a:endParaRPr sz="1350" dirty="0">
              <a:solidFill>
                <a:srgbClr val="333333"/>
              </a:solidFill>
            </a:endParaRPr>
          </a:p>
          <a:p>
            <a:pPr marL="0" lvl="0" indent="0" algn="l" rtl="0">
              <a:lnSpc>
                <a:spcPct val="115000"/>
              </a:lnSpc>
              <a:spcBef>
                <a:spcPts val="1500"/>
              </a:spcBef>
              <a:spcAft>
                <a:spcPts val="0"/>
              </a:spcAft>
              <a:buClr>
                <a:srgbClr val="000000"/>
              </a:buClr>
              <a:buSzPts val="1100"/>
              <a:buFont typeface="Arial"/>
              <a:buNone/>
            </a:pPr>
            <a:r>
              <a:rPr lang="en" sz="1350" dirty="0">
                <a:solidFill>
                  <a:srgbClr val="333333"/>
                </a:solidFill>
              </a:rPr>
              <a:t>The high degree of convergence between human rights and the 2030 Agenda for Sustainable Development implies that existing human rights mechanisms can directly assess and guide the implementation of the 2030 Agenda and its SDGs. Moreover, drawing on existing human rights mechanisms will ease the reporting burden of states, and enhance coherence, efficiency and accountability. Therefore a human rights based approach the the SDGs in integral.</a:t>
            </a:r>
            <a:endParaRPr sz="1350" dirty="0">
              <a:solidFill>
                <a:srgbClr val="333333"/>
              </a:solidFill>
            </a:endParaRPr>
          </a:p>
          <a:p>
            <a:pPr marL="0" lvl="0" indent="0" algn="l" rtl="0">
              <a:lnSpc>
                <a:spcPct val="115000"/>
              </a:lnSpc>
              <a:spcBef>
                <a:spcPts val="1500"/>
              </a:spcBef>
              <a:spcAft>
                <a:spcPts val="0"/>
              </a:spcAft>
              <a:buClr>
                <a:srgbClr val="000000"/>
              </a:buClr>
              <a:buSzPts val="1100"/>
              <a:buFont typeface="Arial"/>
              <a:buNone/>
            </a:pPr>
            <a:r>
              <a:rPr lang="en" sz="1350" dirty="0">
                <a:solidFill>
                  <a:srgbClr val="333333"/>
                </a:solidFill>
              </a:rPr>
              <a:t>The human rights based approach stipulates that: </a:t>
            </a:r>
            <a:endParaRPr sz="1350" dirty="0">
              <a:solidFill>
                <a:srgbClr val="333333"/>
              </a:solidFill>
            </a:endParaRPr>
          </a:p>
          <a:p>
            <a:pPr marL="457200" lvl="0" indent="-314325" algn="l" rtl="0">
              <a:lnSpc>
                <a:spcPct val="115000"/>
              </a:lnSpc>
              <a:spcBef>
                <a:spcPts val="3300"/>
              </a:spcBef>
              <a:spcAft>
                <a:spcPts val="0"/>
              </a:spcAft>
              <a:buClr>
                <a:srgbClr val="333333"/>
              </a:buClr>
              <a:buSzPts val="1350"/>
              <a:buChar char="●"/>
            </a:pPr>
            <a:r>
              <a:rPr lang="en" sz="1350" dirty="0">
                <a:solidFill>
                  <a:srgbClr val="333333"/>
                </a:solidFill>
              </a:rPr>
              <a:t>Development should further the </a:t>
            </a:r>
            <a:r>
              <a:rPr lang="en" sz="1350" dirty="0" err="1">
                <a:solidFill>
                  <a:srgbClr val="333333"/>
                </a:solidFill>
              </a:rPr>
              <a:t>realisation</a:t>
            </a:r>
            <a:r>
              <a:rPr lang="en" sz="1350" dirty="0">
                <a:solidFill>
                  <a:srgbClr val="333333"/>
                </a:solidFill>
              </a:rPr>
              <a:t> of human rights;</a:t>
            </a:r>
            <a:endParaRPr sz="1350" dirty="0">
              <a:solidFill>
                <a:srgbClr val="333333"/>
              </a:solidFill>
            </a:endParaRPr>
          </a:p>
          <a:p>
            <a:pPr marL="457200" lvl="0" indent="-314325" algn="l" rtl="0">
              <a:lnSpc>
                <a:spcPct val="115000"/>
              </a:lnSpc>
              <a:spcBef>
                <a:spcPts val="0"/>
              </a:spcBef>
              <a:spcAft>
                <a:spcPts val="0"/>
              </a:spcAft>
              <a:buClr>
                <a:srgbClr val="333333"/>
              </a:buClr>
              <a:buSzPts val="1350"/>
              <a:buChar char="●"/>
            </a:pPr>
            <a:r>
              <a:rPr lang="en" sz="1350" dirty="0">
                <a:solidFill>
                  <a:srgbClr val="333333"/>
                </a:solidFill>
              </a:rPr>
              <a:t>Human rights standards should guide development cooperation and programming; and</a:t>
            </a:r>
            <a:endParaRPr sz="1350" dirty="0">
              <a:solidFill>
                <a:srgbClr val="333333"/>
              </a:solidFill>
            </a:endParaRPr>
          </a:p>
          <a:p>
            <a:pPr marL="457200" lvl="0" indent="-314325" algn="l" rtl="0">
              <a:lnSpc>
                <a:spcPct val="115000"/>
              </a:lnSpc>
              <a:spcBef>
                <a:spcPts val="0"/>
              </a:spcBef>
              <a:spcAft>
                <a:spcPts val="0"/>
              </a:spcAft>
              <a:buClr>
                <a:srgbClr val="333333"/>
              </a:buClr>
              <a:buSzPts val="1350"/>
              <a:buChar char="●"/>
            </a:pPr>
            <a:r>
              <a:rPr lang="en" sz="1350" dirty="0">
                <a:solidFill>
                  <a:srgbClr val="333333"/>
                </a:solidFill>
              </a:rPr>
              <a:t>Development cooperation contributes to the development of capacities of duty-bearers to meet their obligations and of rights-holders to claim their rights.</a:t>
            </a:r>
            <a:endParaRPr sz="1350" dirty="0">
              <a:solidFill>
                <a:srgbClr val="333333"/>
              </a:solidFill>
            </a:endParaRPr>
          </a:p>
          <a:p>
            <a:pPr marL="0" lvl="0" indent="0" algn="just" rtl="0">
              <a:lnSpc>
                <a:spcPct val="125454"/>
              </a:lnSpc>
              <a:spcBef>
                <a:spcPts val="3300"/>
              </a:spcBef>
              <a:spcAft>
                <a:spcPts val="0"/>
              </a:spcAft>
              <a:buNone/>
            </a:pPr>
            <a:endParaRPr sz="1350" dirty="0">
              <a:solidFill>
                <a:srgbClr val="333333"/>
              </a:solidFill>
            </a:endParaRPr>
          </a:p>
          <a:p>
            <a:pPr marL="0" lvl="0" indent="0" algn="l" rtl="0">
              <a:lnSpc>
                <a:spcPct val="115000"/>
              </a:lnSpc>
              <a:spcBef>
                <a:spcPts val="3300"/>
              </a:spcBef>
              <a:spcAft>
                <a:spcPts val="0"/>
              </a:spcAft>
              <a:buNone/>
            </a:pPr>
            <a:endParaRPr sz="1350" dirty="0">
              <a:solidFill>
                <a:srgbClr val="333333"/>
              </a:solidFill>
            </a:endParaRPr>
          </a:p>
          <a:p>
            <a:pPr marL="0" lvl="0" indent="0" algn="l" rtl="0">
              <a:spcBef>
                <a:spcPts val="3300"/>
              </a:spcBef>
              <a:spcAft>
                <a:spcPts val="0"/>
              </a:spcAft>
              <a:buNone/>
            </a:pPr>
            <a:endParaRPr dirty="0"/>
          </a:p>
        </p:txBody>
      </p:sp>
    </p:spTree>
    <p:extLst>
      <p:ext uri="{BB962C8B-B14F-4D97-AF65-F5344CB8AC3E}">
        <p14:creationId xmlns:p14="http://schemas.microsoft.com/office/powerpoint/2010/main" val="31146009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2100cbc2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2100cbc2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Climate Change is real and it is impacting people everywhere. Experiences of extreme droughts, floods, hurricanes, forest fires, rising sea-levels, etc., by people in this country and around the world will validate it. The IPCC Report of 2018 lays out the urgency needed to reduce greenhouse gas emissions to limit global warming to 1.5-degree Celsius. This wake-up call was ignored by the 197 countries who gathered in Katowice, Poland in December 2018 for COP 24. The governments demonstrated their moral failure and unwillingness to create a Climate Just Pathway – directions and guidelines to implement Paris Climate agreement, which comes into force 2020. Climate has a specific Goal goal in the 2030 Agenda, Goal 13- Urgent Climate Action. Of course climate is connected to all of the SDGs and without a healthy planet we cannot achieve any of the other goals.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0058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807c0624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807c0624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t>Migration is one of the defining features of the 21st century. It contributes significantly to all aspects of economic and social development everywhere. </a:t>
            </a:r>
            <a:r>
              <a:rPr lang="en" sz="1200" dirty="0">
                <a:highlight>
                  <a:srgbClr val="FFFFFF"/>
                </a:highlight>
              </a:rPr>
              <a:t>The SDGs cannot be achieved without taking into account the rights and needs of refugees, internally displaced and stateless people.</a:t>
            </a:r>
            <a:endParaRPr sz="1200" dirty="0"/>
          </a:p>
          <a:p>
            <a:pPr marL="0" lvl="0" indent="0" algn="l" rtl="0">
              <a:lnSpc>
                <a:spcPct val="115000"/>
              </a:lnSpc>
              <a:spcBef>
                <a:spcPts val="1100"/>
              </a:spcBef>
              <a:spcAft>
                <a:spcPts val="0"/>
              </a:spcAft>
              <a:buNone/>
            </a:pPr>
            <a:r>
              <a:rPr lang="en" sz="1200" dirty="0"/>
              <a:t>Migration can be both negative and positive to development, and though the relationship between the two is increasingly </a:t>
            </a:r>
            <a:r>
              <a:rPr lang="en" sz="1200" dirty="0" err="1"/>
              <a:t>recognised</a:t>
            </a:r>
            <a:r>
              <a:rPr lang="en" sz="1200" dirty="0"/>
              <a:t>, it remains under-explored. If we want the 2030 Agenda and the SDGs to be achieved we must ensure migration contributes to positive development outcomes. To do this, we need to understand the impact of migration on the achievement of </a:t>
            </a:r>
            <a:r>
              <a:rPr lang="en" sz="1200" i="1" dirty="0"/>
              <a:t>all </a:t>
            </a:r>
            <a:r>
              <a:rPr lang="en" sz="1200" dirty="0"/>
              <a:t>SDGs, and – equally – the impact this achievement will have on future migration patterns.</a:t>
            </a:r>
            <a:endParaRPr sz="1200" dirty="0"/>
          </a:p>
          <a:p>
            <a:pPr marL="0" lvl="0" indent="0" algn="l" rtl="0">
              <a:lnSpc>
                <a:spcPct val="115000"/>
              </a:lnSpc>
              <a:spcBef>
                <a:spcPts val="1100"/>
              </a:spcBef>
              <a:spcAft>
                <a:spcPts val="0"/>
              </a:spcAft>
              <a:buNone/>
            </a:pPr>
            <a:r>
              <a:rPr lang="en" sz="1200" dirty="0"/>
              <a:t>While all 17 goals relate to migrants and refugees target 10.7 directly addresses the </a:t>
            </a:r>
            <a:r>
              <a:rPr lang="en" sz="1200" dirty="0">
                <a:highlight>
                  <a:srgbClr val="FFFFFF"/>
                </a:highlight>
              </a:rPr>
              <a:t>Facilitation of orderly, safe, regular and responsible migration and mobility of people, including through the implementation of planned and well-managed migration policies </a:t>
            </a:r>
          </a:p>
          <a:p>
            <a:pPr marL="0" lvl="0" indent="0" algn="l" rtl="0">
              <a:lnSpc>
                <a:spcPct val="115000"/>
              </a:lnSpc>
              <a:spcBef>
                <a:spcPts val="1100"/>
              </a:spcBef>
              <a:spcAft>
                <a:spcPts val="0"/>
              </a:spcAft>
              <a:buNone/>
            </a:pPr>
            <a:r>
              <a:rPr lang="en" sz="1200" dirty="0">
                <a:highlight>
                  <a:srgbClr val="FFFFFF"/>
                </a:highlight>
              </a:rPr>
              <a:t>Recently the Global compact for Refugee and the </a:t>
            </a:r>
            <a:r>
              <a:rPr lang="en" sz="1200" dirty="0" err="1">
                <a:highlight>
                  <a:srgbClr val="FFFFFF"/>
                </a:highlight>
              </a:rPr>
              <a:t>Glo</a:t>
            </a:r>
            <a:r>
              <a:rPr lang="en-AU" sz="1200" dirty="0" err="1">
                <a:highlight>
                  <a:srgbClr val="FFFFFF"/>
                </a:highlight>
              </a:rPr>
              <a:t>ba</a:t>
            </a:r>
            <a:r>
              <a:rPr lang="en" sz="1200" dirty="0">
                <a:highlight>
                  <a:srgbClr val="FFFFFF"/>
                </a:highlight>
              </a:rPr>
              <a:t>l Compact for Migration have been established. UNANIMA International was involved in advocacy efforts during their creation through the NGO Committee on Migration. At present we are </a:t>
            </a:r>
            <a:r>
              <a:rPr lang="en" sz="1200" dirty="0" err="1">
                <a:highlight>
                  <a:srgbClr val="FFFFFF"/>
                </a:highlight>
              </a:rPr>
              <a:t>advoaction</a:t>
            </a:r>
            <a:r>
              <a:rPr lang="en" sz="1200" dirty="0">
                <a:highlight>
                  <a:srgbClr val="FFFFFF"/>
                </a:highlight>
              </a:rPr>
              <a:t> for their </a:t>
            </a:r>
            <a:r>
              <a:rPr lang="en" sz="1200" dirty="0" err="1">
                <a:highlight>
                  <a:srgbClr val="FFFFFF"/>
                </a:highlight>
              </a:rPr>
              <a:t>suc</a:t>
            </a:r>
            <a:r>
              <a:rPr lang="en-AU" sz="1200" dirty="0">
                <a:highlight>
                  <a:srgbClr val="FFFFFF"/>
                </a:highlight>
              </a:rPr>
              <a:t>c</a:t>
            </a:r>
            <a:r>
              <a:rPr lang="en" sz="1200" dirty="0" err="1">
                <a:highlight>
                  <a:srgbClr val="FFFFFF"/>
                </a:highlight>
              </a:rPr>
              <a:t>essful</a:t>
            </a:r>
            <a:r>
              <a:rPr lang="en" sz="1200" dirty="0">
                <a:highlight>
                  <a:srgbClr val="FFFFFF"/>
                </a:highlight>
              </a:rPr>
              <a:t> implementation globally.</a:t>
            </a:r>
            <a:endParaRPr sz="1200" dirty="0"/>
          </a:p>
          <a:p>
            <a:pPr marL="0" lvl="0" indent="0" algn="l" rtl="0">
              <a:lnSpc>
                <a:spcPct val="115000"/>
              </a:lnSpc>
              <a:spcBef>
                <a:spcPts val="1100"/>
              </a:spcBef>
              <a:spcAft>
                <a:spcPts val="0"/>
              </a:spcAft>
              <a:buNone/>
            </a:pPr>
            <a:r>
              <a:rPr lang="en" sz="1350" dirty="0">
                <a:solidFill>
                  <a:srgbClr val="444444"/>
                </a:solidFill>
              </a:rPr>
              <a:t> </a:t>
            </a:r>
            <a:endParaRPr sz="1350" dirty="0">
              <a:solidFill>
                <a:srgbClr val="444444"/>
              </a:solidFill>
            </a:endParaRPr>
          </a:p>
          <a:p>
            <a:pPr marL="0" lvl="0" indent="0" algn="l" rtl="0">
              <a:spcBef>
                <a:spcPts val="1100"/>
              </a:spcBef>
              <a:spcAft>
                <a:spcPts val="0"/>
              </a:spcAft>
              <a:buNone/>
            </a:pPr>
            <a:endParaRPr dirty="0"/>
          </a:p>
        </p:txBody>
      </p:sp>
    </p:spTree>
    <p:extLst>
      <p:ext uri="{BB962C8B-B14F-4D97-AF65-F5344CB8AC3E}">
        <p14:creationId xmlns:p14="http://schemas.microsoft.com/office/powerpoint/2010/main" val="403786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CFEEC6-CA89-BD46-818A-BFB672AB3072}" type="slidenum">
              <a:rPr lang="en-US" smtClean="0"/>
              <a:t>82</a:t>
            </a:fld>
            <a:endParaRPr lang="en-US"/>
          </a:p>
        </p:txBody>
      </p:sp>
    </p:spTree>
    <p:extLst>
      <p:ext uri="{BB962C8B-B14F-4D97-AF65-F5344CB8AC3E}">
        <p14:creationId xmlns:p14="http://schemas.microsoft.com/office/powerpoint/2010/main" val="12263142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83</a:t>
            </a:fld>
            <a:endParaRPr lang="en-US"/>
          </a:p>
        </p:txBody>
      </p:sp>
    </p:spTree>
    <p:extLst>
      <p:ext uri="{BB962C8B-B14F-4D97-AF65-F5344CB8AC3E}">
        <p14:creationId xmlns:p14="http://schemas.microsoft.com/office/powerpoint/2010/main" val="37587406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84</a:t>
            </a:fld>
            <a:endParaRPr lang="en-US"/>
          </a:p>
        </p:txBody>
      </p:sp>
    </p:spTree>
    <p:extLst>
      <p:ext uri="{BB962C8B-B14F-4D97-AF65-F5344CB8AC3E}">
        <p14:creationId xmlns:p14="http://schemas.microsoft.com/office/powerpoint/2010/main" val="3257646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85</a:t>
            </a:fld>
            <a:endParaRPr lang="en-US"/>
          </a:p>
        </p:txBody>
      </p:sp>
    </p:spTree>
    <p:extLst>
      <p:ext uri="{BB962C8B-B14F-4D97-AF65-F5344CB8AC3E}">
        <p14:creationId xmlns:p14="http://schemas.microsoft.com/office/powerpoint/2010/main" val="21489656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86</a:t>
            </a:fld>
            <a:endParaRPr lang="en-US"/>
          </a:p>
        </p:txBody>
      </p:sp>
    </p:spTree>
    <p:extLst>
      <p:ext uri="{BB962C8B-B14F-4D97-AF65-F5344CB8AC3E}">
        <p14:creationId xmlns:p14="http://schemas.microsoft.com/office/powerpoint/2010/main" val="3456686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984714387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984714387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dirty="0"/>
          </a:p>
        </p:txBody>
      </p:sp>
    </p:spTree>
    <p:extLst>
      <p:ext uri="{BB962C8B-B14F-4D97-AF65-F5344CB8AC3E}">
        <p14:creationId xmlns:p14="http://schemas.microsoft.com/office/powerpoint/2010/main" val="343112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8</a:t>
            </a:fld>
            <a:endParaRPr lang="en-US"/>
          </a:p>
        </p:txBody>
      </p:sp>
    </p:spTree>
    <p:extLst>
      <p:ext uri="{BB962C8B-B14F-4D97-AF65-F5344CB8AC3E}">
        <p14:creationId xmlns:p14="http://schemas.microsoft.com/office/powerpoint/2010/main" val="13971069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98471438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98471438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400" dirty="0">
                <a:solidFill>
                  <a:schemeClr val="dk1"/>
                </a:solidFill>
              </a:rPr>
              <a:t>Policy recommendations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The 2030 Agenda and UN Human Rights Instruments / Legal Framework</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Recognize the commitment made to achieve the goals especially “leave no one behind” and ‘reach the furthest left behind’</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SDG1.3</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SDG 11.1 and other related goals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Universal Declaration of Human Rights</a:t>
            </a:r>
            <a:endParaRPr sz="14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400" dirty="0">
                <a:solidFill>
                  <a:schemeClr val="dk1"/>
                </a:solidFill>
              </a:rPr>
              <a:t>Conventions on the Rights of the Child</a:t>
            </a:r>
            <a:endParaRPr sz="1400" dirty="0">
              <a:solidFill>
                <a:schemeClr val="dk1"/>
              </a:solidFill>
            </a:endParaRPr>
          </a:p>
          <a:p>
            <a:pPr marL="0" lvl="0" indent="0" algn="l" rtl="0">
              <a:spcBef>
                <a:spcPts val="800"/>
              </a:spcBef>
              <a:spcAft>
                <a:spcPts val="0"/>
              </a:spcAft>
              <a:buNone/>
            </a:pPr>
            <a:r>
              <a:rPr lang="en" sz="1400" dirty="0">
                <a:solidFill>
                  <a:schemeClr val="dk1"/>
                </a:solidFill>
              </a:rPr>
              <a:t>Convention on the Elimination of all Forms of Discrimination against Women (CEDAW) among others</a:t>
            </a:r>
            <a:endParaRPr dirty="0"/>
          </a:p>
        </p:txBody>
      </p:sp>
    </p:spTree>
    <p:extLst>
      <p:ext uri="{BB962C8B-B14F-4D97-AF65-F5344CB8AC3E}">
        <p14:creationId xmlns:p14="http://schemas.microsoft.com/office/powerpoint/2010/main" val="28495418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78611b7a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78611b7a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4450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u="none" strike="noStrike" kern="1200" dirty="0">
                <a:solidFill>
                  <a:schemeClr val="tx1"/>
                </a:solidFill>
                <a:effectLst/>
                <a:latin typeface="+mn-lt"/>
                <a:ea typeface="+mn-ea"/>
                <a:cs typeface="+mn-cs"/>
              </a:rPr>
              <a:t>Theoretical Lenses used for the Analyses include intersectional, social justice, constructivist, and gender; the methodology reflects these. UNANIMA International’s initial research has focused on five diverse geographic regions and case studies within them. The pilot regions and countries included: • Africa (Kenya) • Asia (India, Philippines) • Oceania (Australia) • Europe (Ireland, Greece) • North America (USA, Canada) A mixture of both qualitative and quantitative methodologies have been used to achieve a holistic overview of the topic and ensure outcomes that are not limited to particular economic and social contexts. Literature reviews (some of which were/are conducted collaboratively with New York University (NYU) capstone master’s  students) and existing quantitative data are supported and challenged by our qualitative data collection within the countries profiled. Empirical evidence assists in displaying the wide range of contexts and experiences which comprise Family Homelessness. Qualitative data includes semi-structured interviews with NGOs, service providers, and experts; indispensably, women and families experiencing homelessness and housing insecurity have willingly shared their voices. Testimonies have been derived from interviews and focus groups.</a:t>
            </a:r>
            <a:endParaRPr dirty="0"/>
          </a:p>
        </p:txBody>
      </p:sp>
    </p:spTree>
    <p:extLst>
      <p:ext uri="{BB962C8B-B14F-4D97-AF65-F5344CB8AC3E}">
        <p14:creationId xmlns:p14="http://schemas.microsoft.com/office/powerpoint/2010/main" val="41720934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2821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t>Bringing individuals with a lived experience to the United Nations </a:t>
            </a:r>
          </a:p>
          <a:p>
            <a:r>
              <a:rPr lang="en-US" sz="1200" dirty="0"/>
              <a:t>Networking and sharing research with thematic experts, United Nations departments, Member States and other decision makers </a:t>
            </a:r>
          </a:p>
          <a:p>
            <a:r>
              <a:rPr lang="en-US" sz="1200" dirty="0"/>
              <a:t>Since initiating the research in mid 2018 UNANIMA International has launched 3 publications on the topic of Family Homelessness. These publications include the elements of good practices and qualitative testimonies of lived experience.</a:t>
            </a:r>
          </a:p>
          <a:p>
            <a:r>
              <a:rPr lang="en-US" sz="1200" dirty="0"/>
              <a:t>Publications and resources were distributed to NGOs and UN Member States strategically at CSocD58, the 2019 HLPF and other events.</a:t>
            </a:r>
          </a:p>
          <a:p>
            <a:r>
              <a:rPr lang="en-US" sz="1200" dirty="0"/>
              <a:t>UNANIMA International’s research is cited and shared by UNANIMA International staff and several notable supporters including Former Irish President Mary McAleese across several speaking events, not limited to NGO side-events and panels, high level panels, and an oral statement before the assembly.</a:t>
            </a:r>
          </a:p>
          <a:p>
            <a:r>
              <a:rPr lang="en-US" sz="1200" dirty="0"/>
              <a:t>Educational events and advocacy actions at the United Nations community and beyond for religious organizations and educational institutions, have aided in initiating a paradigm shift for homelessness to be viewed as a civil rights and human rights issue. </a:t>
            </a:r>
          </a:p>
          <a:p>
            <a:r>
              <a:rPr lang="en-US" sz="1200" dirty="0"/>
              <a:t>Social media activity including sharing of publication content, speaking events, news coverage, and other research findings, has bolstered the spread concern for Family Homelessness and attention to our work.</a:t>
            </a:r>
            <a:br>
              <a:rPr lang="en-US" sz="1200" dirty="0">
                <a:solidFill>
                  <a:srgbClr val="000000"/>
                </a:solidFill>
              </a:rPr>
            </a:br>
            <a:endParaRPr lang="en-US" sz="1200" b="1" u="sng" dirty="0">
              <a:solidFill>
                <a:srgbClr val="662F8E"/>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93583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4fc4bb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4fc4bb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7018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 58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Commission for Social Development (CSocD58) took place from 10 to 19 February 2020 at the United Nations Headquarters in New York. With a delegation of close to 30 people UNANIMA International was incredibly active and contributed significantly across the commission. With the theme “Affordable housing and social protection systems for all to address homelessness,” our niche research and expertise into family homelessness was of great value. UNANIMA was invited to speak, moderate and co-sponsor a total of 15 events. We were also approached for guidance on the priority theme and when looking for speakers. From this we were able to invite and facilitate a number of speakers to participate in the commission including but not limited to; Former President Mary McAleese (Commission key note speaker, Former President of Ireland), Tony </a:t>
            </a:r>
            <a:r>
              <a:rPr lang="en-US" sz="1200" kern="1200" dirty="0" err="1">
                <a:solidFill>
                  <a:schemeClr val="tx1"/>
                </a:solidFill>
                <a:effectLst/>
                <a:latin typeface="+mn-lt"/>
                <a:ea typeface="+mn-ea"/>
                <a:cs typeface="+mn-cs"/>
              </a:rPr>
              <a:t>O’Riordan</a:t>
            </a:r>
            <a:r>
              <a:rPr lang="en-US" sz="1200" kern="1200" dirty="0">
                <a:solidFill>
                  <a:schemeClr val="tx1"/>
                </a:solidFill>
                <a:effectLst/>
                <a:latin typeface="+mn-lt"/>
                <a:ea typeface="+mn-ea"/>
                <a:cs typeface="+mn-cs"/>
              </a:rPr>
              <a:t> (Good practice service provider, CEO Sophia Housing, Dublin), </a:t>
            </a:r>
            <a:r>
              <a:rPr lang="en-US" sz="1200" kern="1200" dirty="0" err="1">
                <a:solidFill>
                  <a:schemeClr val="tx1"/>
                </a:solidFill>
                <a:effectLst/>
                <a:latin typeface="+mn-lt"/>
                <a:ea typeface="+mn-ea"/>
                <a:cs typeface="+mn-cs"/>
              </a:rPr>
              <a:t>Keisy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Ureleo</a:t>
            </a:r>
            <a:r>
              <a:rPr lang="en-US" sz="1200" kern="1200" dirty="0">
                <a:solidFill>
                  <a:schemeClr val="tx1"/>
                </a:solidFill>
                <a:effectLst/>
                <a:latin typeface="+mn-lt"/>
                <a:ea typeface="+mn-ea"/>
                <a:cs typeface="+mn-cs"/>
              </a:rPr>
              <a:t> (Lived Experience, Vanuatu), Sam Tsemberis (Expert, Pathways Housing First Founder) , and Elizabeth Madden (Community Activist and Lived Experience, Ireland). </a:t>
            </a:r>
          </a:p>
          <a:p>
            <a:r>
              <a:rPr lang="en-US" sz="1200" kern="1200" dirty="0">
                <a:solidFill>
                  <a:schemeClr val="tx1"/>
                </a:solidFill>
                <a:effectLst/>
                <a:latin typeface="+mn-lt"/>
                <a:ea typeface="+mn-ea"/>
                <a:cs typeface="+mn-cs"/>
              </a:rPr>
              <a:t> </a:t>
            </a:r>
            <a:endParaRPr dirty="0"/>
          </a:p>
        </p:txBody>
      </p:sp>
    </p:spTree>
    <p:extLst>
      <p:ext uri="{BB962C8B-B14F-4D97-AF65-F5344CB8AC3E}">
        <p14:creationId xmlns:p14="http://schemas.microsoft.com/office/powerpoint/2010/main" val="8325913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preparation for the commission UNANIMA International had notable input to the joint preparation efforts of the Working Group to End Homelessness and the NGO Committee for Social Development. These groups put significant time into pre-commission advocacy, draft resolution writing and civil society organizing.</a:t>
            </a:r>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95</a:t>
            </a:fld>
            <a:endParaRPr lang="en-US"/>
          </a:p>
        </p:txBody>
      </p:sp>
    </p:spTree>
    <p:extLst>
      <p:ext uri="{BB962C8B-B14F-4D97-AF65-F5344CB8AC3E}">
        <p14:creationId xmlns:p14="http://schemas.microsoft.com/office/powerpoint/2010/main" val="38573051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UNANIMA International held a very successful side event at the United Nations on Tuesday, February 11th 2020. Titled: “The Hidden Faces of Family Homelessness from the Perspective of Women and Children/Girls,” the event comprised a panel of speakers who presented from a variety of perspectives and areas of expertise. This enabled an open dialogue to discuss the drivers of family homelessness, good practices from various state and non-state stakeholders, policy recommendations, and to give a voice to women and children/ girls who have experienced Homelessness/ Displacement. </a:t>
            </a:r>
          </a:p>
          <a:p>
            <a:pPr rtl="0"/>
            <a:br>
              <a:rPr lang="en-US" dirty="0"/>
            </a:br>
            <a:r>
              <a:rPr lang="en-US" sz="1200" b="0" i="0" u="none" strike="noStrike" kern="1200" dirty="0">
                <a:solidFill>
                  <a:schemeClr val="tx1"/>
                </a:solidFill>
                <a:effectLst/>
                <a:latin typeface="+mn-lt"/>
                <a:ea typeface="+mn-ea"/>
                <a:cs typeface="+mn-cs"/>
              </a:rPr>
              <a:t>The event was moderated by Sister Winifred Doherty, Main NGO Representative to the United Nations from The Congregation of Our Lady of Charity of the Good Shepherd. </a:t>
            </a:r>
          </a:p>
          <a:p>
            <a:pPr rtl="0"/>
            <a:r>
              <a:rPr lang="en-US" sz="1200" b="0" i="0" u="none" strike="noStrike" kern="1200" dirty="0" err="1">
                <a:solidFill>
                  <a:schemeClr val="tx1"/>
                </a:solidFill>
                <a:effectLst/>
                <a:latin typeface="+mn-lt"/>
                <a:ea typeface="+mn-ea"/>
                <a:cs typeface="+mn-cs"/>
              </a:rPr>
              <a:t>Micheal</a:t>
            </a:r>
            <a:r>
              <a:rPr lang="en-US" sz="1200" b="0" i="0" u="none" strike="noStrike" kern="1200" dirty="0">
                <a:solidFill>
                  <a:schemeClr val="tx1"/>
                </a:solidFill>
                <a:effectLst/>
                <a:latin typeface="+mn-lt"/>
                <a:ea typeface="+mn-ea"/>
                <a:cs typeface="+mn-cs"/>
              </a:rPr>
              <a:t> Tierney from the Irish Mission to the United Nations- made opening remarks and welcomed Former President of Ireland.</a:t>
            </a:r>
          </a:p>
          <a:p>
            <a:pPr rtl="0"/>
            <a:r>
              <a:rPr lang="en-US" sz="1200" b="0" i="0" u="none" strike="noStrike" kern="1200" dirty="0">
                <a:solidFill>
                  <a:schemeClr val="tx1"/>
                </a:solidFill>
                <a:effectLst/>
                <a:latin typeface="+mn-lt"/>
                <a:ea typeface="+mn-ea"/>
                <a:cs typeface="+mn-cs"/>
              </a:rPr>
              <a:t>Mary McAleese- Followed on from her Keynote Address at the Commission for Social Development’s High Level Panel Discussion the day before, continuing to express her stance on homelessness, which is that “a safe, affordable home should be a right for everyone.” She spoke of her experience being displaced during “The Troubles” in Northern Ireland, and urged governments to take action on homelessness, advising: "A person has no home? Give them a home. That should be our response to all housing crises."</a:t>
            </a:r>
          </a:p>
          <a:p>
            <a:pPr rtl="0"/>
            <a:r>
              <a:rPr lang="en-US" sz="1200" b="0" i="0" u="none" strike="noStrike" kern="1200" dirty="0">
                <a:solidFill>
                  <a:schemeClr val="tx1"/>
                </a:solidFill>
                <a:effectLst/>
                <a:latin typeface="+mn-lt"/>
                <a:ea typeface="+mn-ea"/>
                <a:cs typeface="+mn-cs"/>
              </a:rPr>
              <a:t>Philip Alston, the Special Rapporteur on Extreme Poverty and Human Rights- addressed the audience via video message from Spain and spoke about Family Homelessness and its intersections with poverty, specifically in regards to women and children. </a:t>
            </a:r>
          </a:p>
          <a:p>
            <a:pPr rtl="0"/>
            <a:r>
              <a:rPr lang="en-US" sz="1200" b="0" i="0" u="none" strike="noStrike" kern="1200" dirty="0" err="1">
                <a:solidFill>
                  <a:schemeClr val="tx1"/>
                </a:solidFill>
                <a:effectLst/>
                <a:latin typeface="+mn-lt"/>
                <a:ea typeface="+mn-ea"/>
                <a:cs typeface="+mn-cs"/>
              </a:rPr>
              <a:t>Keisy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Ureleo</a:t>
            </a:r>
            <a:r>
              <a:rPr lang="en-US" sz="1200" b="0" i="0" u="none" strike="noStrike" kern="1200" dirty="0">
                <a:solidFill>
                  <a:schemeClr val="tx1"/>
                </a:solidFill>
                <a:effectLst/>
                <a:latin typeface="+mn-lt"/>
                <a:ea typeface="+mn-ea"/>
                <a:cs typeface="+mn-cs"/>
              </a:rPr>
              <a:t> from Vanuatu- spoke of her personal experience of homelessness and displacement following a volcanic eruption on her island, that made her home uninhabitable, and the way in which it affected her community, specifically her and her peers still in school. </a:t>
            </a:r>
          </a:p>
          <a:p>
            <a:pPr rtl="0"/>
            <a:r>
              <a:rPr lang="en-US" sz="1200" b="0" i="0" u="none" strike="noStrike" kern="1200" dirty="0">
                <a:solidFill>
                  <a:schemeClr val="tx1"/>
                </a:solidFill>
                <a:effectLst/>
                <a:latin typeface="+mn-lt"/>
                <a:ea typeface="+mn-ea"/>
                <a:cs typeface="+mn-cs"/>
              </a:rPr>
              <a:t>Tony </a:t>
            </a:r>
            <a:r>
              <a:rPr lang="en-US" sz="1200" b="0" i="0" u="none" strike="noStrike" kern="1200" dirty="0" err="1">
                <a:solidFill>
                  <a:schemeClr val="tx1"/>
                </a:solidFill>
                <a:effectLst/>
                <a:latin typeface="+mn-lt"/>
                <a:ea typeface="+mn-ea"/>
                <a:cs typeface="+mn-cs"/>
              </a:rPr>
              <a:t>O’Riordan</a:t>
            </a:r>
            <a:r>
              <a:rPr lang="en-US" sz="1200" b="0" i="0" u="none" strike="noStrike" kern="1200" dirty="0">
                <a:solidFill>
                  <a:schemeClr val="tx1"/>
                </a:solidFill>
                <a:effectLst/>
                <a:latin typeface="+mn-lt"/>
                <a:ea typeface="+mn-ea"/>
                <a:cs typeface="+mn-cs"/>
              </a:rPr>
              <a:t>, the CEO of Sophia Housing, Ireland (which was originally founded by Jean Quinn, DW) spoke from the perspective of a national non-profit provider of housing and support services, highlighting “Housing First,” as a good practice. </a:t>
            </a:r>
            <a:br>
              <a:rPr lang="en-US" dirty="0"/>
            </a:br>
            <a:r>
              <a:rPr lang="en-US" sz="1200" b="0" i="0" u="none" strike="noStrike" kern="1200" dirty="0">
                <a:solidFill>
                  <a:schemeClr val="tx1"/>
                </a:solidFill>
                <a:effectLst/>
                <a:latin typeface="+mn-lt"/>
                <a:ea typeface="+mn-ea"/>
                <a:cs typeface="+mn-cs"/>
              </a:rPr>
              <a:t>Kirin Taylor, UI’s research fellow-  Spoke of her recent trip to the slums of Kenya, and detailed the research into family homelessness thus far. She also spoke about UNANIMA International’s publications: You can watch the full event on our </a:t>
            </a:r>
            <a:r>
              <a:rPr lang="en-US" sz="1200" b="0" i="0" u="none" strike="noStrike" kern="1200" dirty="0" err="1">
                <a:solidFill>
                  <a:schemeClr val="tx1"/>
                </a:solidFill>
                <a:effectLst/>
                <a:latin typeface="+mn-lt"/>
                <a:ea typeface="+mn-ea"/>
                <a:cs typeface="+mn-cs"/>
              </a:rPr>
              <a:t>FaceBook</a:t>
            </a:r>
            <a:r>
              <a:rPr lang="en-US" sz="1200" b="0" i="0" u="none" strike="noStrike" kern="1200" dirty="0">
                <a:solidFill>
                  <a:schemeClr val="tx1"/>
                </a:solidFill>
                <a:effectLst/>
                <a:latin typeface="+mn-lt"/>
                <a:ea typeface="+mn-ea"/>
                <a:cs typeface="+mn-cs"/>
              </a:rPr>
              <a:t> page at: </a:t>
            </a:r>
            <a:r>
              <a:rPr lang="en-US" sz="1200" b="0" i="0" u="sng" strike="noStrike" kern="1200" dirty="0">
                <a:solidFill>
                  <a:schemeClr val="tx1"/>
                </a:solidFill>
                <a:effectLst/>
                <a:latin typeface="+mn-lt"/>
                <a:ea typeface="+mn-ea"/>
                <a:cs typeface="+mn-cs"/>
                <a:hlinkClick r:id="rId3"/>
              </a:rPr>
              <a:t>https://www.facebook.com/unanimaintl/videos/1023186921388896/</a:t>
            </a:r>
            <a:endParaRPr lang="en-US" sz="1200" b="0" i="0" u="none" strike="noStrike" kern="1200" dirty="0">
              <a:solidFill>
                <a:schemeClr val="tx1"/>
              </a:solidFill>
              <a:effectLst/>
              <a:latin typeface="+mn-lt"/>
              <a:ea typeface="+mn-ea"/>
              <a:cs typeface="+mn-cs"/>
            </a:endParaRPr>
          </a:p>
          <a:p>
            <a:br>
              <a:rPr lang="en-US" dirty="0"/>
            </a:br>
            <a:endParaRPr dirty="0"/>
          </a:p>
        </p:txBody>
      </p:sp>
    </p:spTree>
    <p:extLst>
      <p:ext uri="{BB962C8B-B14F-4D97-AF65-F5344CB8AC3E}">
        <p14:creationId xmlns:p14="http://schemas.microsoft.com/office/powerpoint/2010/main" val="6452881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the commission UNANIMA International worked with our attending delegates and colleagues at the UN to ensure the voices of Civil Society and individuals and families with a lived experience were heard, our major points of advocacy were centered around ensuring the issue of family homelessness was discussed in the context of the theme. Among the many highlights of the Commission was having Former President of Ireland Mary McAleese as the Keynote Speaker and Jean Quinn, DW as the civil society representative on the High-level panel on the priority theme. Each of the women spoke eloquently advocating for the voices of people experiencing homelessness (especially women and children) to be heard and included in the conversation, the adoption of a global definition, housing with supports as a solution to homelessness and most importantly that Homelessness be addressed as what is it a civil and human rights failure born from structural failure of the state not people experiencing it. </a:t>
            </a:r>
            <a:endParaRPr dirty="0"/>
          </a:p>
        </p:txBody>
      </p:sp>
    </p:spTree>
    <p:extLst>
      <p:ext uri="{BB962C8B-B14F-4D97-AF65-F5344CB8AC3E}">
        <p14:creationId xmlns:p14="http://schemas.microsoft.com/office/powerpoint/2010/main" val="194007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6559ed2b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6559ed2b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are now 22 congregations as seen on the screen.</a:t>
            </a:r>
            <a:endParaRPr dirty="0"/>
          </a:p>
        </p:txBody>
      </p:sp>
    </p:spTree>
    <p:extLst>
      <p:ext uri="{BB962C8B-B14F-4D97-AF65-F5344CB8AC3E}">
        <p14:creationId xmlns:p14="http://schemas.microsoft.com/office/powerpoint/2010/main" val="5542039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f1c73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f1c73b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close of the commission the historic resolution on the priority theme (Homelessness) was presented and passed by the commissions members. Supporting several of the points UNANIMA International and our colleagues had advocated for before and during the commission meetings was a great display of collaboration and willingness to address the issue. While the definition put forward in Nairobi at the Expert Group Meeting was not adopted in its original form the outcome document's description of homelessness affirmed a working definition and paves way for a potential definition into the future. The resolution also </a:t>
            </a:r>
            <a:r>
              <a:rPr lang="en-US" sz="1200" kern="1200" dirty="0" err="1">
                <a:solidFill>
                  <a:schemeClr val="tx1"/>
                </a:solidFill>
                <a:effectLst/>
                <a:latin typeface="+mn-lt"/>
                <a:ea typeface="+mn-ea"/>
                <a:cs typeface="+mn-cs"/>
              </a:rPr>
              <a:t>also</a:t>
            </a:r>
            <a:r>
              <a:rPr lang="en-US" sz="1200" kern="1200" dirty="0">
                <a:solidFill>
                  <a:schemeClr val="tx1"/>
                </a:solidFill>
                <a:effectLst/>
                <a:latin typeface="+mn-lt"/>
                <a:ea typeface="+mn-ea"/>
                <a:cs typeface="+mn-cs"/>
              </a:rPr>
              <a:t> addressed homelessness in the context of </a:t>
            </a:r>
            <a:r>
              <a:rPr lang="en-US" sz="1200" kern="1200" dirty="0" err="1">
                <a:solidFill>
                  <a:schemeClr val="tx1"/>
                </a:solidFill>
                <a:effectLst/>
                <a:latin typeface="+mn-lt"/>
                <a:ea typeface="+mn-ea"/>
                <a:cs typeface="+mn-cs"/>
              </a:rPr>
              <a:t>vunerable</a:t>
            </a:r>
            <a:r>
              <a:rPr lang="en-US" sz="1200" kern="1200" dirty="0">
                <a:solidFill>
                  <a:schemeClr val="tx1"/>
                </a:solidFill>
                <a:effectLst/>
                <a:latin typeface="+mn-lt"/>
                <a:ea typeface="+mn-ea"/>
                <a:cs typeface="+mn-cs"/>
              </a:rPr>
              <a:t> groups and different demographics including women and children which was a key concern and point of advocacy for UNANIMA International. The resolution will now be submitted to the United Nations' Economic and Social Council for approval. Some of the text may then go to the U.N.'s General Assembly. Going forward it is hoped member states will respond to these outcomes taking greater action on the issue of homelessness. From a civil society point of view we must now explore how various countries might implement the resolution and how to advocate for this to happen in a successful manner.</a:t>
            </a:r>
          </a:p>
          <a:p>
            <a:endParaRPr dirty="0"/>
          </a:p>
        </p:txBody>
      </p:sp>
    </p:spTree>
    <p:extLst>
      <p:ext uri="{BB962C8B-B14F-4D97-AF65-F5344CB8AC3E}">
        <p14:creationId xmlns:p14="http://schemas.microsoft.com/office/powerpoint/2010/main" val="11474886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99</a:t>
            </a:fld>
            <a:endParaRPr lang="en-US"/>
          </a:p>
        </p:txBody>
      </p:sp>
    </p:spTree>
    <p:extLst>
      <p:ext uri="{BB962C8B-B14F-4D97-AF65-F5344CB8AC3E}">
        <p14:creationId xmlns:p14="http://schemas.microsoft.com/office/powerpoint/2010/main" val="2508725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6559ed2b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46559ed2b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 to what is on slide</a:t>
            </a:r>
            <a:endParaRPr dirty="0"/>
          </a:p>
        </p:txBody>
      </p:sp>
    </p:spTree>
    <p:extLst>
      <p:ext uri="{BB962C8B-B14F-4D97-AF65-F5344CB8AC3E}">
        <p14:creationId xmlns:p14="http://schemas.microsoft.com/office/powerpoint/2010/main" val="26221805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101</a:t>
            </a:fld>
            <a:endParaRPr lang="en-US"/>
          </a:p>
        </p:txBody>
      </p:sp>
    </p:spTree>
    <p:extLst>
      <p:ext uri="{BB962C8B-B14F-4D97-AF65-F5344CB8AC3E}">
        <p14:creationId xmlns:p14="http://schemas.microsoft.com/office/powerpoint/2010/main" val="24618730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452b1fdc5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452b1fdc5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Woman of Courage Award is presented annually at a special ceremony, which takes place in New York or in the awardee’s home community. Each year women (Non- UI members) are nominated by Members of UNANIMA International. It is awarded to a woman who  has demonstrated courage in the face of adversity (e.g. from government, popular opinion, leaders), whose actions reflect and support the values and principles promoted by the UN and display of courage relates to one of the major areas of concern for UNANIMA International. In 2018 the Woman of Courage award celebrated its 10th year, the past awardees collectively represent diverse geographical regions, missions and ages.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64200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97c33496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97c33496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41089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548db7e3f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4548db7e3f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2019 UI is delighted to present the Woman of Courage award to former President of Ireland Mary McAleese.</a:t>
            </a:r>
            <a:endParaRPr dirty="0"/>
          </a:p>
          <a:p>
            <a:pPr marL="0" lvl="0" indent="0" algn="l" rtl="0">
              <a:lnSpc>
                <a:spcPct val="115000"/>
              </a:lnSpc>
              <a:spcBef>
                <a:spcPts val="0"/>
              </a:spcBef>
              <a:spcAft>
                <a:spcPts val="0"/>
              </a:spcAft>
              <a:buNone/>
            </a:pPr>
            <a:endParaRPr dirty="0">
              <a:solidFill>
                <a:srgbClr val="111111"/>
              </a:solidFill>
            </a:endParaRPr>
          </a:p>
          <a:p>
            <a:pPr marL="0" lvl="0" indent="0" algn="l" rtl="0">
              <a:lnSpc>
                <a:spcPct val="115000"/>
              </a:lnSpc>
              <a:spcBef>
                <a:spcPts val="0"/>
              </a:spcBef>
              <a:spcAft>
                <a:spcPts val="0"/>
              </a:spcAft>
              <a:buNone/>
            </a:pPr>
            <a:r>
              <a:rPr lang="en" dirty="0">
                <a:solidFill>
                  <a:srgbClr val="111111"/>
                </a:solidFill>
              </a:rPr>
              <a:t>Mary McAleese served as the eighth President of Ireland, 1997 – 2011, and was the first Irish President born in Northern Ireland. </a:t>
            </a:r>
            <a:r>
              <a:rPr lang="en" dirty="0">
                <a:solidFill>
                  <a:srgbClr val="222222"/>
                </a:solidFill>
              </a:rPr>
              <a:t>The eldest of nine children, she grew up in Northern Ireland through the violent times that have come to be known as ‘The Troubles’. Her family was one of many adversely affected by the </a:t>
            </a:r>
            <a:r>
              <a:rPr lang="en" dirty="0" err="1">
                <a:solidFill>
                  <a:srgbClr val="222222"/>
                </a:solidFill>
              </a:rPr>
              <a:t>conflict.</a:t>
            </a:r>
            <a:r>
              <a:rPr lang="en" dirty="0" err="1">
                <a:solidFill>
                  <a:srgbClr val="111111"/>
                </a:solidFill>
              </a:rPr>
              <a:t>A</a:t>
            </a:r>
            <a:r>
              <a:rPr lang="en" dirty="0">
                <a:solidFill>
                  <a:srgbClr val="111111"/>
                </a:solidFill>
              </a:rPr>
              <a:t> graduate of Trinity College Dublin, she received her law degree from Queen’s University of Belfast. Prior to her distinguished term as President, she held several positions in higher education, including Reid Professor of Criminal Law, Criminology and Penology at Trinity College Dublin and Director of the Institute of Professional Legal Studies and Pro-Vice Chancellor at Queen’s University of Belfast. McAleese described the theme of her Presidency as "Building Bridges”, which was reflected in her efforts towards reconciliation and peace building within Northern Ireland and between the North and the South. </a:t>
            </a:r>
            <a:r>
              <a:rPr lang="en" dirty="0">
                <a:solidFill>
                  <a:srgbClr val="222222"/>
                </a:solidFill>
                <a:highlight>
                  <a:srgbClr val="FFFFFF"/>
                </a:highlight>
              </a:rPr>
              <a:t>Improving the living standards for those living in poverty, of </a:t>
            </a:r>
            <a:r>
              <a:rPr lang="en" dirty="0" err="1">
                <a:solidFill>
                  <a:srgbClr val="222222"/>
                </a:solidFill>
                <a:highlight>
                  <a:srgbClr val="FFFFFF"/>
                </a:highlight>
              </a:rPr>
              <a:t>promotinga</a:t>
            </a:r>
            <a:r>
              <a:rPr lang="en" dirty="0">
                <a:solidFill>
                  <a:srgbClr val="222222"/>
                </a:solidFill>
                <a:highlight>
                  <a:srgbClr val="FFFFFF"/>
                </a:highlight>
              </a:rPr>
              <a:t> dialogue and consensus internationally to </a:t>
            </a:r>
            <a:r>
              <a:rPr lang="en" dirty="0" err="1">
                <a:solidFill>
                  <a:srgbClr val="222222"/>
                </a:solidFill>
                <a:highlight>
                  <a:srgbClr val="FFFFFF"/>
                </a:highlight>
              </a:rPr>
              <a:t>resolveconflicts</a:t>
            </a:r>
            <a:r>
              <a:rPr lang="en" dirty="0">
                <a:solidFill>
                  <a:srgbClr val="222222"/>
                </a:solidFill>
                <a:highlight>
                  <a:srgbClr val="FFFFFF"/>
                </a:highlight>
              </a:rPr>
              <a:t> and disputes instead of violence were among the many strategies she implemented to achieve this. She made social inclusion, equality, and reconciliation, sharing and caring the themes of her incumbency. As President of an increasingly prosperous and harmonious Ireland, she worked to extend the experience of transformation beyond Ireland's island shores as a story of hope for all people. By succeeding a popular President who was also a woman, McAleese is also a prominent role model and advocate for gender equality. </a:t>
            </a:r>
            <a:endParaRPr dirty="0">
              <a:solidFill>
                <a:srgbClr val="222222"/>
              </a:solidFill>
              <a:highlight>
                <a:srgbClr val="FFFFFF"/>
              </a:highlight>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07465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UNANIMA International’s annual Woman of Courage Award Ceremony was held in the Delegates Dining Room at the United Nations on the evening of Tuesday February 11th— another significant event to take place during the exciting two weeks of the 58th Commission for Social Development. The ceremony was held to award and honor the 2019 winner, Former President of Ireland, Mary McAleese, for her numerous and rich contributions to both civil and church society. This award celebrates her ongoing commitment to the struggle for peace, justice, equality, human dignity and respect for all, especially individuals and families left furthest behind. </a:t>
            </a:r>
          </a:p>
          <a:p>
            <a:pPr rtl="0"/>
            <a:r>
              <a:rPr lang="en-US" sz="1200" b="0" i="0" u="none" strike="noStrike" kern="1200" dirty="0">
                <a:solidFill>
                  <a:schemeClr val="tx1"/>
                </a:solidFill>
                <a:effectLst/>
                <a:latin typeface="+mn-lt"/>
                <a:ea typeface="+mn-ea"/>
                <a:cs typeface="+mn-cs"/>
              </a:rPr>
              <a:t>Mary McAleese, who was President of Ireland from 1997 to 2011, had “Building Bridges” as the theme of her presidency, which was reflected in her efforts towards reconciliation and peace building within Northern Ireland. She worked towards justice, social equality, social inclusion, anti-sectarianism and reconciliation, and she was a voice against the forces of oppression, discrimination, and poverty.  Both courageous and deeply appreciated by many, including the women at UNANIMA International, Mary displays and gives action and a voice to the values of UNANIMA International and the United Nations. </a:t>
            </a:r>
          </a:p>
          <a:p>
            <a:pPr rtl="0"/>
            <a:br>
              <a:rPr lang="en-US" dirty="0"/>
            </a:br>
            <a:r>
              <a:rPr lang="en-US" sz="1200" b="0" i="0" u="none" strike="noStrike" kern="1200" dirty="0">
                <a:solidFill>
                  <a:schemeClr val="tx1"/>
                </a:solidFill>
                <a:effectLst/>
                <a:latin typeface="+mn-lt"/>
                <a:ea typeface="+mn-ea"/>
                <a:cs typeface="+mn-cs"/>
              </a:rPr>
              <a:t>The evening was very special, with opening remarks given by Molly </a:t>
            </a:r>
            <a:r>
              <a:rPr lang="en-US" sz="1200" b="0" i="0" u="none" strike="noStrike" kern="1200" dirty="0" err="1">
                <a:solidFill>
                  <a:schemeClr val="tx1"/>
                </a:solidFill>
                <a:effectLst/>
                <a:latin typeface="+mn-lt"/>
                <a:ea typeface="+mn-ea"/>
                <a:cs typeface="+mn-cs"/>
              </a:rPr>
              <a:t>Gerke</a:t>
            </a:r>
            <a:r>
              <a:rPr lang="en-US" sz="1200" b="0" i="0" u="none" strike="noStrike" kern="1200" dirty="0">
                <a:solidFill>
                  <a:schemeClr val="tx1"/>
                </a:solidFill>
                <a:effectLst/>
                <a:latin typeface="+mn-lt"/>
                <a:ea typeface="+mn-ea"/>
                <a:cs typeface="+mn-cs"/>
              </a:rPr>
              <a:t>, UNANIMA International’s Executive Assistant, the presentation of the award conferred by UNANIMA International’s Director, Jean Quinn, and an acceptance speech by Mary McAleese. Several  UNANIMA International’s Board Members, supporters from other NGOs, UN delegates, and Mary’s personal guests were in. During her address she gave encouragement that UNANIMA International must continue its important work, and her thanks that she was able to be a part of it.</a:t>
            </a:r>
          </a:p>
          <a:p>
            <a:br>
              <a:rPr lang="en-US" dirty="0"/>
            </a:br>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105</a:t>
            </a:fld>
            <a:endParaRPr lang="en-US"/>
          </a:p>
        </p:txBody>
      </p:sp>
    </p:spTree>
    <p:extLst>
      <p:ext uri="{BB962C8B-B14F-4D97-AF65-F5344CB8AC3E}">
        <p14:creationId xmlns:p14="http://schemas.microsoft.com/office/powerpoint/2010/main" val="2955002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548db7e3f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4548db7e3f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2020 UI is delighted to present the Woman of Courage award to </a:t>
            </a:r>
            <a:r>
              <a:rPr lang="en-AU" sz="1200" b="0" i="0" u="none" strike="noStrike" kern="1200" dirty="0">
                <a:solidFill>
                  <a:schemeClr val="tx1"/>
                </a:solidFill>
                <a:effectLst/>
                <a:latin typeface="+mn-lt"/>
                <a:ea typeface="+mn-ea"/>
                <a:cs typeface="+mn-cs"/>
              </a:rPr>
              <a:t>Sr. </a:t>
            </a:r>
            <a:r>
              <a:rPr lang="en-AU" sz="1200" b="0" i="0" u="none" strike="noStrike" kern="1200" dirty="0" err="1">
                <a:solidFill>
                  <a:schemeClr val="tx1"/>
                </a:solidFill>
                <a:effectLst/>
                <a:latin typeface="+mn-lt"/>
                <a:ea typeface="+mn-ea"/>
                <a:cs typeface="+mn-cs"/>
              </a:rPr>
              <a:t>Séraphine</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Ratavy</a:t>
            </a:r>
            <a:r>
              <a:rPr lang="en-AU" sz="1200" b="0" i="0" u="none" strike="noStrike" kern="1200" dirty="0">
                <a:solidFill>
                  <a:schemeClr val="tx1"/>
                </a:solidFill>
                <a:effectLst/>
                <a:latin typeface="+mn-lt"/>
                <a:ea typeface="+mn-ea"/>
                <a:cs typeface="+mn-cs"/>
              </a:rPr>
              <a:t>, a Daughter of Wisdom!</a:t>
            </a:r>
          </a:p>
          <a:p>
            <a:pPr marL="0" lvl="0" indent="0" algn="l" rtl="0">
              <a:spcBef>
                <a:spcPts val="0"/>
              </a:spcBef>
              <a:spcAft>
                <a:spcPts val="0"/>
              </a:spcAft>
              <a:buNone/>
            </a:pPr>
            <a:endParaRPr dirty="0">
              <a:solidFill>
                <a:srgbClr val="111111"/>
              </a:solidFill>
            </a:endParaRPr>
          </a:p>
          <a:p>
            <a:pPr rtl="0"/>
            <a:r>
              <a:rPr lang="en-AU" sz="1200" b="0" i="0" u="none" strike="noStrike" kern="1200" dirty="0">
                <a:solidFill>
                  <a:schemeClr val="tx1"/>
                </a:solidFill>
                <a:effectLst/>
                <a:latin typeface="+mn-lt"/>
                <a:ea typeface="+mn-ea"/>
                <a:cs typeface="+mn-cs"/>
              </a:rPr>
              <a:t>The Daughters of Wisdom opened a new mission in Nomad, Papua New Guinea. It is in the remotest part of the Daru-</a:t>
            </a:r>
            <a:r>
              <a:rPr lang="en-AU" sz="1200" b="0" i="0" u="none" strike="noStrike" kern="1200" dirty="0" err="1">
                <a:solidFill>
                  <a:schemeClr val="tx1"/>
                </a:solidFill>
                <a:effectLst/>
                <a:latin typeface="+mn-lt"/>
                <a:ea typeface="+mn-ea"/>
                <a:cs typeface="+mn-cs"/>
              </a:rPr>
              <a:t>Kiunga</a:t>
            </a:r>
            <a:r>
              <a:rPr lang="en-AU" sz="1200" b="0" i="0" u="none" strike="noStrike" kern="1200" dirty="0">
                <a:solidFill>
                  <a:schemeClr val="tx1"/>
                </a:solidFill>
                <a:effectLst/>
                <a:latin typeface="+mn-lt"/>
                <a:ea typeface="+mn-ea"/>
                <a:cs typeface="+mn-cs"/>
              </a:rPr>
              <a:t> Diocese, only accessible by small plane. It is a 30 minute flight to the nearest shops. Sr. </a:t>
            </a:r>
            <a:r>
              <a:rPr lang="en-AU" sz="1200" b="0" i="0" u="none" strike="noStrike" kern="1200" dirty="0" err="1">
                <a:solidFill>
                  <a:schemeClr val="tx1"/>
                </a:solidFill>
                <a:effectLst/>
                <a:latin typeface="+mn-lt"/>
                <a:ea typeface="+mn-ea"/>
                <a:cs typeface="+mn-cs"/>
              </a:rPr>
              <a:t>Séraphine</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Ratavy</a:t>
            </a:r>
            <a:r>
              <a:rPr lang="en-AU" sz="1200" b="0" i="0" u="none" strike="noStrike" kern="1200" dirty="0">
                <a:solidFill>
                  <a:schemeClr val="tx1"/>
                </a:solidFill>
                <a:effectLst/>
                <a:latin typeface="+mn-lt"/>
                <a:ea typeface="+mn-ea"/>
                <a:cs typeface="+mn-cs"/>
              </a:rPr>
              <a:t>, from Madagascar, arrived in PNG in 2013 and was directly assigned to Nomad to work with the village people.</a:t>
            </a:r>
          </a:p>
          <a:p>
            <a:pPr rtl="0"/>
            <a:br>
              <a:rPr lang="en-AU" sz="1200" b="0" i="0" u="none" strike="noStrike" kern="1200" dirty="0">
                <a:solidFill>
                  <a:schemeClr val="tx1"/>
                </a:solidFill>
                <a:effectLst/>
                <a:latin typeface="+mn-lt"/>
                <a:ea typeface="+mn-ea"/>
                <a:cs typeface="+mn-cs"/>
              </a:rPr>
            </a:br>
            <a:r>
              <a:rPr lang="en-AU" sz="1200" b="0" i="0" u="none" strike="noStrike" kern="1200" dirty="0">
                <a:solidFill>
                  <a:schemeClr val="tx1"/>
                </a:solidFill>
                <a:effectLst/>
                <a:latin typeface="+mn-lt"/>
                <a:ea typeface="+mn-ea"/>
                <a:cs typeface="+mn-cs"/>
              </a:rPr>
              <a:t>In the beginning, she used her agriculture skills to work with the women who lived close to the main station, whilst at the same time testing the soil and rainfall. She set up a women’s club and taught sewing, and trained some young women to help her. As she became established there her wish was to reach the surrounding villages, which were very isolated.  Eventually she found the small </a:t>
            </a:r>
            <a:r>
              <a:rPr lang="en-AU" sz="1200" b="0" i="0" u="none" strike="noStrike" kern="1200" dirty="0" err="1">
                <a:solidFill>
                  <a:schemeClr val="tx1"/>
                </a:solidFill>
                <a:effectLst/>
                <a:latin typeface="+mn-lt"/>
                <a:ea typeface="+mn-ea"/>
                <a:cs typeface="+mn-cs"/>
              </a:rPr>
              <a:t>Gebusi</a:t>
            </a:r>
            <a:r>
              <a:rPr lang="en-AU" sz="1200" b="0" i="0" u="none" strike="noStrike" kern="1200" dirty="0">
                <a:solidFill>
                  <a:schemeClr val="tx1"/>
                </a:solidFill>
                <a:effectLst/>
                <a:latin typeface="+mn-lt"/>
                <a:ea typeface="+mn-ea"/>
                <a:cs typeface="+mn-cs"/>
              </a:rPr>
              <a:t> Tribe, living a few hour’s walk and a canoe ride from Nomad. These people became the focus for Sr. Seraphine in this area, and she worked with the men and women in all fields of learning.</a:t>
            </a:r>
          </a:p>
          <a:p>
            <a:pPr rtl="0"/>
            <a:br>
              <a:rPr lang="en-AU" sz="1200" b="0" i="0" u="none" strike="noStrike" kern="1200" dirty="0">
                <a:solidFill>
                  <a:schemeClr val="tx1"/>
                </a:solidFill>
                <a:effectLst/>
                <a:latin typeface="+mn-lt"/>
                <a:ea typeface="+mn-ea"/>
                <a:cs typeface="+mn-cs"/>
              </a:rPr>
            </a:br>
            <a:r>
              <a:rPr lang="en-AU" sz="1200" b="0" i="0" u="none" strike="noStrike" kern="1200" dirty="0">
                <a:solidFill>
                  <a:schemeClr val="tx1"/>
                </a:solidFill>
                <a:effectLst/>
                <a:latin typeface="+mn-lt"/>
                <a:ea typeface="+mn-ea"/>
                <a:cs typeface="+mn-cs"/>
              </a:rPr>
              <a:t>When she first arrived in the village, the people danced, sang and welcomed Sister Seraphine who had travelled thousands of miles to come to them. As a talented and practical woman with competence in agriculture, she risked stepping out of her comfort zone by learning English as well as the language of the people. Sr </a:t>
            </a:r>
            <a:r>
              <a:rPr lang="en-AU" sz="1200" b="0" i="0" u="none" strike="noStrike" kern="1200" dirty="0" err="1">
                <a:solidFill>
                  <a:schemeClr val="tx1"/>
                </a:solidFill>
                <a:effectLst/>
                <a:latin typeface="+mn-lt"/>
                <a:ea typeface="+mn-ea"/>
                <a:cs typeface="+mn-cs"/>
              </a:rPr>
              <a:t>Séraphine</a:t>
            </a:r>
            <a:r>
              <a:rPr lang="en-AU" sz="1200" b="0" i="0" u="none" strike="noStrike" kern="1200" dirty="0">
                <a:solidFill>
                  <a:schemeClr val="tx1"/>
                </a:solidFill>
                <a:effectLst/>
                <a:latin typeface="+mn-lt"/>
                <a:ea typeface="+mn-ea"/>
                <a:cs typeface="+mn-cs"/>
              </a:rPr>
              <a:t> taught women and men sewing, agriculture, nutritious cooking, health and hygiene, knitting, and farming.</a:t>
            </a:r>
          </a:p>
          <a:p>
            <a:pPr rtl="0"/>
            <a:r>
              <a:rPr lang="en-AU" sz="1200" b="0" i="0" u="none" strike="noStrike" kern="1200" dirty="0">
                <a:solidFill>
                  <a:schemeClr val="tx1"/>
                </a:solidFill>
                <a:effectLst/>
                <a:latin typeface="+mn-lt"/>
                <a:ea typeface="+mn-ea"/>
                <a:cs typeface="+mn-cs"/>
              </a:rPr>
              <a:t> </a:t>
            </a:r>
          </a:p>
          <a:p>
            <a:pPr rtl="0"/>
            <a:r>
              <a:rPr lang="en-AU" sz="1200" b="0" i="0" u="none" strike="noStrike" kern="1200" dirty="0">
                <a:solidFill>
                  <a:schemeClr val="tx1"/>
                </a:solidFill>
                <a:effectLst/>
                <a:latin typeface="+mn-lt"/>
                <a:ea typeface="+mn-ea"/>
                <a:cs typeface="+mn-cs"/>
              </a:rPr>
              <a:t>After some time, due to difficulties of communication,  travel between </a:t>
            </a:r>
            <a:r>
              <a:rPr lang="en-AU" sz="1200" b="0" i="0" u="none" strike="noStrike" kern="1200" dirty="0" err="1">
                <a:solidFill>
                  <a:schemeClr val="tx1"/>
                </a:solidFill>
                <a:effectLst/>
                <a:latin typeface="+mn-lt"/>
                <a:ea typeface="+mn-ea"/>
                <a:cs typeface="+mn-cs"/>
              </a:rPr>
              <a:t>Kiunga</a:t>
            </a:r>
            <a:r>
              <a:rPr lang="en-AU" sz="1200" b="0" i="0" u="none" strike="noStrike" kern="1200" dirty="0">
                <a:solidFill>
                  <a:schemeClr val="tx1"/>
                </a:solidFill>
                <a:effectLst/>
                <a:latin typeface="+mn-lt"/>
                <a:ea typeface="+mn-ea"/>
                <a:cs typeface="+mn-cs"/>
              </a:rPr>
              <a:t> to Nomad, and in getting work for the nurses in the health centre, the decision was made to close the community at Nomad. For two years, up until 2018, Sr Seraphine visited the place 4 or 5 times a year: as much as it was necessary to continue empowering the women and men of the place. </a:t>
            </a:r>
          </a:p>
          <a:p>
            <a:pPr rtl="0"/>
            <a:br>
              <a:rPr lang="en-AU" sz="1200" b="0" i="0" u="none" strike="noStrike" kern="1200" dirty="0">
                <a:solidFill>
                  <a:schemeClr val="tx1"/>
                </a:solidFill>
                <a:effectLst/>
                <a:latin typeface="+mn-lt"/>
                <a:ea typeface="+mn-ea"/>
                <a:cs typeface="+mn-cs"/>
              </a:rPr>
            </a:br>
            <a:r>
              <a:rPr lang="en-AU" sz="1200" b="0" i="0" u="none" strike="noStrike" kern="1200" dirty="0">
                <a:solidFill>
                  <a:schemeClr val="tx1"/>
                </a:solidFill>
                <a:effectLst/>
                <a:latin typeface="+mn-lt"/>
                <a:ea typeface="+mn-ea"/>
                <a:cs typeface="+mn-cs"/>
              </a:rPr>
              <a:t>Sr. Seraphine continued to assure the mission here?. Later, when there was no direct possibilities to arrive in Nomad, the </a:t>
            </a:r>
            <a:r>
              <a:rPr lang="en-AU" sz="1200" b="0" i="0" u="none" strike="noStrike" kern="1200" dirty="0" err="1">
                <a:solidFill>
                  <a:schemeClr val="tx1"/>
                </a:solidFill>
                <a:effectLst/>
                <a:latin typeface="+mn-lt"/>
                <a:ea typeface="+mn-ea"/>
                <a:cs typeface="+mn-cs"/>
              </a:rPr>
              <a:t>Yulabi</a:t>
            </a:r>
            <a:r>
              <a:rPr lang="en-AU" sz="1200" b="0" i="0" u="none" strike="noStrike" kern="1200" dirty="0">
                <a:solidFill>
                  <a:schemeClr val="tx1"/>
                </a:solidFill>
                <a:effectLst/>
                <a:latin typeface="+mn-lt"/>
                <a:ea typeface="+mn-ea"/>
                <a:cs typeface="+mn-cs"/>
              </a:rPr>
              <a:t> people built her a nice little house on stilts where she could sleep when visiting them, and assured security for her by walking with her to Nomad for 2 to 3 hours.</a:t>
            </a:r>
          </a:p>
          <a:p>
            <a:pPr rtl="0"/>
            <a:br>
              <a:rPr lang="en-AU" sz="1200" b="0" i="0" u="none" strike="noStrike" kern="1200" dirty="0">
                <a:solidFill>
                  <a:schemeClr val="tx1"/>
                </a:solidFill>
                <a:effectLst/>
                <a:latin typeface="+mn-lt"/>
                <a:ea typeface="+mn-ea"/>
                <a:cs typeface="+mn-cs"/>
              </a:rPr>
            </a:br>
            <a:r>
              <a:rPr lang="en-AU" sz="1200" b="0" i="0" u="none" strike="noStrike" kern="1200" dirty="0">
                <a:solidFill>
                  <a:schemeClr val="tx1"/>
                </a:solidFill>
                <a:effectLst/>
                <a:latin typeface="+mn-lt"/>
                <a:ea typeface="+mn-ea"/>
                <a:cs typeface="+mn-cs"/>
              </a:rPr>
              <a:t>She lived in the bush hamlets of about ten small family houses and ate their food—mainly </a:t>
            </a:r>
            <a:r>
              <a:rPr lang="en-AU" sz="1200" b="0" i="0" u="none" strike="noStrike" kern="1200" dirty="0" err="1">
                <a:solidFill>
                  <a:schemeClr val="tx1"/>
                </a:solidFill>
                <a:effectLst/>
                <a:latin typeface="+mn-lt"/>
                <a:ea typeface="+mn-ea"/>
                <a:cs typeface="+mn-cs"/>
              </a:rPr>
              <a:t>kokoro</a:t>
            </a:r>
            <a:r>
              <a:rPr lang="en-AU" sz="1200" b="0" i="0" u="none" strike="noStrike" kern="1200" dirty="0">
                <a:solidFill>
                  <a:schemeClr val="tx1"/>
                </a:solidFill>
                <a:effectLst/>
                <a:latin typeface="+mn-lt"/>
                <a:ea typeface="+mn-ea"/>
                <a:cs typeface="+mn-cs"/>
              </a:rPr>
              <a:t> banana. She listened to their joyful and sorrowful stories. The people </a:t>
            </a:r>
            <a:r>
              <a:rPr lang="en-AU" sz="1200" b="0" i="0" u="none" strike="noStrike" kern="1200" dirty="0" err="1">
                <a:solidFill>
                  <a:schemeClr val="tx1"/>
                </a:solidFill>
                <a:effectLst/>
                <a:latin typeface="+mn-lt"/>
                <a:ea typeface="+mn-ea"/>
                <a:cs typeface="+mn-cs"/>
              </a:rPr>
              <a:t>honored</a:t>
            </a:r>
            <a:r>
              <a:rPr lang="en-AU" sz="1200" b="0" i="0" u="none" strike="noStrike" kern="1200" dirty="0">
                <a:solidFill>
                  <a:schemeClr val="tx1"/>
                </a:solidFill>
                <a:effectLst/>
                <a:latin typeface="+mn-lt"/>
                <a:ea typeface="+mn-ea"/>
                <a:cs typeface="+mn-cs"/>
              </a:rPr>
              <a:t> her as their Saviour by providing security, native food, and water when she was out on patrol. Surely to walk in such a mission was difficult yet enriching! </a:t>
            </a:r>
          </a:p>
          <a:p>
            <a:pPr rtl="0"/>
            <a:br>
              <a:rPr lang="en-AU" sz="1200" b="0" i="0" u="none" strike="noStrike" kern="1200" dirty="0">
                <a:solidFill>
                  <a:schemeClr val="tx1"/>
                </a:solidFill>
                <a:effectLst/>
                <a:latin typeface="+mn-lt"/>
                <a:ea typeface="+mn-ea"/>
                <a:cs typeface="+mn-cs"/>
              </a:rPr>
            </a:br>
            <a:r>
              <a:rPr lang="en-AU" sz="1200" b="0" i="0" u="none" strike="noStrike" kern="1200" dirty="0">
                <a:solidFill>
                  <a:schemeClr val="tx1"/>
                </a:solidFill>
                <a:effectLst/>
                <a:latin typeface="+mn-lt"/>
                <a:ea typeface="+mn-ea"/>
                <a:cs typeface="+mn-cs"/>
              </a:rPr>
              <a:t>These neglected tribes in the forest were curious to learn new things. They had taken a huge step in learning. Soon they learned to cultivate rice and groundnuts, as well as many kinds of new fruits and vegetables. They also learned to take care of their health and hygiene. What a privilege to empower these people in their great poverty.</a:t>
            </a:r>
          </a:p>
          <a:p>
            <a:br>
              <a:rPr lang="en-AU" dirty="0"/>
            </a:br>
            <a:br>
              <a:rPr lang="en-AU" dirty="0"/>
            </a:br>
            <a:endParaRPr dirty="0"/>
          </a:p>
        </p:txBody>
      </p:sp>
    </p:spTree>
    <p:extLst>
      <p:ext uri="{BB962C8B-B14F-4D97-AF65-F5344CB8AC3E}">
        <p14:creationId xmlns:p14="http://schemas.microsoft.com/office/powerpoint/2010/main" val="372740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FEEC6-CA89-BD46-818A-BFB672AB3072}" type="slidenum">
              <a:rPr lang="en-US" smtClean="0"/>
              <a:t>107</a:t>
            </a:fld>
            <a:endParaRPr lang="en-US"/>
          </a:p>
        </p:txBody>
      </p:sp>
    </p:spTree>
    <p:extLst>
      <p:ext uri="{BB962C8B-B14F-4D97-AF65-F5344CB8AC3E}">
        <p14:creationId xmlns:p14="http://schemas.microsoft.com/office/powerpoint/2010/main" val="1815098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D0C42B2-B4AD-D940-B9C9-648515945F66}" type="datetimeFigureOut">
              <a:rPr lang="en-US" smtClean="0"/>
              <a:t>6/23/20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9E7F0DC-D773-CE47-8C2B-26E35ED4709A}" type="slidenum">
              <a:rPr lang="en-US" smtClean="0"/>
              <a:t>‹#›</a:t>
            </a:fld>
            <a:endParaRPr lang="en-US"/>
          </a:p>
        </p:txBody>
      </p:sp>
      <p:pic>
        <p:nvPicPr>
          <p:cNvPr id="9" name="Picture 8">
            <a:extLst>
              <a:ext uri="{FF2B5EF4-FFF2-40B4-BE49-F238E27FC236}">
                <a16:creationId xmlns:a16="http://schemas.microsoft.com/office/drawing/2014/main" id="{F13DBCB6-63B2-BB4A-BE09-0A71E49012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431" y="6301551"/>
            <a:ext cx="1962569" cy="534787"/>
          </a:xfrm>
          <a:prstGeom prst="rect">
            <a:avLst/>
          </a:prstGeom>
        </p:spPr>
      </p:pic>
    </p:spTree>
    <p:extLst>
      <p:ext uri="{BB962C8B-B14F-4D97-AF65-F5344CB8AC3E}">
        <p14:creationId xmlns:p14="http://schemas.microsoft.com/office/powerpoint/2010/main" val="7967283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2124819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1060226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9E7F0DC-D773-CE47-8C2B-26E35ED4709A}"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5104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340149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D0C42B2-B4AD-D940-B9C9-648515945F66}"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152766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D0C42B2-B4AD-D940-B9C9-648515945F66}"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1212907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0C42B2-B4AD-D940-B9C9-648515945F66}"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2777177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D0C42B2-B4AD-D940-B9C9-648515945F66}" type="datetimeFigureOut">
              <a:rPr lang="en-US" smtClean="0"/>
              <a:t>6/23/20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3824590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5" name="Google Shape;25;p4"/>
          <p:cNvSpPr txBox="1">
            <a:spLocks noGrp="1"/>
          </p:cNvSpPr>
          <p:nvPr>
            <p:ph type="title"/>
          </p:nvPr>
        </p:nvSpPr>
        <p:spPr>
          <a:xfrm>
            <a:off x="415600" y="496967"/>
            <a:ext cx="11360800" cy="860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6" name="Google Shape;26;p4"/>
          <p:cNvSpPr txBox="1">
            <a:spLocks noGrp="1"/>
          </p:cNvSpPr>
          <p:nvPr>
            <p:ph type="body" idx="1"/>
          </p:nvPr>
        </p:nvSpPr>
        <p:spPr>
          <a:xfrm>
            <a:off x="415600" y="1890400"/>
            <a:ext cx="11360800" cy="4201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744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AD08080-F1CA-4B2D-AD6E-8098B15A701A}"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2DBCDE-E80A-4FDF-9308-2FC64C404375}"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67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0C42B2-B4AD-D940-B9C9-648515945F66}"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246300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D0C42B2-B4AD-D940-B9C9-648515945F66}" type="datetimeFigureOut">
              <a:rPr lang="en-US" smtClean="0"/>
              <a:t>6/23/20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74800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254494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0C42B2-B4AD-D940-B9C9-648515945F66}" type="datetimeFigureOut">
              <a:rPr lang="en-US" smtClean="0"/>
              <a:t>6/23/20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186045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0C42B2-B4AD-D940-B9C9-648515945F66}"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360419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C42B2-B4AD-D940-B9C9-648515945F66}" type="datetimeFigureOut">
              <a:rPr lang="en-US" smtClean="0"/>
              <a:t>6/23/20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185936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226934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0C42B2-B4AD-D940-B9C9-648515945F66}"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7F0DC-D773-CE47-8C2B-26E35ED4709A}" type="slidenum">
              <a:rPr lang="en-US" smtClean="0"/>
              <a:t>‹#›</a:t>
            </a:fld>
            <a:endParaRPr lang="en-US"/>
          </a:p>
        </p:txBody>
      </p:sp>
    </p:spTree>
    <p:extLst>
      <p:ext uri="{BB962C8B-B14F-4D97-AF65-F5344CB8AC3E}">
        <p14:creationId xmlns:p14="http://schemas.microsoft.com/office/powerpoint/2010/main" val="401377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cstate="email">
            <a:lum/>
            <a:extLst>
              <a:ext uri="{28A0092B-C50C-407E-A947-70E740481C1C}">
                <a14:useLocalDpi xmlns:a14="http://schemas.microsoft.com/office/drawing/2010/main"/>
              </a:ext>
            </a:extLst>
          </a:blip>
          <a:srcRect/>
          <a:stretch>
            <a:fillRect l="84000" t="92000"/>
          </a:stretch>
        </a:blipFill>
        <a:effectLst/>
      </p:bgPr>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D0C42B2-B4AD-D940-B9C9-648515945F66}" type="datetimeFigureOut">
              <a:rPr lang="en-US" smtClean="0"/>
              <a:t>6/23/20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9E7F0DC-D773-CE47-8C2B-26E35ED4709A}" type="slidenum">
              <a:rPr lang="en-US" smtClean="0"/>
              <a:t>‹#›</a:t>
            </a:fld>
            <a:endParaRPr lang="en-US"/>
          </a:p>
        </p:txBody>
      </p:sp>
    </p:spTree>
    <p:extLst>
      <p:ext uri="{BB962C8B-B14F-4D97-AF65-F5344CB8AC3E}">
        <p14:creationId xmlns:p14="http://schemas.microsoft.com/office/powerpoint/2010/main" val="69116587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18.xml"/><Relationship Id="rId5" Type="http://schemas.openxmlformats.org/officeDocument/2006/relationships/image" Target="../media/image163.png"/><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165.svg"/><Relationship Id="rId4" Type="http://schemas.openxmlformats.org/officeDocument/2006/relationships/image" Target="../media/image164.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18.xml"/><Relationship Id="rId4" Type="http://schemas.openxmlformats.org/officeDocument/2006/relationships/image" Target="../media/image166.jpeg"/></Relationships>
</file>

<file path=ppt/slides/_rels/slide103.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95.xml"/><Relationship Id="rId1" Type="http://schemas.openxmlformats.org/officeDocument/2006/relationships/slideLayout" Target="../slideLayouts/slideLayout18.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2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10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6.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18.xml"/><Relationship Id="rId5" Type="http://schemas.openxmlformats.org/officeDocument/2006/relationships/image" Target="../media/image181.jpeg"/><Relationship Id="rId4" Type="http://schemas.openxmlformats.org/officeDocument/2006/relationships/image" Target="../media/image18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85.png"/><Relationship Id="rId4" Type="http://schemas.openxmlformats.org/officeDocument/2006/relationships/image" Target="../media/image18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88.png"/><Relationship Id="rId4" Type="http://schemas.openxmlformats.org/officeDocument/2006/relationships/image" Target="../media/image18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8.tiff"/><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9-xdy1Jr2eg"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45.tiff"/><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11.png"/><Relationship Id="rId7" Type="http://schemas.openxmlformats.org/officeDocument/2006/relationships/image" Target="../media/image50.tif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9.tiff"/><Relationship Id="rId11" Type="http://schemas.openxmlformats.org/officeDocument/2006/relationships/image" Target="../media/image54.tiff"/><Relationship Id="rId5" Type="http://schemas.openxmlformats.org/officeDocument/2006/relationships/image" Target="../media/image48.tiff"/><Relationship Id="rId10" Type="http://schemas.openxmlformats.org/officeDocument/2006/relationships/image" Target="../media/image53.tiff"/><Relationship Id="rId4" Type="http://schemas.openxmlformats.org/officeDocument/2006/relationships/image" Target="../media/image47.tiff"/><Relationship Id="rId9" Type="http://schemas.openxmlformats.org/officeDocument/2006/relationships/image" Target="../media/image52.tiff"/></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8.tif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2.tif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s>
</file>

<file path=ppt/slides/_rels/slide4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64.tiff"/></Relationships>
</file>

<file path=ppt/slides/_rels/slide4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66.tiff"/><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5.jpe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8" Type="http://schemas.openxmlformats.org/officeDocument/2006/relationships/image" Target="../media/image89.tiff"/><Relationship Id="rId3" Type="http://schemas.openxmlformats.org/officeDocument/2006/relationships/image" Target="../media/image11.png"/><Relationship Id="rId7" Type="http://schemas.openxmlformats.org/officeDocument/2006/relationships/image" Target="../media/image88.tiff"/><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87.tiff"/><Relationship Id="rId5" Type="http://schemas.openxmlformats.org/officeDocument/2006/relationships/image" Target="../media/image86.tiff"/><Relationship Id="rId10" Type="http://schemas.openxmlformats.org/officeDocument/2006/relationships/image" Target="../media/image91.tiff"/><Relationship Id="rId4" Type="http://schemas.openxmlformats.org/officeDocument/2006/relationships/image" Target="../media/image85.tiff"/><Relationship Id="rId9" Type="http://schemas.openxmlformats.org/officeDocument/2006/relationships/image" Target="../media/image90.tiff"/></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88.tiff"/><Relationship Id="rId5" Type="http://schemas.openxmlformats.org/officeDocument/2006/relationships/image" Target="../media/image85.tiff"/><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94.tiff"/></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8.xml"/><Relationship Id="rId5" Type="http://schemas.openxmlformats.org/officeDocument/2006/relationships/image" Target="../media/image96.tiff"/><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png"/><Relationship Id="rId7" Type="http://schemas.openxmlformats.org/officeDocument/2006/relationships/image" Target="../media/image101.svg"/><Relationship Id="rId12"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113.sv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7.tiff"/><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image" Target="../media/image116.tiff"/><Relationship Id="rId5" Type="http://schemas.openxmlformats.org/officeDocument/2006/relationships/image" Target="../media/image115.tiff"/><Relationship Id="rId4" Type="http://schemas.openxmlformats.org/officeDocument/2006/relationships/image" Target="../media/image114.tiff"/></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90.tif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18.xml"/><Relationship Id="rId5" Type="http://schemas.openxmlformats.org/officeDocument/2006/relationships/image" Target="../media/image121.tiff"/><Relationship Id="rId4" Type="http://schemas.openxmlformats.org/officeDocument/2006/relationships/image" Target="../media/image1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5.sv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127.png"/></Relationships>
</file>

<file path=ppt/slides/_rels/slide86.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18.xml"/><Relationship Id="rId6" Type="http://schemas.openxmlformats.org/officeDocument/2006/relationships/image" Target="../media/image131.sv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s>
</file>

<file path=ppt/slides/_rels/slide87.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notesSlide" Target="../notesSlides/notesSlide79.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37.jpe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138.jpeg"/></Relationships>
</file>

<file path=ppt/slides/_rels/slide8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8.png"/><Relationship Id="rId7" Type="http://schemas.openxmlformats.org/officeDocument/2006/relationships/image" Target="../media/image142.svg"/><Relationship Id="rId2" Type="http://schemas.openxmlformats.org/officeDocument/2006/relationships/notesSlide" Target="../notesSlides/notesSlide81.xml"/><Relationship Id="rId1" Type="http://schemas.openxmlformats.org/officeDocument/2006/relationships/slideLayout" Target="../slideLayouts/slideLayout18.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 Id="rId9" Type="http://schemas.openxmlformats.org/officeDocument/2006/relationships/image" Target="../media/image144.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1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18.xml"/><Relationship Id="rId6" Type="http://schemas.openxmlformats.org/officeDocument/2006/relationships/image" Target="../media/image153.jpeg"/><Relationship Id="rId11" Type="http://schemas.openxmlformats.org/officeDocument/2006/relationships/image" Target="../media/image8.pn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18.xml"/><Relationship Id="rId5" Type="http://schemas.openxmlformats.org/officeDocument/2006/relationships/hyperlink" Target="https://www.facebook.com/unanimaintl/videos/1023186921388896/" TargetMode="External"/><Relationship Id="rId4" Type="http://schemas.openxmlformats.org/officeDocument/2006/relationships/image" Target="../media/image158.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60.jpeg"/><Relationship Id="rId4" Type="http://schemas.openxmlformats.org/officeDocument/2006/relationships/image" Target="../media/image159.jpeg"/></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3" name="Picture 2">
            <a:extLst>
              <a:ext uri="{FF2B5EF4-FFF2-40B4-BE49-F238E27FC236}">
                <a16:creationId xmlns:a16="http://schemas.microsoft.com/office/drawing/2014/main" id="{9B5F03A5-9444-214D-B171-E1E68C8EEA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04413"/>
            <a:ext cx="12192000" cy="3322242"/>
          </a:xfrm>
          <a:prstGeom prst="rect">
            <a:avLst/>
          </a:prstGeom>
        </p:spPr>
      </p:pic>
      <p:sp>
        <p:nvSpPr>
          <p:cNvPr id="2" name="TextBox 1">
            <a:extLst>
              <a:ext uri="{FF2B5EF4-FFF2-40B4-BE49-F238E27FC236}">
                <a16:creationId xmlns:a16="http://schemas.microsoft.com/office/drawing/2014/main" id="{0950F431-4B17-0D45-8AB1-10E13509E62E}"/>
              </a:ext>
            </a:extLst>
          </p:cNvPr>
          <p:cNvSpPr txBox="1"/>
          <p:nvPr/>
        </p:nvSpPr>
        <p:spPr>
          <a:xfrm>
            <a:off x="4177145" y="4826655"/>
            <a:ext cx="7772400" cy="523220"/>
          </a:xfrm>
          <a:prstGeom prst="rect">
            <a:avLst/>
          </a:prstGeom>
          <a:noFill/>
        </p:spPr>
        <p:txBody>
          <a:bodyPr wrap="square" rtlCol="0">
            <a:spAutoFit/>
          </a:bodyPr>
          <a:lstStyle/>
          <a:p>
            <a:pPr algn="ctr"/>
            <a:r>
              <a:rPr lang="en-US" sz="2800" b="1" dirty="0">
                <a:solidFill>
                  <a:schemeClr val="accent5">
                    <a:lumMod val="75000"/>
                  </a:schemeClr>
                </a:solidFill>
              </a:rPr>
              <a:t>UN ESPRIT, UNE MISSION, UNE ESPERANCE</a:t>
            </a:r>
          </a:p>
        </p:txBody>
      </p:sp>
    </p:spTree>
    <p:extLst>
      <p:ext uri="{BB962C8B-B14F-4D97-AF65-F5344CB8AC3E}">
        <p14:creationId xmlns:p14="http://schemas.microsoft.com/office/powerpoint/2010/main" val="63375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3" name="Google Shape;133;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14424" y="1356967"/>
            <a:ext cx="9563151" cy="4721515"/>
          </a:xfrm>
          <a:prstGeom prst="rect">
            <a:avLst/>
          </a:prstGeom>
          <a:noFill/>
          <a:ln>
            <a:noFill/>
          </a:ln>
        </p:spPr>
      </p:pic>
      <p:pic>
        <p:nvPicPr>
          <p:cNvPr id="5" name="Picture 4" descr="C2-HD-BTM.png">
            <a:extLst>
              <a:ext uri="{FF2B5EF4-FFF2-40B4-BE49-F238E27FC236}">
                <a16:creationId xmlns:a16="http://schemas.microsoft.com/office/drawing/2014/main" id="{7D290DDA-A34F-1C40-ABDE-D8D04C16D8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3" name="Title 2">
            <a:extLst>
              <a:ext uri="{FF2B5EF4-FFF2-40B4-BE49-F238E27FC236}">
                <a16:creationId xmlns:a16="http://schemas.microsoft.com/office/drawing/2014/main" id="{D05A7EB7-AD08-C44F-98E7-B1528BDF348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810957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r"/>
            <a:r>
              <a:rPr lang="en" b="1" dirty="0" err="1">
                <a:solidFill>
                  <a:schemeClr val="accent5">
                    <a:lumMod val="75000"/>
                  </a:schemeClr>
                </a:solidFill>
              </a:rPr>
              <a:t>Unanima</a:t>
            </a:r>
            <a:r>
              <a:rPr lang="en" b="1" dirty="0">
                <a:solidFill>
                  <a:schemeClr val="accent5">
                    <a:lumMod val="75000"/>
                  </a:schemeClr>
                </a:solidFill>
              </a:rPr>
              <a:t> et </a:t>
            </a:r>
            <a:r>
              <a:rPr lang="en" b="1" dirty="0" err="1">
                <a:solidFill>
                  <a:schemeClr val="accent5">
                    <a:lumMod val="75000"/>
                  </a:schemeClr>
                </a:solidFill>
              </a:rPr>
              <a:t>toi</a:t>
            </a:r>
            <a:endParaRPr b="1" dirty="0">
              <a:solidFill>
                <a:schemeClr val="accent5">
                  <a:lumMod val="75000"/>
                </a:schemeClr>
              </a:solidFill>
            </a:endParaRPr>
          </a:p>
        </p:txBody>
      </p:sp>
      <p:pic>
        <p:nvPicPr>
          <p:cNvPr id="452" name="Google Shape;452;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7530471">
            <a:off x="6663970" y="1458015"/>
            <a:ext cx="1337167" cy="1337175"/>
          </a:xfrm>
          <a:prstGeom prst="rect">
            <a:avLst/>
          </a:prstGeom>
          <a:noFill/>
          <a:ln>
            <a:noFill/>
          </a:ln>
        </p:spPr>
      </p:pic>
      <p:pic>
        <p:nvPicPr>
          <p:cNvPr id="453" name="Google Shape;453;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45967" y="4925466"/>
            <a:ext cx="4646032" cy="1797433"/>
          </a:xfrm>
          <a:prstGeom prst="rect">
            <a:avLst/>
          </a:prstGeom>
          <a:noFill/>
          <a:ln>
            <a:noFill/>
          </a:ln>
        </p:spPr>
      </p:pic>
      <p:sp>
        <p:nvSpPr>
          <p:cNvPr id="454" name="Google Shape;454;p55"/>
          <p:cNvSpPr txBox="1"/>
          <p:nvPr/>
        </p:nvSpPr>
        <p:spPr>
          <a:xfrm>
            <a:off x="7869067" y="1356951"/>
            <a:ext cx="4238400" cy="3174800"/>
          </a:xfrm>
          <a:prstGeom prst="rect">
            <a:avLst/>
          </a:prstGeom>
          <a:noFill/>
          <a:ln>
            <a:noFill/>
          </a:ln>
        </p:spPr>
        <p:txBody>
          <a:bodyPr spcFirstLastPara="1" wrap="square" lIns="121900" tIns="121900" rIns="121900" bIns="121900" anchor="t" anchorCtr="0">
            <a:noAutofit/>
          </a:bodyPr>
          <a:lstStyle/>
          <a:p>
            <a:pPr algn="ctr"/>
            <a:r>
              <a:rPr lang="en" sz="2400" b="1" u="sng" dirty="0">
                <a:solidFill>
                  <a:srgbClr val="FF0000"/>
                </a:solidFill>
                <a:latin typeface="Lato"/>
                <a:ea typeface="Lato"/>
                <a:cs typeface="Lato"/>
                <a:sym typeface="Lato"/>
              </a:rPr>
              <a:t>A New York</a:t>
            </a:r>
            <a:endParaRPr sz="2400" b="1" u="sng" dirty="0">
              <a:solidFill>
                <a:srgbClr val="FF0000"/>
              </a:solidFill>
              <a:latin typeface="Lato"/>
              <a:ea typeface="Lato"/>
              <a:cs typeface="Lato"/>
              <a:sym typeface="Lato"/>
            </a:endParaRPr>
          </a:p>
          <a:p>
            <a:pPr algn="ctr"/>
            <a:endParaRPr sz="2400" dirty="0">
              <a:solidFill>
                <a:srgbClr val="FF0000"/>
              </a:solidFill>
              <a:latin typeface="Lato"/>
              <a:ea typeface="Lato"/>
              <a:cs typeface="Lato"/>
              <a:sym typeface="Lato"/>
            </a:endParaRPr>
          </a:p>
          <a:p>
            <a:pPr algn="ctr"/>
            <a:r>
              <a:rPr lang="en-US" sz="2400" dirty="0">
                <a:solidFill>
                  <a:srgbClr val="FF0000"/>
                </a:solidFill>
                <a:latin typeface="Lato"/>
                <a:ea typeface="Lato"/>
                <a:cs typeface="Lato"/>
                <a:sym typeface="Lato"/>
              </a:rPr>
              <a:t>Assister </a:t>
            </a:r>
            <a:r>
              <a:rPr lang="en-US" sz="2400" dirty="0" err="1">
                <a:solidFill>
                  <a:srgbClr val="FF0000"/>
                </a:solidFill>
                <a:latin typeface="Lato"/>
                <a:ea typeface="Lato"/>
                <a:cs typeface="Lato"/>
                <a:sym typeface="Lato"/>
              </a:rPr>
              <a:t>à</a:t>
            </a:r>
            <a:r>
              <a:rPr lang="en-US" sz="2400" dirty="0">
                <a:solidFill>
                  <a:srgbClr val="FF0000"/>
                </a:solidFill>
                <a:latin typeface="Lato"/>
                <a:ea typeface="Lato"/>
                <a:cs typeface="Lato"/>
                <a:sym typeface="Lato"/>
              </a:rPr>
              <a:t> </a:t>
            </a:r>
            <a:r>
              <a:rPr lang="en-US" sz="2400" dirty="0" err="1">
                <a:solidFill>
                  <a:srgbClr val="FF0000"/>
                </a:solidFill>
                <a:latin typeface="Lato"/>
                <a:ea typeface="Lato"/>
                <a:cs typeface="Lato"/>
                <a:sym typeface="Lato"/>
              </a:rPr>
              <a:t>d'autres</a:t>
            </a:r>
            <a:r>
              <a:rPr lang="en-US" sz="2400" dirty="0">
                <a:solidFill>
                  <a:srgbClr val="FF0000"/>
                </a:solidFill>
                <a:latin typeface="Lato"/>
                <a:ea typeface="Lato"/>
                <a:cs typeface="Lato"/>
                <a:sym typeface="Lato"/>
              </a:rPr>
              <a:t> commissions </a:t>
            </a:r>
            <a:r>
              <a:rPr lang="en-US" sz="2400" dirty="0" err="1">
                <a:solidFill>
                  <a:srgbClr val="FF0000"/>
                </a:solidFill>
                <a:latin typeface="Lato"/>
                <a:ea typeface="Lato"/>
                <a:cs typeface="Lato"/>
                <a:sym typeface="Lato"/>
              </a:rPr>
              <a:t>ou</a:t>
            </a:r>
            <a:r>
              <a:rPr lang="en-US" sz="2400" dirty="0">
                <a:solidFill>
                  <a:srgbClr val="FF0000"/>
                </a:solidFill>
                <a:latin typeface="Lato"/>
                <a:ea typeface="Lato"/>
                <a:cs typeface="Lato"/>
                <a:sym typeface="Lato"/>
              </a:rPr>
              <a:t> forums</a:t>
            </a:r>
          </a:p>
          <a:p>
            <a:pPr algn="ctr"/>
            <a:endParaRPr lang="en-US" sz="2400" dirty="0">
              <a:solidFill>
                <a:srgbClr val="FF0000"/>
              </a:solidFill>
              <a:latin typeface="Lato"/>
              <a:ea typeface="Lato"/>
              <a:cs typeface="Lato"/>
              <a:sym typeface="Lato"/>
            </a:endParaRPr>
          </a:p>
          <a:p>
            <a:pPr algn="ctr"/>
            <a:r>
              <a:rPr lang="en-US" sz="2400" dirty="0">
                <a:solidFill>
                  <a:srgbClr val="FF0000"/>
                </a:solidFill>
                <a:latin typeface="Lato"/>
                <a:ea typeface="Lato"/>
                <a:cs typeface="Lato"/>
                <a:sym typeface="Lato"/>
              </a:rPr>
              <a:t>Assister au CSW, CDS, FPHN, Forum ECOSOC </a:t>
            </a:r>
            <a:r>
              <a:rPr lang="en-US" sz="2400" dirty="0" err="1">
                <a:solidFill>
                  <a:srgbClr val="FF0000"/>
                </a:solidFill>
                <a:latin typeface="Lato"/>
                <a:ea typeface="Lato"/>
                <a:cs typeface="Lato"/>
                <a:sym typeface="Lato"/>
              </a:rPr>
              <a:t>Jeunes</a:t>
            </a:r>
            <a:r>
              <a:rPr lang="en-US" sz="2400" dirty="0">
                <a:solidFill>
                  <a:srgbClr val="FF0000"/>
                </a:solidFill>
                <a:latin typeface="Lato"/>
                <a:ea typeface="Lato"/>
                <a:cs typeface="Lato"/>
                <a:sym typeface="Lato"/>
              </a:rPr>
              <a:t> et plus</a:t>
            </a:r>
          </a:p>
          <a:p>
            <a:pPr algn="ctr"/>
            <a:endParaRPr lang="en-US" sz="2400" dirty="0">
              <a:solidFill>
                <a:srgbClr val="FF0000"/>
              </a:solidFill>
              <a:latin typeface="Lato"/>
              <a:ea typeface="Lato"/>
              <a:cs typeface="Lato"/>
              <a:sym typeface="Lato"/>
            </a:endParaRPr>
          </a:p>
          <a:p>
            <a:pPr algn="ctr"/>
            <a:r>
              <a:rPr lang="en-US" sz="2400" dirty="0" err="1">
                <a:solidFill>
                  <a:srgbClr val="FF0000"/>
                </a:solidFill>
                <a:latin typeface="Lato"/>
                <a:ea typeface="Lato"/>
                <a:cs typeface="Lato"/>
                <a:sym typeface="Lato"/>
              </a:rPr>
              <a:t>Postuler</a:t>
            </a:r>
            <a:r>
              <a:rPr lang="en-US" sz="2400" dirty="0">
                <a:solidFill>
                  <a:srgbClr val="FF0000"/>
                </a:solidFill>
                <a:latin typeface="Lato"/>
                <a:ea typeface="Lato"/>
                <a:cs typeface="Lato"/>
                <a:sym typeface="Lato"/>
              </a:rPr>
              <a:t> pour la bourse Catherine Ferguson</a:t>
            </a:r>
            <a:r>
              <a:rPr lang="en" sz="2400" dirty="0">
                <a:solidFill>
                  <a:srgbClr val="FF0000"/>
                </a:solidFill>
                <a:latin typeface="Lato"/>
                <a:ea typeface="Lato"/>
                <a:cs typeface="Lato"/>
                <a:sym typeface="Lato"/>
              </a:rPr>
              <a:t> </a:t>
            </a:r>
            <a:endParaRPr sz="2400" dirty="0">
              <a:solidFill>
                <a:srgbClr val="FF0000"/>
              </a:solidFill>
              <a:latin typeface="Lato"/>
              <a:ea typeface="Lato"/>
              <a:cs typeface="Lato"/>
              <a:sym typeface="Lato"/>
            </a:endParaRPr>
          </a:p>
        </p:txBody>
      </p:sp>
      <p:pic>
        <p:nvPicPr>
          <p:cNvPr id="450" name="Google Shape;450;p55"/>
          <p:cNvPicPr preferRelativeResize="0"/>
          <p:nvPr/>
        </p:nvPicPr>
        <p:blipFill>
          <a:blip r:embed="rId5">
            <a:alphaModFix/>
          </a:blip>
          <a:stretch>
            <a:fillRect/>
          </a:stretch>
        </p:blipFill>
        <p:spPr>
          <a:xfrm>
            <a:off x="-11687" y="0"/>
            <a:ext cx="6838951" cy="6858000"/>
          </a:xfrm>
          <a:prstGeom prst="rect">
            <a:avLst/>
          </a:prstGeom>
          <a:noFill/>
          <a:ln>
            <a:noFill/>
          </a:ln>
        </p:spPr>
      </p:pic>
      <p:sp>
        <p:nvSpPr>
          <p:cNvPr id="451" name="Google Shape;451;p55"/>
          <p:cNvSpPr txBox="1">
            <a:spLocks noGrp="1"/>
          </p:cNvSpPr>
          <p:nvPr>
            <p:ph type="body" idx="1"/>
          </p:nvPr>
        </p:nvSpPr>
        <p:spPr>
          <a:xfrm>
            <a:off x="-11687" y="139979"/>
            <a:ext cx="6686800" cy="5838400"/>
          </a:xfrm>
          <a:prstGeom prst="rect">
            <a:avLst/>
          </a:prstGeom>
        </p:spPr>
        <p:txBody>
          <a:bodyPr spcFirstLastPara="1" vert="horz" wrap="square" lIns="121900" tIns="121900" rIns="121900" bIns="121900" rtlCol="0" anchor="t" anchorCtr="0">
            <a:noAutofit/>
          </a:bodyPr>
          <a:lstStyle/>
          <a:p>
            <a:pPr marL="0" indent="0" algn="ctr">
              <a:buNone/>
            </a:pPr>
            <a:r>
              <a:rPr lang="en" sz="2667" b="1" u="sng" dirty="0" err="1"/>
              <a:t>Ou</a:t>
            </a:r>
            <a:r>
              <a:rPr lang="en" sz="2667" b="1" u="sng" dirty="0"/>
              <a:t> que </a:t>
            </a:r>
            <a:r>
              <a:rPr lang="en" sz="2667" b="1" u="sng" dirty="0" err="1"/>
              <a:t>tu</a:t>
            </a:r>
            <a:r>
              <a:rPr lang="en" sz="2667" b="1" u="sng" dirty="0"/>
              <a:t> </a:t>
            </a:r>
            <a:r>
              <a:rPr lang="en" sz="2667" b="1" u="sng" dirty="0" err="1"/>
              <a:t>sois</a:t>
            </a:r>
            <a:r>
              <a:rPr lang="en" sz="2667" b="1" u="sng" dirty="0"/>
              <a:t>...</a:t>
            </a:r>
            <a:endParaRPr sz="2667" b="1" u="sng" dirty="0"/>
          </a:p>
          <a:p>
            <a:pPr marL="0" indent="0" algn="ctr">
              <a:spcBef>
                <a:spcPts val="2133"/>
              </a:spcBef>
              <a:buNone/>
            </a:pPr>
            <a:r>
              <a:rPr lang="en" dirty="0" err="1"/>
              <a:t>Contribue</a:t>
            </a:r>
            <a:r>
              <a:rPr lang="en" dirty="0"/>
              <a:t> </a:t>
            </a:r>
            <a:r>
              <a:rPr lang="en" dirty="0" err="1"/>
              <a:t>à</a:t>
            </a:r>
            <a:r>
              <a:rPr lang="en" dirty="0"/>
              <a:t> la </a:t>
            </a:r>
            <a:r>
              <a:rPr lang="en" dirty="0" err="1"/>
              <a:t>misson</a:t>
            </a:r>
            <a:r>
              <a:rPr lang="en" dirty="0"/>
              <a:t> de UI </a:t>
            </a:r>
            <a:r>
              <a:rPr lang="en" dirty="0" err="1"/>
              <a:t>localement</a:t>
            </a:r>
            <a:r>
              <a:rPr lang="en" dirty="0"/>
              <a:t> </a:t>
            </a:r>
          </a:p>
          <a:p>
            <a:pPr marL="0" indent="0" algn="ctr">
              <a:spcBef>
                <a:spcPts val="2133"/>
              </a:spcBef>
              <a:buNone/>
            </a:pPr>
            <a:r>
              <a:rPr lang="en" dirty="0"/>
              <a:t> Dis-nous </a:t>
            </a:r>
            <a:r>
              <a:rPr lang="en" dirty="0" err="1"/>
              <a:t>ce</a:t>
            </a:r>
            <a:r>
              <a:rPr lang="en" dirty="0"/>
              <a:t> que </a:t>
            </a:r>
            <a:r>
              <a:rPr lang="en" dirty="0" err="1"/>
              <a:t>tu</a:t>
            </a:r>
            <a:r>
              <a:rPr lang="en" dirty="0"/>
              <a:t> </a:t>
            </a:r>
            <a:r>
              <a:rPr lang="en" dirty="0" err="1"/>
              <a:t>fais</a:t>
            </a:r>
            <a:endParaRPr dirty="0"/>
          </a:p>
          <a:p>
            <a:pPr marL="0" indent="0" algn="ctr">
              <a:spcBef>
                <a:spcPts val="2133"/>
              </a:spcBef>
              <a:buNone/>
            </a:pPr>
            <a:r>
              <a:rPr lang="en" dirty="0" err="1"/>
              <a:t>Réponds</a:t>
            </a:r>
            <a:r>
              <a:rPr lang="en" dirty="0"/>
              <a:t> au </a:t>
            </a:r>
            <a:r>
              <a:rPr lang="en" dirty="0" err="1"/>
              <a:t>demandes</a:t>
            </a:r>
            <a:r>
              <a:rPr lang="en" dirty="0"/>
              <a:t> et </a:t>
            </a:r>
            <a:r>
              <a:rPr lang="en" dirty="0" err="1"/>
              <a:t>enquêtes</a:t>
            </a:r>
            <a:r>
              <a:rPr lang="en" dirty="0"/>
              <a:t>  </a:t>
            </a:r>
            <a:endParaRPr dirty="0"/>
          </a:p>
          <a:p>
            <a:pPr marL="0" indent="0" algn="ctr">
              <a:spcBef>
                <a:spcPts val="2133"/>
              </a:spcBef>
              <a:buNone/>
            </a:pPr>
            <a:r>
              <a:rPr lang="en" dirty="0" err="1"/>
              <a:t>Travaille</a:t>
            </a:r>
            <a:r>
              <a:rPr lang="en" dirty="0"/>
              <a:t> avec ta </a:t>
            </a:r>
            <a:r>
              <a:rPr lang="en" dirty="0" err="1"/>
              <a:t>congr</a:t>
            </a:r>
            <a:r>
              <a:rPr lang="en-US" dirty="0"/>
              <a:t>é</a:t>
            </a:r>
            <a:r>
              <a:rPr lang="en" dirty="0" err="1"/>
              <a:t>gation</a:t>
            </a:r>
            <a:r>
              <a:rPr lang="en" dirty="0"/>
              <a:t> et les </a:t>
            </a:r>
            <a:r>
              <a:rPr lang="en" dirty="0" err="1"/>
              <a:t>memb</a:t>
            </a:r>
            <a:r>
              <a:rPr lang="en-US" dirty="0" err="1"/>
              <a:t>er</a:t>
            </a:r>
            <a:r>
              <a:rPr lang="en" dirty="0"/>
              <a:t>s de UI dans ton </a:t>
            </a:r>
            <a:r>
              <a:rPr lang="en" dirty="0" err="1"/>
              <a:t>secteur</a:t>
            </a:r>
            <a:endParaRPr lang="en" dirty="0"/>
          </a:p>
          <a:p>
            <a:pPr marL="0" indent="0" algn="ctr">
              <a:spcBef>
                <a:spcPts val="2133"/>
              </a:spcBef>
              <a:buNone/>
            </a:pPr>
            <a:r>
              <a:rPr lang="en" dirty="0" err="1"/>
              <a:t>Contribue</a:t>
            </a:r>
            <a:r>
              <a:rPr lang="en" dirty="0"/>
              <a:t> aux RNVs</a:t>
            </a:r>
            <a:endParaRPr dirty="0"/>
          </a:p>
          <a:p>
            <a:pPr marL="0" indent="0" algn="ctr">
              <a:spcBef>
                <a:spcPts val="2133"/>
              </a:spcBef>
              <a:buNone/>
            </a:pPr>
            <a:r>
              <a:rPr lang="en" dirty="0" err="1"/>
              <a:t>Assiste</a:t>
            </a:r>
            <a:r>
              <a:rPr lang="en" dirty="0"/>
              <a:t> aux conf</a:t>
            </a:r>
            <a:r>
              <a:rPr lang="en-US" dirty="0"/>
              <a:t>e</a:t>
            </a:r>
            <a:r>
              <a:rPr lang="en" dirty="0" err="1"/>
              <a:t>rences</a:t>
            </a:r>
            <a:r>
              <a:rPr lang="en" dirty="0"/>
              <a:t> et commissions </a:t>
            </a:r>
            <a:r>
              <a:rPr lang="en" dirty="0" err="1"/>
              <a:t>régionales</a:t>
            </a:r>
            <a:r>
              <a:rPr lang="en" dirty="0"/>
              <a:t> </a:t>
            </a:r>
          </a:p>
          <a:p>
            <a:pPr marL="0" indent="0" algn="ctr">
              <a:spcBef>
                <a:spcPts val="2133"/>
              </a:spcBef>
              <a:buNone/>
            </a:pPr>
            <a:r>
              <a:rPr lang="en-US" dirty="0"/>
              <a:t>R</a:t>
            </a:r>
            <a:r>
              <a:rPr lang="en" dirty="0" err="1"/>
              <a:t>este</a:t>
            </a:r>
            <a:r>
              <a:rPr lang="en" dirty="0"/>
              <a:t> </a:t>
            </a:r>
            <a:r>
              <a:rPr lang="en" dirty="0" err="1"/>
              <a:t>informée</a:t>
            </a:r>
            <a:r>
              <a:rPr lang="en" dirty="0"/>
              <a:t> sur les </a:t>
            </a:r>
            <a:r>
              <a:rPr lang="en" dirty="0" err="1"/>
              <a:t>mesures</a:t>
            </a:r>
            <a:r>
              <a:rPr lang="en" dirty="0"/>
              <a:t>, les </a:t>
            </a:r>
            <a:r>
              <a:rPr lang="en" dirty="0" err="1"/>
              <a:t>priorités</a:t>
            </a:r>
            <a:r>
              <a:rPr lang="en" dirty="0"/>
              <a:t> dans ton pays et les </a:t>
            </a:r>
            <a:r>
              <a:rPr lang="en" dirty="0" err="1"/>
              <a:t>activités</a:t>
            </a:r>
            <a:r>
              <a:rPr lang="en" dirty="0"/>
              <a:t> de </a:t>
            </a:r>
            <a:r>
              <a:rPr lang="en" dirty="0" err="1"/>
              <a:t>l’ONU</a:t>
            </a:r>
            <a:endParaRPr dirty="0"/>
          </a:p>
        </p:txBody>
      </p:sp>
    </p:spTree>
    <p:extLst>
      <p:ext uri="{BB962C8B-B14F-4D97-AF65-F5344CB8AC3E}">
        <p14:creationId xmlns:p14="http://schemas.microsoft.com/office/powerpoint/2010/main" val="30689322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8EF-3C30-9042-B336-628D1C9D324C}"/>
              </a:ext>
            </a:extLst>
          </p:cNvPr>
          <p:cNvSpPr>
            <a:spLocks noGrp="1"/>
          </p:cNvSpPr>
          <p:nvPr>
            <p:ph type="title"/>
          </p:nvPr>
        </p:nvSpPr>
        <p:spPr>
          <a:xfrm>
            <a:off x="4213184" y="759618"/>
            <a:ext cx="7369215" cy="1325563"/>
          </a:xfrm>
        </p:spPr>
        <p:txBody>
          <a:bodyPr>
            <a:normAutofit fontScale="90000"/>
          </a:bodyPr>
          <a:lstStyle/>
          <a:p>
            <a:r>
              <a:rPr lang="en-US" b="1" dirty="0">
                <a:solidFill>
                  <a:schemeClr val="accent5">
                    <a:lumMod val="75000"/>
                  </a:schemeClr>
                </a:solidFill>
              </a:rPr>
              <a:t>Comment </a:t>
            </a:r>
            <a:r>
              <a:rPr lang="en-US" b="1" dirty="0" err="1">
                <a:solidFill>
                  <a:schemeClr val="accent5">
                    <a:lumMod val="75000"/>
                  </a:schemeClr>
                </a:solidFill>
              </a:rPr>
              <a:t>s’impliquer</a:t>
            </a:r>
            <a:r>
              <a:rPr lang="en-US" b="1" dirty="0">
                <a:solidFill>
                  <a:schemeClr val="accent5">
                    <a:lumMod val="75000"/>
                  </a:schemeClr>
                </a:solidFill>
              </a:rPr>
              <a:t> dans </a:t>
            </a:r>
            <a:r>
              <a:rPr lang="en-US" b="1" dirty="0" err="1">
                <a:solidFill>
                  <a:schemeClr val="accent5">
                    <a:lumMod val="75000"/>
                  </a:schemeClr>
                </a:solidFill>
              </a:rPr>
              <a:t>notre</a:t>
            </a:r>
            <a:r>
              <a:rPr lang="en-US" b="1" dirty="0">
                <a:solidFill>
                  <a:schemeClr val="accent5">
                    <a:lumMod val="75000"/>
                  </a:schemeClr>
                </a:solidFill>
              </a:rPr>
              <a:t> recherche?</a:t>
            </a:r>
            <a:br>
              <a:rPr lang="en-US" b="1" dirty="0">
                <a:solidFill>
                  <a:schemeClr val="accent5">
                    <a:lumMod val="75000"/>
                  </a:schemeClr>
                </a:solidFill>
              </a:rPr>
            </a:br>
            <a:br>
              <a:rPr lang="en-US" b="1" dirty="0">
                <a:solidFill>
                  <a:schemeClr val="accent5">
                    <a:lumMod val="75000"/>
                  </a:schemeClr>
                </a:solidFill>
              </a:rPr>
            </a:br>
            <a:endParaRPr lang="en-US" b="1" dirty="0">
              <a:solidFill>
                <a:schemeClr val="accent5">
                  <a:lumMod val="75000"/>
                </a:schemeClr>
              </a:solidFill>
            </a:endParaRPr>
          </a:p>
        </p:txBody>
      </p:sp>
      <p:pic>
        <p:nvPicPr>
          <p:cNvPr id="6" name="Picture 5" descr="C2-HD-BTM.png">
            <a:extLst>
              <a:ext uri="{FF2B5EF4-FFF2-40B4-BE49-F238E27FC236}">
                <a16:creationId xmlns:a16="http://schemas.microsoft.com/office/drawing/2014/main" id="{F08A20FB-F6AD-9E4F-88C7-8E6DA16165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7" name="Google Shape;69;p15">
            <a:extLst>
              <a:ext uri="{FF2B5EF4-FFF2-40B4-BE49-F238E27FC236}">
                <a16:creationId xmlns:a16="http://schemas.microsoft.com/office/drawing/2014/main" id="{4CECFDAD-E948-44FC-AF8E-FD8FDB681F9A}"/>
              </a:ext>
            </a:extLst>
          </p:cNvPr>
          <p:cNvSpPr txBox="1">
            <a:spLocks/>
          </p:cNvSpPr>
          <p:nvPr/>
        </p:nvSpPr>
        <p:spPr>
          <a:xfrm>
            <a:off x="4860279" y="1597305"/>
            <a:ext cx="7084795" cy="436289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Clr>
                <a:srgbClr val="000000"/>
              </a:buClr>
            </a:pPr>
            <a:r>
              <a:rPr lang="en-US" sz="2000" b="1" u="sng" dirty="0" err="1">
                <a:solidFill>
                  <a:srgbClr val="662F8E"/>
                </a:solidFill>
              </a:rPr>
              <a:t>Contribue</a:t>
            </a:r>
            <a:r>
              <a:rPr lang="en-US" sz="2000" b="1" u="sng" dirty="0">
                <a:solidFill>
                  <a:srgbClr val="662F8E"/>
                </a:solidFill>
              </a:rPr>
              <a:t> </a:t>
            </a:r>
            <a:r>
              <a:rPr lang="en-US" sz="2000" b="1" u="sng" dirty="0" err="1">
                <a:solidFill>
                  <a:srgbClr val="662F8E"/>
                </a:solidFill>
              </a:rPr>
              <a:t>à</a:t>
            </a:r>
            <a:r>
              <a:rPr lang="en-US" sz="2000" b="1" u="sng" dirty="0">
                <a:solidFill>
                  <a:srgbClr val="662F8E"/>
                </a:solidFill>
              </a:rPr>
              <a:t> </a:t>
            </a:r>
            <a:r>
              <a:rPr lang="en-US" sz="2000" b="1" u="sng" dirty="0" err="1">
                <a:solidFill>
                  <a:srgbClr val="662F8E"/>
                </a:solidFill>
              </a:rPr>
              <a:t>notre</a:t>
            </a:r>
            <a:r>
              <a:rPr lang="en-US" sz="2000" b="1" u="sng" dirty="0">
                <a:solidFill>
                  <a:srgbClr val="662F8E"/>
                </a:solidFill>
              </a:rPr>
              <a:t> recherche - </a:t>
            </a:r>
            <a:r>
              <a:rPr lang="en-US" sz="2000" dirty="0" err="1">
                <a:solidFill>
                  <a:srgbClr val="662F8E"/>
                </a:solidFill>
              </a:rPr>
              <a:t>Envoie</a:t>
            </a:r>
            <a:r>
              <a:rPr lang="en-US" sz="2000" dirty="0">
                <a:solidFill>
                  <a:srgbClr val="662F8E"/>
                </a:solidFill>
              </a:rPr>
              <a:t>-nous </a:t>
            </a:r>
            <a:r>
              <a:rPr lang="en-US" sz="2000" dirty="0" err="1">
                <a:solidFill>
                  <a:srgbClr val="662F8E"/>
                </a:solidFill>
              </a:rPr>
              <a:t>tes</a:t>
            </a:r>
            <a:r>
              <a:rPr lang="en-US" sz="2000" dirty="0">
                <a:solidFill>
                  <a:srgbClr val="662F8E"/>
                </a:solidFill>
              </a:rPr>
              <a:t> </a:t>
            </a:r>
            <a:r>
              <a:rPr lang="en-US" sz="2000" dirty="0" err="1">
                <a:solidFill>
                  <a:srgbClr val="662F8E"/>
                </a:solidFill>
              </a:rPr>
              <a:t>histoires</a:t>
            </a:r>
            <a:r>
              <a:rPr lang="en-US" sz="2000" dirty="0">
                <a:solidFill>
                  <a:srgbClr val="662F8E"/>
                </a:solidFill>
              </a:rPr>
              <a:t> via </a:t>
            </a:r>
            <a:r>
              <a:rPr lang="en-US" sz="2000" dirty="0" err="1">
                <a:solidFill>
                  <a:srgbClr val="662F8E"/>
                </a:solidFill>
              </a:rPr>
              <a:t>notre</a:t>
            </a:r>
            <a:r>
              <a:rPr lang="en-US" sz="2000" dirty="0">
                <a:solidFill>
                  <a:srgbClr val="662F8E"/>
                </a:solidFill>
              </a:rPr>
              <a:t> site Web</a:t>
            </a:r>
          </a:p>
          <a:p>
            <a:pPr>
              <a:buClr>
                <a:srgbClr val="000000"/>
              </a:buClr>
            </a:pPr>
            <a:r>
              <a:rPr lang="en-US" sz="2000" b="1" u="sng" dirty="0">
                <a:solidFill>
                  <a:srgbClr val="662F8E"/>
                </a:solidFill>
              </a:rPr>
              <a:t>Dis-nous </a:t>
            </a:r>
            <a:r>
              <a:rPr lang="en-US" sz="2000" b="1" u="sng" dirty="0" err="1">
                <a:solidFill>
                  <a:srgbClr val="662F8E"/>
                </a:solidFill>
              </a:rPr>
              <a:t>ce</a:t>
            </a:r>
            <a:r>
              <a:rPr lang="en-US" sz="2000" b="1" u="sng" dirty="0">
                <a:solidFill>
                  <a:srgbClr val="662F8E"/>
                </a:solidFill>
              </a:rPr>
              <a:t> que </a:t>
            </a:r>
            <a:r>
              <a:rPr lang="en-US" sz="2000" b="1" u="sng" dirty="0" err="1">
                <a:solidFill>
                  <a:srgbClr val="662F8E"/>
                </a:solidFill>
              </a:rPr>
              <a:t>tu</a:t>
            </a:r>
            <a:r>
              <a:rPr lang="en-US" sz="2000" b="1" u="sng" dirty="0">
                <a:solidFill>
                  <a:srgbClr val="662F8E"/>
                </a:solidFill>
              </a:rPr>
              <a:t> </a:t>
            </a:r>
            <a:r>
              <a:rPr lang="en-US" sz="2000" b="1" u="sng" dirty="0" err="1">
                <a:solidFill>
                  <a:srgbClr val="662F8E"/>
                </a:solidFill>
              </a:rPr>
              <a:t>fais</a:t>
            </a:r>
            <a:r>
              <a:rPr lang="en-US" sz="2000" b="1" u="sng" dirty="0">
                <a:solidFill>
                  <a:srgbClr val="662F8E"/>
                </a:solidFill>
              </a:rPr>
              <a:t>  dans ta </a:t>
            </a:r>
            <a:r>
              <a:rPr lang="en-US" sz="2000" b="1" u="sng" dirty="0" err="1">
                <a:solidFill>
                  <a:srgbClr val="662F8E"/>
                </a:solidFill>
              </a:rPr>
              <a:t>communauté</a:t>
            </a:r>
            <a:r>
              <a:rPr lang="en-US" sz="2000" b="1" u="sng" dirty="0">
                <a:solidFill>
                  <a:srgbClr val="662F8E"/>
                </a:solidFill>
              </a:rPr>
              <a:t> </a:t>
            </a:r>
            <a:r>
              <a:rPr lang="en-US" sz="2000" b="1" u="sng" dirty="0" err="1">
                <a:solidFill>
                  <a:srgbClr val="662F8E"/>
                </a:solidFill>
              </a:rPr>
              <a:t>en</a:t>
            </a:r>
            <a:r>
              <a:rPr lang="en-US" sz="2000" b="1" u="sng" dirty="0">
                <a:solidFill>
                  <a:srgbClr val="662F8E"/>
                </a:solidFill>
              </a:rPr>
              <a:t> </a:t>
            </a:r>
            <a:r>
              <a:rPr lang="en-US" sz="2000" b="1" u="sng" dirty="0" err="1">
                <a:solidFill>
                  <a:srgbClr val="662F8E"/>
                </a:solidFill>
              </a:rPr>
              <a:t>réponse</a:t>
            </a:r>
            <a:r>
              <a:rPr lang="en-US" sz="2000" b="1" u="sng" dirty="0">
                <a:solidFill>
                  <a:srgbClr val="662F8E"/>
                </a:solidFill>
              </a:rPr>
              <a:t> au sans-</a:t>
            </a:r>
            <a:r>
              <a:rPr lang="en-US" sz="2000" b="1" u="sng" dirty="0" err="1">
                <a:solidFill>
                  <a:srgbClr val="662F8E"/>
                </a:solidFill>
              </a:rPr>
              <a:t>abrisme</a:t>
            </a:r>
            <a:r>
              <a:rPr lang="en-US" sz="2000" b="1" u="sng" dirty="0">
                <a:solidFill>
                  <a:srgbClr val="662F8E"/>
                </a:solidFill>
              </a:rPr>
              <a:t> et au </a:t>
            </a:r>
            <a:r>
              <a:rPr lang="en-US" sz="2000" b="1" u="sng" dirty="0" err="1">
                <a:solidFill>
                  <a:srgbClr val="662F8E"/>
                </a:solidFill>
              </a:rPr>
              <a:t>déplacement</a:t>
            </a:r>
            <a:r>
              <a:rPr lang="en-US" sz="2000" b="1" u="sng" dirty="0">
                <a:solidFill>
                  <a:srgbClr val="662F8E"/>
                </a:solidFill>
              </a:rPr>
              <a:t> - </a:t>
            </a:r>
            <a:r>
              <a:rPr lang="en-US" sz="2000" dirty="0" err="1">
                <a:solidFill>
                  <a:srgbClr val="662F8E"/>
                </a:solidFill>
              </a:rPr>
              <a:t>Envoie</a:t>
            </a:r>
            <a:r>
              <a:rPr lang="en-US" sz="2000" dirty="0">
                <a:solidFill>
                  <a:srgbClr val="662F8E"/>
                </a:solidFill>
              </a:rPr>
              <a:t>-nous </a:t>
            </a:r>
            <a:r>
              <a:rPr lang="en-US" sz="2000" dirty="0" err="1">
                <a:solidFill>
                  <a:srgbClr val="662F8E"/>
                </a:solidFill>
              </a:rPr>
              <a:t>tes</a:t>
            </a:r>
            <a:r>
              <a:rPr lang="en-US" sz="2000" dirty="0">
                <a:solidFill>
                  <a:srgbClr val="662F8E"/>
                </a:solidFill>
              </a:rPr>
              <a:t> </a:t>
            </a:r>
            <a:r>
              <a:rPr lang="en-US" sz="2000" dirty="0" err="1">
                <a:solidFill>
                  <a:srgbClr val="662F8E"/>
                </a:solidFill>
              </a:rPr>
              <a:t>histoires</a:t>
            </a:r>
            <a:r>
              <a:rPr lang="en-US" sz="2000" dirty="0">
                <a:solidFill>
                  <a:srgbClr val="662F8E"/>
                </a:solidFill>
              </a:rPr>
              <a:t> via </a:t>
            </a:r>
            <a:r>
              <a:rPr lang="en-US" sz="2000" dirty="0" err="1">
                <a:solidFill>
                  <a:srgbClr val="662F8E"/>
                </a:solidFill>
              </a:rPr>
              <a:t>notre</a:t>
            </a:r>
            <a:r>
              <a:rPr lang="en-US" sz="2000" dirty="0">
                <a:solidFill>
                  <a:srgbClr val="662F8E"/>
                </a:solidFill>
              </a:rPr>
              <a:t> site Web</a:t>
            </a:r>
          </a:p>
          <a:p>
            <a:pPr>
              <a:buClr>
                <a:srgbClr val="000000"/>
              </a:buClr>
            </a:pPr>
            <a:r>
              <a:rPr lang="en-US" sz="2000" b="1" u="sng" dirty="0" err="1">
                <a:solidFill>
                  <a:srgbClr val="662F8E"/>
                </a:solidFill>
              </a:rPr>
              <a:t>Bénévole</a:t>
            </a:r>
            <a:r>
              <a:rPr lang="en-US" sz="2000" b="1" u="sng" dirty="0">
                <a:solidFill>
                  <a:srgbClr val="662F8E"/>
                </a:solidFill>
              </a:rPr>
              <a:t> - </a:t>
            </a:r>
            <a:r>
              <a:rPr lang="en-US" sz="2000" dirty="0" err="1">
                <a:solidFill>
                  <a:srgbClr val="662F8E"/>
                </a:solidFill>
              </a:rPr>
              <a:t>Découvre</a:t>
            </a:r>
            <a:r>
              <a:rPr lang="en-US" sz="2000" dirty="0">
                <a:solidFill>
                  <a:srgbClr val="662F8E"/>
                </a:solidFill>
              </a:rPr>
              <a:t> les </a:t>
            </a:r>
            <a:r>
              <a:rPr lang="en-US" sz="2000" dirty="0" err="1">
                <a:solidFill>
                  <a:srgbClr val="662F8E"/>
                </a:solidFill>
              </a:rPr>
              <a:t>différentes</a:t>
            </a:r>
            <a:r>
              <a:rPr lang="en-US" sz="2000" dirty="0">
                <a:solidFill>
                  <a:srgbClr val="662F8E"/>
                </a:solidFill>
              </a:rPr>
              <a:t> </a:t>
            </a:r>
            <a:r>
              <a:rPr lang="en-US" sz="2000" dirty="0" err="1">
                <a:solidFill>
                  <a:srgbClr val="662F8E"/>
                </a:solidFill>
              </a:rPr>
              <a:t>façons</a:t>
            </a:r>
            <a:r>
              <a:rPr lang="en-US" sz="2000" dirty="0">
                <a:solidFill>
                  <a:srgbClr val="662F8E"/>
                </a:solidFill>
              </a:rPr>
              <a:t> de faire du </a:t>
            </a:r>
            <a:r>
              <a:rPr lang="en-US" sz="2000" dirty="0" err="1">
                <a:solidFill>
                  <a:srgbClr val="662F8E"/>
                </a:solidFill>
              </a:rPr>
              <a:t>bénévolat</a:t>
            </a:r>
            <a:r>
              <a:rPr lang="en-US" sz="2000" dirty="0">
                <a:solidFill>
                  <a:srgbClr val="662F8E"/>
                </a:solidFill>
              </a:rPr>
              <a:t> avec nous sur </a:t>
            </a:r>
            <a:r>
              <a:rPr lang="en-US" sz="2000" dirty="0" err="1">
                <a:solidFill>
                  <a:srgbClr val="662F8E"/>
                </a:solidFill>
              </a:rPr>
              <a:t>notre</a:t>
            </a:r>
            <a:r>
              <a:rPr lang="en-US" sz="2000" dirty="0">
                <a:solidFill>
                  <a:srgbClr val="662F8E"/>
                </a:solidFill>
              </a:rPr>
              <a:t> site Web</a:t>
            </a:r>
          </a:p>
          <a:p>
            <a:pPr>
              <a:buClr>
                <a:srgbClr val="000000"/>
              </a:buClr>
            </a:pPr>
            <a:r>
              <a:rPr lang="en-US" sz="2000" b="1" u="sng" dirty="0" err="1">
                <a:solidFill>
                  <a:srgbClr val="662F8E"/>
                </a:solidFill>
              </a:rPr>
              <a:t>Reste</a:t>
            </a:r>
            <a:r>
              <a:rPr lang="en-US" sz="2000" b="1" u="sng" dirty="0">
                <a:solidFill>
                  <a:srgbClr val="662F8E"/>
                </a:solidFill>
              </a:rPr>
              <a:t> </a:t>
            </a:r>
            <a:r>
              <a:rPr lang="en-US" sz="2000" b="1" u="sng" dirty="0" err="1">
                <a:solidFill>
                  <a:srgbClr val="662F8E"/>
                </a:solidFill>
              </a:rPr>
              <a:t>à</a:t>
            </a:r>
            <a:r>
              <a:rPr lang="en-US" sz="2000" b="1" u="sng" dirty="0">
                <a:solidFill>
                  <a:srgbClr val="662F8E"/>
                </a:solidFill>
              </a:rPr>
              <a:t> jour avec </a:t>
            </a:r>
            <a:r>
              <a:rPr lang="en-US" sz="2000" b="1" u="sng" dirty="0" err="1">
                <a:solidFill>
                  <a:srgbClr val="662F8E"/>
                </a:solidFill>
              </a:rPr>
              <a:t>nos</a:t>
            </a:r>
            <a:r>
              <a:rPr lang="en-US" sz="2000" b="1" u="sng" dirty="0">
                <a:solidFill>
                  <a:srgbClr val="662F8E"/>
                </a:solidFill>
              </a:rPr>
              <a:t> </a:t>
            </a:r>
            <a:r>
              <a:rPr lang="en-US" sz="2000" b="1" u="sng" dirty="0" err="1">
                <a:solidFill>
                  <a:srgbClr val="662F8E"/>
                </a:solidFill>
              </a:rPr>
              <a:t>médias</a:t>
            </a:r>
            <a:r>
              <a:rPr lang="en-US" sz="2000" b="1" u="sng" dirty="0">
                <a:solidFill>
                  <a:srgbClr val="662F8E"/>
                </a:solidFill>
              </a:rPr>
              <a:t> </a:t>
            </a:r>
            <a:r>
              <a:rPr lang="en-US" sz="2000" b="1" u="sng" dirty="0" err="1">
                <a:solidFill>
                  <a:srgbClr val="662F8E"/>
                </a:solidFill>
              </a:rPr>
              <a:t>sociaux</a:t>
            </a:r>
            <a:r>
              <a:rPr lang="en-US" sz="2000" b="1" u="sng" dirty="0">
                <a:solidFill>
                  <a:srgbClr val="662F8E"/>
                </a:solidFill>
              </a:rPr>
              <a:t> - </a:t>
            </a:r>
            <a:r>
              <a:rPr lang="en-US" sz="2000" dirty="0" err="1">
                <a:solidFill>
                  <a:srgbClr val="662F8E"/>
                </a:solidFill>
              </a:rPr>
              <a:t>Aime</a:t>
            </a:r>
            <a:r>
              <a:rPr lang="en-US" sz="2000" dirty="0">
                <a:solidFill>
                  <a:srgbClr val="662F8E"/>
                </a:solidFill>
              </a:rPr>
              <a:t>, </a:t>
            </a:r>
            <a:r>
              <a:rPr lang="en-US" sz="2000" dirty="0" err="1">
                <a:solidFill>
                  <a:srgbClr val="662F8E"/>
                </a:solidFill>
              </a:rPr>
              <a:t>commente</a:t>
            </a:r>
            <a:r>
              <a:rPr lang="en-US" sz="2000" dirty="0">
                <a:solidFill>
                  <a:srgbClr val="662F8E"/>
                </a:solidFill>
              </a:rPr>
              <a:t> et partage </a:t>
            </a:r>
            <a:r>
              <a:rPr lang="en-US" sz="2000" dirty="0" err="1">
                <a:solidFill>
                  <a:srgbClr val="662F8E"/>
                </a:solidFill>
              </a:rPr>
              <a:t>notre</a:t>
            </a:r>
            <a:r>
              <a:rPr lang="en-US" sz="2000" dirty="0">
                <a:solidFill>
                  <a:srgbClr val="662F8E"/>
                </a:solidFill>
              </a:rPr>
              <a:t> message sur Facebook, Twitter et Instagram</a:t>
            </a:r>
          </a:p>
          <a:p>
            <a:pPr>
              <a:buClr>
                <a:srgbClr val="000000"/>
              </a:buClr>
            </a:pPr>
            <a:r>
              <a:rPr lang="en-US" sz="2000" b="1" u="sng" dirty="0">
                <a:solidFill>
                  <a:srgbClr val="662F8E"/>
                </a:solidFill>
              </a:rPr>
              <a:t>Partage ton  expertise - </a:t>
            </a:r>
            <a:r>
              <a:rPr lang="en-US" sz="2000" dirty="0" err="1">
                <a:solidFill>
                  <a:srgbClr val="662F8E"/>
                </a:solidFill>
              </a:rPr>
              <a:t>Contacte</a:t>
            </a:r>
            <a:r>
              <a:rPr lang="en-US" sz="2000" dirty="0">
                <a:solidFill>
                  <a:srgbClr val="662F8E"/>
                </a:solidFill>
              </a:rPr>
              <a:t> </a:t>
            </a:r>
            <a:r>
              <a:rPr lang="en-US" sz="2000" dirty="0" err="1">
                <a:solidFill>
                  <a:srgbClr val="662F8E"/>
                </a:solidFill>
              </a:rPr>
              <a:t>notre</a:t>
            </a:r>
            <a:r>
              <a:rPr lang="en-US" sz="2000" dirty="0">
                <a:solidFill>
                  <a:srgbClr val="662F8E"/>
                </a:solidFill>
              </a:rPr>
              <a:t> bureau pour </a:t>
            </a:r>
            <a:r>
              <a:rPr lang="en-US" sz="2000" dirty="0" err="1">
                <a:solidFill>
                  <a:srgbClr val="662F8E"/>
                </a:solidFill>
              </a:rPr>
              <a:t>partager</a:t>
            </a:r>
            <a:r>
              <a:rPr lang="en-US" sz="2000" dirty="0">
                <a:solidFill>
                  <a:srgbClr val="662F8E"/>
                </a:solidFill>
              </a:rPr>
              <a:t> ton expertise</a:t>
            </a:r>
            <a:endParaRPr lang="en-US" sz="2000" dirty="0">
              <a:solidFill>
                <a:schemeClr val="dk1"/>
              </a:solidFill>
            </a:endParaRPr>
          </a:p>
        </p:txBody>
      </p:sp>
      <p:pic>
        <p:nvPicPr>
          <p:cNvPr id="4" name="Graphic 3" descr="Cheers">
            <a:extLst>
              <a:ext uri="{FF2B5EF4-FFF2-40B4-BE49-F238E27FC236}">
                <a16:creationId xmlns:a16="http://schemas.microsoft.com/office/drawing/2014/main" id="{FB9956B1-D497-4F09-9B49-CDEAD2D8AA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539" y="1941691"/>
            <a:ext cx="2974617" cy="2974617"/>
          </a:xfrm>
          <a:prstGeom prst="rect">
            <a:avLst/>
          </a:prstGeom>
        </p:spPr>
      </p:pic>
    </p:spTree>
    <p:extLst>
      <p:ext uri="{BB962C8B-B14F-4D97-AF65-F5344CB8AC3E}">
        <p14:creationId xmlns:p14="http://schemas.microsoft.com/office/powerpoint/2010/main" val="4213089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FEMME DE Courage</a:t>
            </a:r>
            <a:endParaRPr b="1" dirty="0">
              <a:solidFill>
                <a:schemeClr val="accent5">
                  <a:lumMod val="75000"/>
                </a:schemeClr>
              </a:solidFill>
            </a:endParaRPr>
          </a:p>
        </p:txBody>
      </p:sp>
      <p:sp>
        <p:nvSpPr>
          <p:cNvPr id="460" name="Google Shape;460;p56"/>
          <p:cNvSpPr txBox="1">
            <a:spLocks noGrp="1"/>
          </p:cNvSpPr>
          <p:nvPr>
            <p:ph type="body" idx="1"/>
          </p:nvPr>
        </p:nvSpPr>
        <p:spPr>
          <a:xfrm>
            <a:off x="237167" y="1672600"/>
            <a:ext cx="6716800" cy="4471200"/>
          </a:xfrm>
          <a:prstGeom prst="rect">
            <a:avLst/>
          </a:prstGeom>
        </p:spPr>
        <p:txBody>
          <a:bodyPr spcFirstLastPara="1" vert="horz" wrap="square" lIns="121900" tIns="121900" rIns="121900" bIns="121900" rtlCol="0" anchor="t" anchorCtr="0">
            <a:noAutofit/>
          </a:bodyPr>
          <a:lstStyle/>
          <a:p>
            <a:pPr>
              <a:buClr>
                <a:srgbClr val="FFFF00"/>
              </a:buClr>
            </a:pPr>
            <a:r>
              <a:rPr lang="en-US" dirty="0" err="1">
                <a:solidFill>
                  <a:schemeClr val="accent5">
                    <a:lumMod val="75000"/>
                  </a:schemeClr>
                </a:solidFill>
              </a:rPr>
              <a:t>Décerné</a:t>
            </a:r>
            <a:r>
              <a:rPr lang="en-US" dirty="0">
                <a:solidFill>
                  <a:schemeClr val="accent5">
                    <a:lumMod val="75000"/>
                  </a:schemeClr>
                </a:solidFill>
              </a:rPr>
              <a:t> </a:t>
            </a:r>
            <a:r>
              <a:rPr lang="en-US" dirty="0" err="1">
                <a:solidFill>
                  <a:schemeClr val="accent5">
                    <a:lumMod val="75000"/>
                  </a:schemeClr>
                </a:solidFill>
              </a:rPr>
              <a:t>chaque</a:t>
            </a:r>
            <a:r>
              <a:rPr lang="en-US" dirty="0">
                <a:solidFill>
                  <a:schemeClr val="accent5">
                    <a:lumMod val="75000"/>
                  </a:schemeClr>
                </a:solidFill>
              </a:rPr>
              <a:t> </a:t>
            </a:r>
            <a:r>
              <a:rPr lang="en-US" dirty="0" err="1">
                <a:solidFill>
                  <a:schemeClr val="accent5">
                    <a:lumMod val="75000"/>
                  </a:schemeClr>
                </a:solidFill>
              </a:rPr>
              <a:t>année</a:t>
            </a:r>
            <a:r>
              <a:rPr lang="en-US" dirty="0">
                <a:solidFill>
                  <a:schemeClr val="accent5">
                    <a:lumMod val="75000"/>
                  </a:schemeClr>
                </a:solidFill>
              </a:rPr>
              <a:t> </a:t>
            </a:r>
            <a:r>
              <a:rPr lang="en-US" dirty="0" err="1">
                <a:solidFill>
                  <a:schemeClr val="accent5">
                    <a:lumMod val="75000"/>
                  </a:schemeClr>
                </a:solidFill>
              </a:rPr>
              <a:t>depuis</a:t>
            </a:r>
            <a:r>
              <a:rPr lang="en-US" dirty="0">
                <a:solidFill>
                  <a:schemeClr val="accent5">
                    <a:lumMod val="75000"/>
                  </a:schemeClr>
                </a:solidFill>
              </a:rPr>
              <a:t> 2008</a:t>
            </a:r>
          </a:p>
          <a:p>
            <a:pPr>
              <a:buClr>
                <a:srgbClr val="FFFF00"/>
              </a:buClr>
            </a:pPr>
            <a:r>
              <a:rPr lang="en-US" dirty="0" err="1">
                <a:solidFill>
                  <a:schemeClr val="accent5">
                    <a:lumMod val="75000"/>
                  </a:schemeClr>
                </a:solidFill>
              </a:rPr>
              <a:t>Décerné</a:t>
            </a:r>
            <a:r>
              <a:rPr lang="en-US" dirty="0">
                <a:solidFill>
                  <a:schemeClr val="accent5">
                    <a:lumMod val="75000"/>
                  </a:schemeClr>
                </a:solidFill>
              </a:rPr>
              <a:t> </a:t>
            </a:r>
            <a:r>
              <a:rPr lang="en-US" dirty="0" err="1">
                <a:solidFill>
                  <a:schemeClr val="accent5">
                    <a:lumMod val="75000"/>
                  </a:schemeClr>
                </a:solidFill>
              </a:rPr>
              <a:t>à</a:t>
            </a:r>
            <a:r>
              <a:rPr lang="en-US" dirty="0">
                <a:solidFill>
                  <a:schemeClr val="accent5">
                    <a:lumMod val="75000"/>
                  </a:schemeClr>
                </a:solidFill>
              </a:rPr>
              <a:t> </a:t>
            </a:r>
            <a:r>
              <a:rPr lang="en-US" dirty="0" err="1">
                <a:solidFill>
                  <a:schemeClr val="accent5">
                    <a:lumMod val="75000"/>
                  </a:schemeClr>
                </a:solidFill>
              </a:rPr>
              <a:t>une</a:t>
            </a:r>
            <a:r>
              <a:rPr lang="en-US" dirty="0">
                <a:solidFill>
                  <a:schemeClr val="accent5">
                    <a:lumMod val="75000"/>
                  </a:schemeClr>
                </a:solidFill>
              </a:rPr>
              <a:t> femme qui a fait </a:t>
            </a:r>
            <a:r>
              <a:rPr lang="en-US" dirty="0" err="1">
                <a:solidFill>
                  <a:schemeClr val="accent5">
                    <a:lumMod val="75000"/>
                  </a:schemeClr>
                </a:solidFill>
              </a:rPr>
              <a:t>preuve</a:t>
            </a:r>
            <a:r>
              <a:rPr lang="en-US" dirty="0">
                <a:solidFill>
                  <a:schemeClr val="accent5">
                    <a:lumMod val="75000"/>
                  </a:schemeClr>
                </a:solidFill>
              </a:rPr>
              <a:t> de courage face </a:t>
            </a:r>
            <a:r>
              <a:rPr lang="en-US" dirty="0" err="1">
                <a:solidFill>
                  <a:schemeClr val="accent5">
                    <a:lumMod val="75000"/>
                  </a:schemeClr>
                </a:solidFill>
              </a:rPr>
              <a:t>à</a:t>
            </a:r>
            <a:r>
              <a:rPr lang="en-US" dirty="0">
                <a:solidFill>
                  <a:schemeClr val="accent5">
                    <a:lumMod val="75000"/>
                  </a:schemeClr>
                </a:solidFill>
              </a:rPr>
              <a:t> </a:t>
            </a:r>
            <a:r>
              <a:rPr lang="en-US" dirty="0" err="1">
                <a:solidFill>
                  <a:schemeClr val="accent5">
                    <a:lumMod val="75000"/>
                  </a:schemeClr>
                </a:solidFill>
              </a:rPr>
              <a:t>l'adversité</a:t>
            </a:r>
            <a:endParaRPr lang="en-US" dirty="0">
              <a:solidFill>
                <a:schemeClr val="accent5">
                  <a:lumMod val="75000"/>
                </a:schemeClr>
              </a:solidFill>
            </a:endParaRPr>
          </a:p>
          <a:p>
            <a:pPr>
              <a:buClr>
                <a:srgbClr val="FFFF00"/>
              </a:buClr>
            </a:pPr>
            <a:r>
              <a:rPr lang="en-US" dirty="0" err="1">
                <a:solidFill>
                  <a:schemeClr val="accent5">
                    <a:lumMod val="75000"/>
                  </a:schemeClr>
                </a:solidFill>
              </a:rPr>
              <a:t>Reflète</a:t>
            </a:r>
            <a:r>
              <a:rPr lang="en-US" dirty="0">
                <a:solidFill>
                  <a:schemeClr val="accent5">
                    <a:lumMod val="75000"/>
                  </a:schemeClr>
                </a:solidFill>
              </a:rPr>
              <a:t> et </a:t>
            </a:r>
            <a:r>
              <a:rPr lang="en-US" dirty="0" err="1">
                <a:solidFill>
                  <a:schemeClr val="accent5">
                    <a:lumMod val="75000"/>
                  </a:schemeClr>
                </a:solidFill>
              </a:rPr>
              <a:t>soutient</a:t>
            </a:r>
            <a:r>
              <a:rPr lang="en-US" dirty="0">
                <a:solidFill>
                  <a:schemeClr val="accent5">
                    <a:lumMod val="75000"/>
                  </a:schemeClr>
                </a:solidFill>
              </a:rPr>
              <a:t> les </a:t>
            </a:r>
            <a:r>
              <a:rPr lang="en-US" dirty="0" err="1">
                <a:solidFill>
                  <a:schemeClr val="accent5">
                    <a:lumMod val="75000"/>
                  </a:schemeClr>
                </a:solidFill>
              </a:rPr>
              <a:t>valeurs</a:t>
            </a:r>
            <a:r>
              <a:rPr lang="en-US" dirty="0">
                <a:solidFill>
                  <a:schemeClr val="accent5">
                    <a:lumMod val="75000"/>
                  </a:schemeClr>
                </a:solidFill>
              </a:rPr>
              <a:t> et les </a:t>
            </a:r>
            <a:r>
              <a:rPr lang="en-US" dirty="0" err="1">
                <a:solidFill>
                  <a:schemeClr val="accent5">
                    <a:lumMod val="75000"/>
                  </a:schemeClr>
                </a:solidFill>
              </a:rPr>
              <a:t>principes</a:t>
            </a:r>
            <a:r>
              <a:rPr lang="en-US" dirty="0">
                <a:solidFill>
                  <a:schemeClr val="accent5">
                    <a:lumMod val="75000"/>
                  </a:schemeClr>
                </a:solidFill>
              </a:rPr>
              <a:t> de </a:t>
            </a:r>
            <a:r>
              <a:rPr lang="en-US" dirty="0" err="1">
                <a:solidFill>
                  <a:schemeClr val="accent5">
                    <a:lumMod val="75000"/>
                  </a:schemeClr>
                </a:solidFill>
              </a:rPr>
              <a:t>l'ONU</a:t>
            </a:r>
            <a:endParaRPr lang="en-US" dirty="0">
              <a:solidFill>
                <a:schemeClr val="accent5">
                  <a:lumMod val="75000"/>
                </a:schemeClr>
              </a:solidFill>
            </a:endParaRPr>
          </a:p>
          <a:p>
            <a:pPr>
              <a:buClr>
                <a:srgbClr val="FFFF00"/>
              </a:buClr>
            </a:pPr>
            <a:r>
              <a:rPr lang="en-US" dirty="0" err="1">
                <a:solidFill>
                  <a:schemeClr val="accent5">
                    <a:lumMod val="75000"/>
                  </a:schemeClr>
                </a:solidFill>
              </a:rPr>
              <a:t>Désigné</a:t>
            </a:r>
            <a:r>
              <a:rPr lang="en-US" dirty="0">
                <a:solidFill>
                  <a:schemeClr val="accent5">
                    <a:lumMod val="75000"/>
                  </a:schemeClr>
                </a:solidFill>
              </a:rPr>
              <a:t> par </a:t>
            </a:r>
            <a:r>
              <a:rPr lang="en-US" dirty="0" err="1">
                <a:solidFill>
                  <a:schemeClr val="accent5">
                    <a:lumMod val="75000"/>
                  </a:schemeClr>
                </a:solidFill>
              </a:rPr>
              <a:t>une</a:t>
            </a:r>
            <a:r>
              <a:rPr lang="en-US" dirty="0">
                <a:solidFill>
                  <a:schemeClr val="accent5">
                    <a:lumMod val="75000"/>
                  </a:schemeClr>
                </a:solidFill>
              </a:rPr>
              <a:t> </a:t>
            </a:r>
            <a:r>
              <a:rPr lang="en-US" dirty="0" err="1">
                <a:solidFill>
                  <a:schemeClr val="accent5">
                    <a:lumMod val="75000"/>
                  </a:schemeClr>
                </a:solidFill>
              </a:rPr>
              <a:t>ou</a:t>
            </a:r>
            <a:r>
              <a:rPr lang="en-US" dirty="0">
                <a:solidFill>
                  <a:schemeClr val="accent5">
                    <a:lumMod val="75000"/>
                  </a:schemeClr>
                </a:solidFill>
              </a:rPr>
              <a:t> </a:t>
            </a:r>
            <a:r>
              <a:rPr lang="en-US" dirty="0" err="1">
                <a:solidFill>
                  <a:schemeClr val="accent5">
                    <a:lumMod val="75000"/>
                  </a:schemeClr>
                </a:solidFill>
              </a:rPr>
              <a:t>plusieurs</a:t>
            </a:r>
            <a:r>
              <a:rPr lang="en-US" dirty="0">
                <a:solidFill>
                  <a:schemeClr val="accent5">
                    <a:lumMod val="75000"/>
                  </a:schemeClr>
                </a:solidFill>
              </a:rPr>
              <a:t> </a:t>
            </a:r>
            <a:r>
              <a:rPr lang="en-US" dirty="0" err="1">
                <a:solidFill>
                  <a:schemeClr val="accent5">
                    <a:lumMod val="75000"/>
                  </a:schemeClr>
                </a:solidFill>
              </a:rPr>
              <a:t>congrégations</a:t>
            </a:r>
            <a:r>
              <a:rPr lang="en-US" dirty="0">
                <a:solidFill>
                  <a:schemeClr val="accent5">
                    <a:lumMod val="75000"/>
                  </a:schemeClr>
                </a:solidFill>
              </a:rPr>
              <a:t> UI</a:t>
            </a:r>
          </a:p>
          <a:p>
            <a:pPr>
              <a:buClr>
                <a:srgbClr val="FFFF00"/>
              </a:buClr>
            </a:pPr>
            <a:r>
              <a:rPr lang="en-US" dirty="0">
                <a:solidFill>
                  <a:schemeClr val="accent5">
                    <a:lumMod val="75000"/>
                  </a:schemeClr>
                </a:solidFill>
              </a:rPr>
              <a:t>Fait </a:t>
            </a:r>
            <a:r>
              <a:rPr lang="en-US" dirty="0" err="1">
                <a:solidFill>
                  <a:schemeClr val="accent5">
                    <a:lumMod val="75000"/>
                  </a:schemeClr>
                </a:solidFill>
              </a:rPr>
              <a:t>preuve</a:t>
            </a:r>
            <a:r>
              <a:rPr lang="en-US" dirty="0">
                <a:solidFill>
                  <a:schemeClr val="accent5">
                    <a:lumMod val="75000"/>
                  </a:schemeClr>
                </a:solidFill>
              </a:rPr>
              <a:t> de courage </a:t>
            </a:r>
            <a:r>
              <a:rPr lang="en-US" dirty="0" err="1">
                <a:solidFill>
                  <a:schemeClr val="accent5">
                    <a:lumMod val="75000"/>
                  </a:schemeClr>
                </a:solidFill>
              </a:rPr>
              <a:t>concernant</a:t>
            </a:r>
            <a:r>
              <a:rPr lang="en-US" dirty="0">
                <a:solidFill>
                  <a:schemeClr val="accent5">
                    <a:lumMod val="75000"/>
                  </a:schemeClr>
                </a:solidFill>
              </a:rPr>
              <a:t> les </a:t>
            </a:r>
            <a:r>
              <a:rPr lang="en-US" dirty="0" err="1">
                <a:solidFill>
                  <a:schemeClr val="accent5">
                    <a:lumMod val="75000"/>
                  </a:schemeClr>
                </a:solidFill>
              </a:rPr>
              <a:t>principaux</a:t>
            </a:r>
            <a:r>
              <a:rPr lang="en-US" dirty="0">
                <a:solidFill>
                  <a:schemeClr val="accent5">
                    <a:lumMod val="75000"/>
                  </a:schemeClr>
                </a:solidFill>
              </a:rPr>
              <a:t> </a:t>
            </a:r>
            <a:r>
              <a:rPr lang="en-US" dirty="0" err="1">
                <a:solidFill>
                  <a:schemeClr val="accent5">
                    <a:lumMod val="75000"/>
                  </a:schemeClr>
                </a:solidFill>
              </a:rPr>
              <a:t>sujets</a:t>
            </a:r>
            <a:r>
              <a:rPr lang="en-US" dirty="0">
                <a:solidFill>
                  <a:schemeClr val="accent5">
                    <a:lumMod val="75000"/>
                  </a:schemeClr>
                </a:solidFill>
              </a:rPr>
              <a:t> de </a:t>
            </a:r>
            <a:r>
              <a:rPr lang="en-US" dirty="0" err="1">
                <a:solidFill>
                  <a:schemeClr val="accent5">
                    <a:lumMod val="75000"/>
                  </a:schemeClr>
                </a:solidFill>
              </a:rPr>
              <a:t>préoccupation</a:t>
            </a:r>
            <a:r>
              <a:rPr lang="en-US" dirty="0">
                <a:solidFill>
                  <a:schemeClr val="accent5">
                    <a:lumMod val="75000"/>
                  </a:schemeClr>
                </a:solidFill>
              </a:rPr>
              <a:t> de UI</a:t>
            </a:r>
            <a:endParaRPr dirty="0"/>
          </a:p>
        </p:txBody>
      </p:sp>
      <p:pic>
        <p:nvPicPr>
          <p:cNvPr id="4" name="Picture 3" descr="C2-HD-BTM.png">
            <a:extLst>
              <a:ext uri="{FF2B5EF4-FFF2-40B4-BE49-F238E27FC236}">
                <a16:creationId xmlns:a16="http://schemas.microsoft.com/office/drawing/2014/main" id="{4DE1670D-0922-7645-9C89-A0F6484865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Picture 2">
            <a:extLst>
              <a:ext uri="{FF2B5EF4-FFF2-40B4-BE49-F238E27FC236}">
                <a16:creationId xmlns:a16="http://schemas.microsoft.com/office/drawing/2014/main" id="{29ED121C-87A6-2B4C-84A0-C7F1631ABA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930971" y="1875192"/>
            <a:ext cx="4145797" cy="3109348"/>
          </a:xfrm>
          <a:prstGeom prst="ellipse">
            <a:avLst/>
          </a:prstGeom>
        </p:spPr>
      </p:pic>
    </p:spTree>
    <p:extLst>
      <p:ext uri="{BB962C8B-B14F-4D97-AF65-F5344CB8AC3E}">
        <p14:creationId xmlns:p14="http://schemas.microsoft.com/office/powerpoint/2010/main" val="38324270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7"/>
          <p:cNvSpPr txBox="1">
            <a:spLocks noGrp="1"/>
          </p:cNvSpPr>
          <p:nvPr>
            <p:ph type="title"/>
          </p:nvPr>
        </p:nvSpPr>
        <p:spPr>
          <a:xfrm>
            <a:off x="-1215498" y="345880"/>
            <a:ext cx="11360800" cy="860000"/>
          </a:xfrm>
          <a:prstGeom prst="rect">
            <a:avLst/>
          </a:prstGeom>
        </p:spPr>
        <p:txBody>
          <a:bodyPr spcFirstLastPara="1" vert="horz" wrap="square" lIns="121900" tIns="121900" rIns="121900" bIns="121900" rtlCol="0" anchor="t" anchorCtr="0">
            <a:noAutofit/>
          </a:bodyPr>
          <a:lstStyle/>
          <a:p>
            <a:r>
              <a:rPr lang="fr-CH" b="1" dirty="0">
                <a:solidFill>
                  <a:schemeClr val="accent5">
                    <a:lumMod val="75000"/>
                  </a:schemeClr>
                </a:solidFill>
              </a:rPr>
              <a:t>FEMMES DE </a:t>
            </a:r>
            <a:r>
              <a:rPr lang="en" b="1" dirty="0">
                <a:solidFill>
                  <a:schemeClr val="accent5">
                    <a:lumMod val="75000"/>
                  </a:schemeClr>
                </a:solidFill>
              </a:rPr>
              <a:t>Courage</a:t>
            </a:r>
            <a:r>
              <a:rPr lang="en" dirty="0">
                <a:solidFill>
                  <a:srgbClr val="FFFF00"/>
                </a:solidFill>
              </a:rPr>
              <a:t> </a:t>
            </a:r>
            <a:endParaRPr dirty="0">
              <a:solidFill>
                <a:srgbClr val="FFFF00"/>
              </a:solidFill>
            </a:endParaRPr>
          </a:p>
        </p:txBody>
      </p:sp>
      <p:pic>
        <p:nvPicPr>
          <p:cNvPr id="467" name="Google Shape;467;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6802" y="1879374"/>
            <a:ext cx="2029333" cy="1686733"/>
          </a:xfrm>
          <a:prstGeom prst="rect">
            <a:avLst/>
          </a:prstGeom>
          <a:noFill/>
          <a:ln>
            <a:noFill/>
          </a:ln>
        </p:spPr>
      </p:pic>
      <p:pic>
        <p:nvPicPr>
          <p:cNvPr id="468" name="Google Shape;468;p57"/>
          <p:cNvPicPr preferRelativeResize="0"/>
          <p:nvPr/>
        </p:nvPicPr>
        <p:blipFill>
          <a:blip r:embed="rId4">
            <a:alphaModFix/>
          </a:blip>
          <a:stretch>
            <a:fillRect/>
          </a:stretch>
        </p:blipFill>
        <p:spPr>
          <a:xfrm>
            <a:off x="2317467" y="1132600"/>
            <a:ext cx="2182116" cy="1686733"/>
          </a:xfrm>
          <a:prstGeom prst="rect">
            <a:avLst/>
          </a:prstGeom>
          <a:noFill/>
          <a:ln>
            <a:noFill/>
          </a:ln>
        </p:spPr>
      </p:pic>
      <p:pic>
        <p:nvPicPr>
          <p:cNvPr id="469" name="Google Shape;469;p57"/>
          <p:cNvPicPr preferRelativeResize="0"/>
          <p:nvPr/>
        </p:nvPicPr>
        <p:blipFill>
          <a:blip r:embed="rId5">
            <a:alphaModFix/>
          </a:blip>
          <a:stretch>
            <a:fillRect/>
          </a:stretch>
        </p:blipFill>
        <p:spPr>
          <a:xfrm>
            <a:off x="10299543" y="-140751"/>
            <a:ext cx="1874067" cy="2106955"/>
          </a:xfrm>
          <a:prstGeom prst="rect">
            <a:avLst/>
          </a:prstGeom>
          <a:noFill/>
          <a:ln>
            <a:noFill/>
          </a:ln>
        </p:spPr>
      </p:pic>
      <p:pic>
        <p:nvPicPr>
          <p:cNvPr id="470" name="Google Shape;470;p57"/>
          <p:cNvPicPr preferRelativeResize="0"/>
          <p:nvPr/>
        </p:nvPicPr>
        <p:blipFill>
          <a:blip r:embed="rId6">
            <a:alphaModFix/>
          </a:blip>
          <a:stretch>
            <a:fillRect/>
          </a:stretch>
        </p:blipFill>
        <p:spPr>
          <a:xfrm>
            <a:off x="6299167" y="3758618"/>
            <a:ext cx="1507700" cy="2272020"/>
          </a:xfrm>
          <a:prstGeom prst="rect">
            <a:avLst/>
          </a:prstGeom>
          <a:noFill/>
          <a:ln>
            <a:noFill/>
          </a:ln>
        </p:spPr>
      </p:pic>
      <p:pic>
        <p:nvPicPr>
          <p:cNvPr id="471" name="Google Shape;471;p57"/>
          <p:cNvPicPr preferRelativeResize="0"/>
          <p:nvPr/>
        </p:nvPicPr>
        <p:blipFill>
          <a:blip r:embed="rId7">
            <a:alphaModFix/>
          </a:blip>
          <a:stretch>
            <a:fillRect/>
          </a:stretch>
        </p:blipFill>
        <p:spPr>
          <a:xfrm>
            <a:off x="116800" y="3746240"/>
            <a:ext cx="2092333" cy="2010459"/>
          </a:xfrm>
          <a:prstGeom prst="rect">
            <a:avLst/>
          </a:prstGeom>
          <a:noFill/>
          <a:ln>
            <a:noFill/>
          </a:ln>
        </p:spPr>
      </p:pic>
      <p:pic>
        <p:nvPicPr>
          <p:cNvPr id="472" name="Google Shape;472;p57"/>
          <p:cNvPicPr preferRelativeResize="0"/>
          <p:nvPr/>
        </p:nvPicPr>
        <p:blipFill>
          <a:blip r:embed="rId8">
            <a:alphaModFix/>
          </a:blip>
          <a:stretch>
            <a:fillRect/>
          </a:stretch>
        </p:blipFill>
        <p:spPr>
          <a:xfrm>
            <a:off x="5038151" y="1063034"/>
            <a:ext cx="2092333" cy="1825855"/>
          </a:xfrm>
          <a:prstGeom prst="rect">
            <a:avLst/>
          </a:prstGeom>
          <a:noFill/>
          <a:ln>
            <a:noFill/>
          </a:ln>
        </p:spPr>
      </p:pic>
      <p:pic>
        <p:nvPicPr>
          <p:cNvPr id="473" name="Google Shape;473;p57"/>
          <p:cNvPicPr preferRelativeResize="0"/>
          <p:nvPr/>
        </p:nvPicPr>
        <p:blipFill>
          <a:blip r:embed="rId9">
            <a:alphaModFix/>
          </a:blip>
          <a:stretch>
            <a:fillRect/>
          </a:stretch>
        </p:blipFill>
        <p:spPr>
          <a:xfrm>
            <a:off x="10187125" y="2034010"/>
            <a:ext cx="1874067" cy="2034409"/>
          </a:xfrm>
          <a:prstGeom prst="rect">
            <a:avLst/>
          </a:prstGeom>
          <a:noFill/>
          <a:ln>
            <a:noFill/>
          </a:ln>
        </p:spPr>
      </p:pic>
      <p:pic>
        <p:nvPicPr>
          <p:cNvPr id="474" name="Google Shape;474;p57"/>
          <p:cNvPicPr preferRelativeResize="0"/>
          <p:nvPr/>
        </p:nvPicPr>
        <p:blipFill>
          <a:blip r:embed="rId10">
            <a:alphaModFix/>
          </a:blip>
          <a:stretch>
            <a:fillRect/>
          </a:stretch>
        </p:blipFill>
        <p:spPr>
          <a:xfrm>
            <a:off x="10134001" y="4395618"/>
            <a:ext cx="1943100" cy="2018665"/>
          </a:xfrm>
          <a:prstGeom prst="rect">
            <a:avLst/>
          </a:prstGeom>
          <a:noFill/>
          <a:ln>
            <a:noFill/>
          </a:ln>
        </p:spPr>
      </p:pic>
      <p:pic>
        <p:nvPicPr>
          <p:cNvPr id="475" name="Google Shape;475;p57"/>
          <p:cNvPicPr preferRelativeResize="0"/>
          <p:nvPr/>
        </p:nvPicPr>
        <p:blipFill>
          <a:blip r:embed="rId11">
            <a:alphaModFix/>
          </a:blip>
          <a:stretch>
            <a:fillRect/>
          </a:stretch>
        </p:blipFill>
        <p:spPr>
          <a:xfrm>
            <a:off x="2360801" y="3537457"/>
            <a:ext cx="1760967" cy="2124644"/>
          </a:xfrm>
          <a:prstGeom prst="rect">
            <a:avLst/>
          </a:prstGeom>
          <a:noFill/>
          <a:ln>
            <a:noFill/>
          </a:ln>
        </p:spPr>
      </p:pic>
      <p:pic>
        <p:nvPicPr>
          <p:cNvPr id="476" name="Google Shape;476;p57"/>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8025446" y="3940517"/>
            <a:ext cx="1943100" cy="1908247"/>
          </a:xfrm>
          <a:prstGeom prst="rect">
            <a:avLst/>
          </a:prstGeom>
          <a:noFill/>
          <a:ln>
            <a:noFill/>
          </a:ln>
        </p:spPr>
      </p:pic>
      <p:pic>
        <p:nvPicPr>
          <p:cNvPr id="477" name="Google Shape;477;p57"/>
          <p:cNvPicPr preferRelativeResize="0"/>
          <p:nvPr/>
        </p:nvPicPr>
        <p:blipFill>
          <a:blip r:embed="rId13">
            <a:alphaModFix/>
          </a:blip>
          <a:stretch>
            <a:fillRect/>
          </a:stretch>
        </p:blipFill>
        <p:spPr>
          <a:xfrm>
            <a:off x="7309802" y="1130878"/>
            <a:ext cx="1760967" cy="2129271"/>
          </a:xfrm>
          <a:prstGeom prst="rect">
            <a:avLst/>
          </a:prstGeom>
          <a:noFill/>
          <a:ln>
            <a:noFill/>
          </a:ln>
        </p:spPr>
      </p:pic>
      <p:pic>
        <p:nvPicPr>
          <p:cNvPr id="478" name="Google Shape;478;p57"/>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4273433" y="4113274"/>
            <a:ext cx="1874067" cy="2148324"/>
          </a:xfrm>
          <a:prstGeom prst="rect">
            <a:avLst/>
          </a:prstGeom>
          <a:noFill/>
          <a:ln>
            <a:noFill/>
          </a:ln>
        </p:spPr>
      </p:pic>
      <p:sp>
        <p:nvSpPr>
          <p:cNvPr id="479" name="Google Shape;479;p57"/>
          <p:cNvSpPr txBox="1"/>
          <p:nvPr/>
        </p:nvSpPr>
        <p:spPr>
          <a:xfrm>
            <a:off x="7912767" y="5725833"/>
            <a:ext cx="2182000"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 </a:t>
            </a:r>
            <a:r>
              <a:rPr lang="en" sz="1733" dirty="0" err="1">
                <a:solidFill>
                  <a:schemeClr val="accent3"/>
                </a:solidFill>
                <a:latin typeface="Lato"/>
                <a:ea typeface="Lato"/>
                <a:cs typeface="Lato"/>
                <a:sym typeface="Lato"/>
              </a:rPr>
              <a:t>Activiste</a:t>
            </a:r>
            <a:r>
              <a:rPr lang="en" sz="1733" dirty="0">
                <a:solidFill>
                  <a:schemeClr val="accent3"/>
                </a:solidFill>
                <a:latin typeface="Lato"/>
                <a:ea typeface="Lato"/>
                <a:cs typeface="Lato"/>
                <a:sym typeface="Lato"/>
              </a:rPr>
              <a:t> pour </a:t>
            </a:r>
            <a:r>
              <a:rPr lang="en" sz="1733" dirty="0" err="1">
                <a:solidFill>
                  <a:schemeClr val="accent3"/>
                </a:solidFill>
                <a:latin typeface="Lato"/>
                <a:ea typeface="Lato"/>
                <a:cs typeface="Lato"/>
                <a:sym typeface="Lato"/>
              </a:rPr>
              <a:t>l’Environnement</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0" name="Google Shape;480;p57"/>
          <p:cNvSpPr txBox="1"/>
          <p:nvPr/>
        </p:nvSpPr>
        <p:spPr>
          <a:xfrm>
            <a:off x="2270467" y="2687467"/>
            <a:ext cx="2182000"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Droits des Femmes et </a:t>
            </a:r>
            <a:r>
              <a:rPr lang="en" sz="1733" dirty="0" err="1">
                <a:solidFill>
                  <a:schemeClr val="accent3"/>
                </a:solidFill>
                <a:latin typeface="Lato"/>
                <a:ea typeface="Lato"/>
                <a:cs typeface="Lato"/>
                <a:sym typeface="Lato"/>
              </a:rPr>
              <a:t>traite</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1" name="Google Shape;481;p57"/>
          <p:cNvSpPr txBox="1"/>
          <p:nvPr/>
        </p:nvSpPr>
        <p:spPr>
          <a:xfrm>
            <a:off x="9070640" y="900679"/>
            <a:ext cx="1689049"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 </a:t>
            </a:r>
            <a:r>
              <a:rPr lang="en" sz="1733" dirty="0" err="1">
                <a:solidFill>
                  <a:schemeClr val="accent3"/>
                </a:solidFill>
                <a:latin typeface="Lato"/>
                <a:ea typeface="Lato"/>
                <a:cs typeface="Lato"/>
                <a:sym typeface="Lato"/>
              </a:rPr>
              <a:t>Activiste</a:t>
            </a:r>
            <a:r>
              <a:rPr lang="en" sz="1733" dirty="0">
                <a:solidFill>
                  <a:schemeClr val="accent3"/>
                </a:solidFill>
                <a:latin typeface="Lato"/>
                <a:ea typeface="Lato"/>
                <a:cs typeface="Lato"/>
                <a:sym typeface="Lato"/>
              </a:rPr>
              <a:t> pour  </a:t>
            </a:r>
            <a:r>
              <a:rPr lang="en" sz="1733" dirty="0" err="1">
                <a:solidFill>
                  <a:schemeClr val="accent3"/>
                </a:solidFill>
                <a:latin typeface="Lato"/>
                <a:ea typeface="Lato"/>
                <a:cs typeface="Lato"/>
                <a:sym typeface="Lato"/>
              </a:rPr>
              <a:t>l’eau</a:t>
            </a:r>
            <a:endParaRPr sz="1733" dirty="0">
              <a:solidFill>
                <a:schemeClr val="accent3"/>
              </a:solidFill>
              <a:latin typeface="Lato"/>
              <a:ea typeface="Lato"/>
              <a:cs typeface="Lato"/>
              <a:sym typeface="Lato"/>
            </a:endParaRPr>
          </a:p>
        </p:txBody>
      </p:sp>
      <p:sp>
        <p:nvSpPr>
          <p:cNvPr id="482" name="Google Shape;482;p57"/>
          <p:cNvSpPr txBox="1"/>
          <p:nvPr/>
        </p:nvSpPr>
        <p:spPr>
          <a:xfrm>
            <a:off x="5904533" y="5929033"/>
            <a:ext cx="2405600" cy="497200"/>
          </a:xfrm>
          <a:prstGeom prst="rect">
            <a:avLst/>
          </a:prstGeom>
          <a:noFill/>
          <a:ln>
            <a:noFill/>
          </a:ln>
        </p:spPr>
        <p:txBody>
          <a:bodyPr spcFirstLastPara="1" wrap="square" lIns="121900" tIns="121900" rIns="121900" bIns="121900" anchor="t" anchorCtr="0">
            <a:noAutofit/>
          </a:bodyPr>
          <a:lstStyle/>
          <a:p>
            <a:pPr algn="ctr"/>
            <a:r>
              <a:rPr lang="en" sz="1600" dirty="0">
                <a:solidFill>
                  <a:schemeClr val="accent3"/>
                </a:solidFill>
                <a:latin typeface="Lato"/>
                <a:ea typeface="Lato"/>
                <a:cs typeface="Lato"/>
                <a:sym typeface="Lato"/>
              </a:rPr>
              <a:t>Les </a:t>
            </a:r>
            <a:r>
              <a:rPr lang="en" sz="1600" dirty="0" err="1">
                <a:solidFill>
                  <a:schemeClr val="accent3"/>
                </a:solidFill>
                <a:latin typeface="Lato"/>
                <a:ea typeface="Lato"/>
                <a:cs typeface="Lato"/>
                <a:sym typeface="Lato"/>
              </a:rPr>
              <a:t>disparus</a:t>
            </a:r>
            <a:endParaRPr lang="en" sz="1600" dirty="0">
              <a:solidFill>
                <a:schemeClr val="accent3"/>
              </a:solidFill>
              <a:latin typeface="Lato"/>
              <a:ea typeface="Lato"/>
              <a:cs typeface="Lato"/>
              <a:sym typeface="Lato"/>
            </a:endParaRPr>
          </a:p>
          <a:p>
            <a:pPr algn="ctr"/>
            <a:r>
              <a:rPr lang="en" sz="1600" dirty="0">
                <a:solidFill>
                  <a:schemeClr val="accent3"/>
                </a:solidFill>
                <a:latin typeface="Lato"/>
                <a:ea typeface="Lato"/>
                <a:cs typeface="Lato"/>
                <a:sym typeface="Lato"/>
              </a:rPr>
              <a:t>  plaidoyer  et </a:t>
            </a:r>
            <a:r>
              <a:rPr lang="en" sz="1600" dirty="0" err="1">
                <a:solidFill>
                  <a:schemeClr val="accent3"/>
                </a:solidFill>
                <a:latin typeface="Lato"/>
                <a:ea typeface="Lato"/>
                <a:cs typeface="Lato"/>
                <a:sym typeface="Lato"/>
              </a:rPr>
              <a:t>traite</a:t>
            </a:r>
            <a:r>
              <a:rPr lang="en" sz="1600" dirty="0">
                <a:solidFill>
                  <a:schemeClr val="accent3"/>
                </a:solidFill>
                <a:latin typeface="Lato"/>
                <a:ea typeface="Lato"/>
                <a:cs typeface="Lato"/>
                <a:sym typeface="Lato"/>
              </a:rPr>
              <a:t> </a:t>
            </a:r>
            <a:endParaRPr sz="1600" dirty="0">
              <a:solidFill>
                <a:schemeClr val="accent3"/>
              </a:solidFill>
              <a:latin typeface="Lato"/>
              <a:ea typeface="Lato"/>
              <a:cs typeface="Lato"/>
              <a:sym typeface="Lato"/>
            </a:endParaRPr>
          </a:p>
        </p:txBody>
      </p:sp>
      <p:sp>
        <p:nvSpPr>
          <p:cNvPr id="483" name="Google Shape;483;p57"/>
          <p:cNvSpPr txBox="1"/>
          <p:nvPr/>
        </p:nvSpPr>
        <p:spPr>
          <a:xfrm>
            <a:off x="7067501" y="3174816"/>
            <a:ext cx="2346800" cy="497200"/>
          </a:xfrm>
          <a:prstGeom prst="rect">
            <a:avLst/>
          </a:prstGeom>
          <a:noFill/>
          <a:ln>
            <a:noFill/>
          </a:ln>
        </p:spPr>
        <p:txBody>
          <a:bodyPr spcFirstLastPara="1" wrap="square" lIns="121900" tIns="121900" rIns="121900" bIns="121900" anchor="t" anchorCtr="0">
            <a:noAutofit/>
          </a:bodyPr>
          <a:lstStyle/>
          <a:p>
            <a:pPr algn="ctr"/>
            <a:r>
              <a:rPr lang="en" sz="1600" dirty="0" err="1">
                <a:solidFill>
                  <a:schemeClr val="accent3"/>
                </a:solidFill>
                <a:latin typeface="Lato"/>
                <a:ea typeface="Lato"/>
                <a:cs typeface="Lato"/>
                <a:sym typeface="Lato"/>
              </a:rPr>
              <a:t>Autonomisation</a:t>
            </a:r>
            <a:r>
              <a:rPr lang="en" sz="1600" dirty="0">
                <a:solidFill>
                  <a:schemeClr val="accent3"/>
                </a:solidFill>
                <a:latin typeface="Lato"/>
                <a:ea typeface="Lato"/>
                <a:cs typeface="Lato"/>
                <a:sym typeface="Lato"/>
              </a:rPr>
              <a:t> </a:t>
            </a:r>
            <a:r>
              <a:rPr lang="en" sz="1600" dirty="0" err="1">
                <a:solidFill>
                  <a:schemeClr val="accent3"/>
                </a:solidFill>
                <a:latin typeface="Lato"/>
                <a:ea typeface="Lato"/>
                <a:cs typeface="Lato"/>
                <a:sym typeface="Lato"/>
              </a:rPr>
              <a:t>soutenable</a:t>
            </a:r>
            <a:r>
              <a:rPr lang="en" sz="1600" dirty="0">
                <a:solidFill>
                  <a:schemeClr val="accent3"/>
                </a:solidFill>
                <a:latin typeface="Lato"/>
                <a:ea typeface="Lato"/>
                <a:cs typeface="Lato"/>
                <a:sym typeface="Lato"/>
              </a:rPr>
              <a:t> </a:t>
            </a:r>
            <a:r>
              <a:rPr lang="en" sz="1600" dirty="0" err="1">
                <a:solidFill>
                  <a:schemeClr val="accent3"/>
                </a:solidFill>
                <a:latin typeface="Lato"/>
                <a:ea typeface="Lato"/>
                <a:cs typeface="Lato"/>
                <a:sym typeface="Lato"/>
              </a:rPr>
              <a:t>intégrée</a:t>
            </a:r>
            <a:endParaRPr sz="1600" dirty="0">
              <a:solidFill>
                <a:schemeClr val="accent3"/>
              </a:solidFill>
              <a:latin typeface="Lato"/>
              <a:ea typeface="Lato"/>
              <a:cs typeface="Lato"/>
              <a:sym typeface="Lato"/>
            </a:endParaRPr>
          </a:p>
        </p:txBody>
      </p:sp>
      <p:sp>
        <p:nvSpPr>
          <p:cNvPr id="484" name="Google Shape;484;p57"/>
          <p:cNvSpPr txBox="1"/>
          <p:nvPr/>
        </p:nvSpPr>
        <p:spPr>
          <a:xfrm>
            <a:off x="9021800" y="2146133"/>
            <a:ext cx="1358000"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 </a:t>
            </a:r>
            <a:r>
              <a:rPr lang="en" sz="1733" dirty="0" err="1">
                <a:solidFill>
                  <a:schemeClr val="accent3"/>
                </a:solidFill>
                <a:latin typeface="Lato"/>
                <a:ea typeface="Lato"/>
                <a:cs typeface="Lato"/>
                <a:sym typeface="Lato"/>
              </a:rPr>
              <a:t>Activiste</a:t>
            </a:r>
            <a:r>
              <a:rPr lang="en" sz="1733" dirty="0">
                <a:solidFill>
                  <a:schemeClr val="accent3"/>
                </a:solidFill>
                <a:latin typeface="Lato"/>
                <a:ea typeface="Lato"/>
                <a:cs typeface="Lato"/>
                <a:sym typeface="Lato"/>
              </a:rPr>
              <a:t> pour la </a:t>
            </a:r>
            <a:r>
              <a:rPr lang="en" sz="1733" dirty="0" err="1">
                <a:solidFill>
                  <a:schemeClr val="accent3"/>
                </a:solidFill>
                <a:latin typeface="Lato"/>
                <a:ea typeface="Lato"/>
                <a:cs typeface="Lato"/>
                <a:sym typeface="Lato"/>
              </a:rPr>
              <a:t>Paix</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5" name="Google Shape;485;p57"/>
          <p:cNvSpPr txBox="1"/>
          <p:nvPr/>
        </p:nvSpPr>
        <p:spPr>
          <a:xfrm>
            <a:off x="4074750" y="6154070"/>
            <a:ext cx="2182000"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Education</a:t>
            </a:r>
            <a:endParaRPr sz="1733" dirty="0">
              <a:solidFill>
                <a:schemeClr val="accent3"/>
              </a:solidFill>
              <a:latin typeface="Lato"/>
              <a:ea typeface="Lato"/>
              <a:cs typeface="Lato"/>
              <a:sym typeface="Lato"/>
            </a:endParaRPr>
          </a:p>
        </p:txBody>
      </p:sp>
      <p:sp>
        <p:nvSpPr>
          <p:cNvPr id="486" name="Google Shape;486;p57"/>
          <p:cNvSpPr txBox="1"/>
          <p:nvPr/>
        </p:nvSpPr>
        <p:spPr>
          <a:xfrm>
            <a:off x="4919400" y="2789051"/>
            <a:ext cx="2182000" cy="497200"/>
          </a:xfrm>
          <a:prstGeom prst="rect">
            <a:avLst/>
          </a:prstGeom>
          <a:noFill/>
          <a:ln>
            <a:noFill/>
          </a:ln>
        </p:spPr>
        <p:txBody>
          <a:bodyPr spcFirstLastPara="1" wrap="square" lIns="121900" tIns="121900" rIns="121900" bIns="121900" anchor="t" anchorCtr="0">
            <a:noAutofit/>
          </a:bodyPr>
          <a:lstStyle/>
          <a:p>
            <a:pPr algn="ctr"/>
            <a:r>
              <a:rPr lang="en" sz="1733" dirty="0" err="1">
                <a:solidFill>
                  <a:schemeClr val="accent3"/>
                </a:solidFill>
                <a:latin typeface="Lato"/>
                <a:ea typeface="Lato"/>
                <a:cs typeface="Lato"/>
                <a:sym typeface="Lato"/>
              </a:rPr>
              <a:t>Pauvreté</a:t>
            </a:r>
            <a:r>
              <a:rPr lang="en" sz="1733" dirty="0">
                <a:solidFill>
                  <a:schemeClr val="accent3"/>
                </a:solidFill>
                <a:latin typeface="Lato"/>
                <a:ea typeface="Lato"/>
                <a:cs typeface="Lato"/>
                <a:sym typeface="Lato"/>
              </a:rPr>
              <a:t>, SIDA et </a:t>
            </a:r>
            <a:r>
              <a:rPr lang="en" sz="1733" dirty="0" err="1">
                <a:solidFill>
                  <a:schemeClr val="accent3"/>
                </a:solidFill>
                <a:latin typeface="Lato"/>
                <a:ea typeface="Lato"/>
                <a:cs typeface="Lato"/>
                <a:sym typeface="Lato"/>
              </a:rPr>
              <a:t>traite</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7" name="Google Shape;487;p57"/>
          <p:cNvSpPr txBox="1"/>
          <p:nvPr/>
        </p:nvSpPr>
        <p:spPr>
          <a:xfrm>
            <a:off x="2091433" y="5642367"/>
            <a:ext cx="2182000"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Education &amp; Santé </a:t>
            </a:r>
            <a:endParaRPr sz="1733" dirty="0">
              <a:solidFill>
                <a:schemeClr val="accent3"/>
              </a:solidFill>
              <a:latin typeface="Lato"/>
              <a:ea typeface="Lato"/>
              <a:cs typeface="Lato"/>
              <a:sym typeface="Lato"/>
            </a:endParaRPr>
          </a:p>
        </p:txBody>
      </p:sp>
      <p:sp>
        <p:nvSpPr>
          <p:cNvPr id="488" name="Google Shape;488;p57"/>
          <p:cNvSpPr txBox="1"/>
          <p:nvPr/>
        </p:nvSpPr>
        <p:spPr>
          <a:xfrm>
            <a:off x="116800" y="5725707"/>
            <a:ext cx="2182000" cy="497200"/>
          </a:xfrm>
          <a:prstGeom prst="rect">
            <a:avLst/>
          </a:prstGeom>
          <a:noFill/>
          <a:ln>
            <a:noFill/>
          </a:ln>
        </p:spPr>
        <p:txBody>
          <a:bodyPr spcFirstLastPara="1" wrap="square" lIns="121900" tIns="121900" rIns="121900" bIns="121900" anchor="t" anchorCtr="0">
            <a:noAutofit/>
          </a:bodyPr>
          <a:lstStyle/>
          <a:p>
            <a:pPr algn="ctr"/>
            <a:r>
              <a:rPr lang="en" sz="1733" dirty="0" err="1">
                <a:solidFill>
                  <a:schemeClr val="accent3"/>
                </a:solidFill>
                <a:latin typeface="Lato"/>
                <a:ea typeface="Lato"/>
                <a:cs typeface="Lato"/>
                <a:sym typeface="Lato"/>
              </a:rPr>
              <a:t>Activiste</a:t>
            </a:r>
            <a:r>
              <a:rPr lang="en" sz="1733" dirty="0">
                <a:solidFill>
                  <a:schemeClr val="accent3"/>
                </a:solidFill>
                <a:latin typeface="Lato"/>
                <a:ea typeface="Lato"/>
                <a:cs typeface="Lato"/>
                <a:sym typeface="Lato"/>
              </a:rPr>
              <a:t> pour </a:t>
            </a:r>
            <a:r>
              <a:rPr lang="en" sz="1733" dirty="0" err="1">
                <a:solidFill>
                  <a:schemeClr val="accent3"/>
                </a:solidFill>
                <a:latin typeface="Lato"/>
                <a:ea typeface="Lato"/>
                <a:cs typeface="Lato"/>
                <a:sym typeface="Lato"/>
              </a:rPr>
              <a:t>l’eau</a:t>
            </a:r>
            <a:endParaRPr sz="1733" dirty="0">
              <a:solidFill>
                <a:schemeClr val="accent3"/>
              </a:solidFill>
              <a:latin typeface="Lato"/>
              <a:ea typeface="Lato"/>
              <a:cs typeface="Lato"/>
              <a:sym typeface="Lato"/>
            </a:endParaRPr>
          </a:p>
        </p:txBody>
      </p:sp>
      <p:sp>
        <p:nvSpPr>
          <p:cNvPr id="489" name="Google Shape;489;p57"/>
          <p:cNvSpPr txBox="1"/>
          <p:nvPr/>
        </p:nvSpPr>
        <p:spPr>
          <a:xfrm>
            <a:off x="-5361" y="1350598"/>
            <a:ext cx="2182000" cy="497200"/>
          </a:xfrm>
          <a:prstGeom prst="rect">
            <a:avLst/>
          </a:prstGeom>
          <a:noFill/>
          <a:ln>
            <a:noFill/>
          </a:ln>
        </p:spPr>
        <p:txBody>
          <a:bodyPr spcFirstLastPara="1" wrap="square" lIns="121900" tIns="121900" rIns="121900" bIns="121900" anchor="t" anchorCtr="0">
            <a:noAutofit/>
          </a:bodyPr>
          <a:lstStyle/>
          <a:p>
            <a:pPr algn="ctr"/>
            <a:r>
              <a:rPr lang="en" sz="1733" dirty="0" err="1">
                <a:solidFill>
                  <a:schemeClr val="accent3"/>
                </a:solidFill>
                <a:latin typeface="Lato"/>
                <a:ea typeface="Lato"/>
                <a:cs typeface="Lato"/>
                <a:sym typeface="Lato"/>
              </a:rPr>
              <a:t>Travailleurs</a:t>
            </a:r>
            <a:r>
              <a:rPr lang="en" sz="1733" dirty="0">
                <a:solidFill>
                  <a:schemeClr val="accent3"/>
                </a:solidFill>
                <a:latin typeface="Lato"/>
                <a:ea typeface="Lato"/>
                <a:cs typeface="Lato"/>
                <a:sym typeface="Lato"/>
              </a:rPr>
              <a:t> Migrants</a:t>
            </a:r>
            <a:endParaRPr sz="1733" dirty="0">
              <a:solidFill>
                <a:schemeClr val="accent3"/>
              </a:solidFill>
              <a:latin typeface="Lato"/>
              <a:ea typeface="Lato"/>
              <a:cs typeface="Lato"/>
              <a:sym typeface="Lato"/>
            </a:endParaRPr>
          </a:p>
        </p:txBody>
      </p:sp>
      <p:sp>
        <p:nvSpPr>
          <p:cNvPr id="490" name="Google Shape;490;p57"/>
          <p:cNvSpPr txBox="1"/>
          <p:nvPr/>
        </p:nvSpPr>
        <p:spPr>
          <a:xfrm>
            <a:off x="9825158" y="3995269"/>
            <a:ext cx="2598000" cy="497200"/>
          </a:xfrm>
          <a:prstGeom prst="rect">
            <a:avLst/>
          </a:prstGeom>
          <a:noFill/>
          <a:ln>
            <a:noFill/>
          </a:ln>
        </p:spPr>
        <p:txBody>
          <a:bodyPr spcFirstLastPara="1" wrap="square" lIns="121900" tIns="121900" rIns="121900" bIns="121900" anchor="t" anchorCtr="0">
            <a:noAutofit/>
          </a:bodyPr>
          <a:lstStyle/>
          <a:p>
            <a:pPr algn="ctr"/>
            <a:r>
              <a:rPr lang="en" sz="1733" dirty="0">
                <a:solidFill>
                  <a:schemeClr val="accent3"/>
                </a:solidFill>
                <a:latin typeface="Lato"/>
                <a:ea typeface="Lato"/>
                <a:cs typeface="Lato"/>
                <a:sym typeface="Lato"/>
              </a:rPr>
              <a:t>Education  &amp; </a:t>
            </a:r>
            <a:r>
              <a:rPr lang="en" sz="1733" dirty="0" err="1">
                <a:solidFill>
                  <a:schemeClr val="accent3"/>
                </a:solidFill>
                <a:latin typeface="Lato"/>
                <a:ea typeface="Lato"/>
                <a:cs typeface="Lato"/>
                <a:sym typeface="Lato"/>
              </a:rPr>
              <a:t>Traite</a:t>
            </a:r>
            <a:endParaRPr sz="1733" dirty="0">
              <a:solidFill>
                <a:schemeClr val="accent3"/>
              </a:solidFill>
              <a:latin typeface="Lato"/>
              <a:ea typeface="Lato"/>
              <a:cs typeface="Lato"/>
              <a:sym typeface="Lato"/>
            </a:endParaRPr>
          </a:p>
        </p:txBody>
      </p:sp>
      <p:sp>
        <p:nvSpPr>
          <p:cNvPr id="491" name="Google Shape;491;p57"/>
          <p:cNvSpPr txBox="1"/>
          <p:nvPr/>
        </p:nvSpPr>
        <p:spPr>
          <a:xfrm>
            <a:off x="2988600" y="1031000"/>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2008</a:t>
            </a:r>
            <a:endParaRPr sz="1733" b="1">
              <a:solidFill>
                <a:srgbClr val="FFFFFF"/>
              </a:solidFill>
              <a:latin typeface="Lato"/>
              <a:ea typeface="Lato"/>
              <a:cs typeface="Lato"/>
              <a:sym typeface="Lato"/>
            </a:endParaRPr>
          </a:p>
        </p:txBody>
      </p:sp>
      <p:sp>
        <p:nvSpPr>
          <p:cNvPr id="492" name="Google Shape;492;p57"/>
          <p:cNvSpPr txBox="1"/>
          <p:nvPr/>
        </p:nvSpPr>
        <p:spPr>
          <a:xfrm>
            <a:off x="5534200" y="1031000"/>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2009</a:t>
            </a:r>
            <a:endParaRPr sz="1733" b="1">
              <a:solidFill>
                <a:srgbClr val="FFFFFF"/>
              </a:solidFill>
              <a:latin typeface="Lato"/>
              <a:ea typeface="Lato"/>
              <a:cs typeface="Lato"/>
              <a:sym typeface="Lato"/>
            </a:endParaRPr>
          </a:p>
        </p:txBody>
      </p:sp>
      <p:sp>
        <p:nvSpPr>
          <p:cNvPr id="493" name="Google Shape;493;p57"/>
          <p:cNvSpPr txBox="1"/>
          <p:nvPr/>
        </p:nvSpPr>
        <p:spPr>
          <a:xfrm>
            <a:off x="7397984" y="2687467"/>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2009</a:t>
            </a:r>
            <a:endParaRPr sz="1733" b="1">
              <a:solidFill>
                <a:srgbClr val="FFFFFF"/>
              </a:solidFill>
              <a:latin typeface="Lato"/>
              <a:ea typeface="Lato"/>
              <a:cs typeface="Lato"/>
              <a:sym typeface="Lato"/>
            </a:endParaRPr>
          </a:p>
        </p:txBody>
      </p:sp>
      <p:sp>
        <p:nvSpPr>
          <p:cNvPr id="494" name="Google Shape;494;p57"/>
          <p:cNvSpPr txBox="1"/>
          <p:nvPr/>
        </p:nvSpPr>
        <p:spPr>
          <a:xfrm>
            <a:off x="3517217" y="4164900"/>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2010</a:t>
            </a:r>
            <a:endParaRPr sz="1733" b="1">
              <a:solidFill>
                <a:srgbClr val="FFFFFF"/>
              </a:solidFill>
              <a:latin typeface="Lato"/>
              <a:ea typeface="Lato"/>
              <a:cs typeface="Lato"/>
              <a:sym typeface="Lato"/>
            </a:endParaRPr>
          </a:p>
        </p:txBody>
      </p:sp>
      <p:sp>
        <p:nvSpPr>
          <p:cNvPr id="495" name="Google Shape;495;p57"/>
          <p:cNvSpPr txBox="1"/>
          <p:nvPr/>
        </p:nvSpPr>
        <p:spPr>
          <a:xfrm>
            <a:off x="8528517" y="5374933"/>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2011</a:t>
            </a:r>
            <a:endParaRPr sz="1733" b="1">
              <a:solidFill>
                <a:srgbClr val="FFFFFF"/>
              </a:solidFill>
              <a:latin typeface="Lato"/>
              <a:ea typeface="Lato"/>
              <a:cs typeface="Lato"/>
              <a:sym typeface="Lato"/>
            </a:endParaRPr>
          </a:p>
        </p:txBody>
      </p:sp>
      <p:sp>
        <p:nvSpPr>
          <p:cNvPr id="496" name="Google Shape;496;p57"/>
          <p:cNvSpPr txBox="1"/>
          <p:nvPr/>
        </p:nvSpPr>
        <p:spPr>
          <a:xfrm>
            <a:off x="236684" y="3165922"/>
            <a:ext cx="2182000" cy="497200"/>
          </a:xfrm>
          <a:prstGeom prst="rect">
            <a:avLst/>
          </a:prstGeom>
          <a:noFill/>
          <a:ln>
            <a:noFill/>
          </a:ln>
        </p:spPr>
        <p:txBody>
          <a:bodyPr spcFirstLastPara="1" wrap="square" lIns="121900" tIns="121900" rIns="121900" bIns="121900" anchor="t" anchorCtr="0">
            <a:noAutofit/>
          </a:bodyPr>
          <a:lstStyle/>
          <a:p>
            <a:pPr algn="ctr"/>
            <a:r>
              <a:rPr lang="en" sz="1733" b="1" dirty="0">
                <a:solidFill>
                  <a:srgbClr val="FFFFFF"/>
                </a:solidFill>
                <a:latin typeface="Lato"/>
                <a:ea typeface="Lato"/>
                <a:cs typeface="Lato"/>
                <a:sym typeface="Lato"/>
              </a:rPr>
              <a:t>2012</a:t>
            </a:r>
            <a:endParaRPr sz="1733" b="1" dirty="0">
              <a:solidFill>
                <a:srgbClr val="FFFFFF"/>
              </a:solidFill>
              <a:latin typeface="Lato"/>
              <a:ea typeface="Lato"/>
              <a:cs typeface="Lato"/>
              <a:sym typeface="Lato"/>
            </a:endParaRPr>
          </a:p>
        </p:txBody>
      </p:sp>
      <p:sp>
        <p:nvSpPr>
          <p:cNvPr id="497" name="Google Shape;497;p57"/>
          <p:cNvSpPr txBox="1"/>
          <p:nvPr/>
        </p:nvSpPr>
        <p:spPr>
          <a:xfrm>
            <a:off x="1650817" y="3533667"/>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2013</a:t>
            </a:r>
            <a:endParaRPr sz="1733" b="1">
              <a:solidFill>
                <a:srgbClr val="FFFFFF"/>
              </a:solidFill>
              <a:latin typeface="Lato"/>
              <a:ea typeface="Lato"/>
              <a:cs typeface="Lato"/>
              <a:sym typeface="Lato"/>
            </a:endParaRPr>
          </a:p>
        </p:txBody>
      </p:sp>
      <p:sp>
        <p:nvSpPr>
          <p:cNvPr id="498" name="Google Shape;498;p57"/>
          <p:cNvSpPr txBox="1"/>
          <p:nvPr/>
        </p:nvSpPr>
        <p:spPr>
          <a:xfrm>
            <a:off x="10503219" y="2225806"/>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2014</a:t>
            </a:r>
            <a:endParaRPr sz="1733" b="1">
              <a:solidFill>
                <a:srgbClr val="FFFFFF"/>
              </a:solidFill>
              <a:latin typeface="Lato"/>
              <a:ea typeface="Lato"/>
              <a:cs typeface="Lato"/>
              <a:sym typeface="Lato"/>
            </a:endParaRPr>
          </a:p>
        </p:txBody>
      </p:sp>
      <p:sp>
        <p:nvSpPr>
          <p:cNvPr id="499" name="Google Shape;499;p57"/>
          <p:cNvSpPr txBox="1"/>
          <p:nvPr/>
        </p:nvSpPr>
        <p:spPr>
          <a:xfrm>
            <a:off x="-610249" y="5295294"/>
            <a:ext cx="2182000" cy="497200"/>
          </a:xfrm>
          <a:prstGeom prst="rect">
            <a:avLst/>
          </a:prstGeom>
          <a:noFill/>
          <a:ln>
            <a:noFill/>
          </a:ln>
        </p:spPr>
        <p:txBody>
          <a:bodyPr spcFirstLastPara="1" wrap="square" lIns="121900" tIns="121900" rIns="121900" bIns="121900" anchor="t" anchorCtr="0">
            <a:noAutofit/>
          </a:bodyPr>
          <a:lstStyle/>
          <a:p>
            <a:pPr algn="ctr"/>
            <a:r>
              <a:rPr lang="en" sz="1733" b="1" dirty="0">
                <a:solidFill>
                  <a:srgbClr val="FFFFFF"/>
                </a:solidFill>
                <a:latin typeface="Lato"/>
                <a:ea typeface="Lato"/>
                <a:cs typeface="Lato"/>
                <a:sym typeface="Lato"/>
              </a:rPr>
              <a:t>2015</a:t>
            </a:r>
            <a:endParaRPr sz="1733" b="1" dirty="0">
              <a:solidFill>
                <a:srgbClr val="FFFFFF"/>
              </a:solidFill>
              <a:latin typeface="Lato"/>
              <a:ea typeface="Lato"/>
              <a:cs typeface="Lato"/>
              <a:sym typeface="Lato"/>
            </a:endParaRPr>
          </a:p>
        </p:txBody>
      </p:sp>
      <p:sp>
        <p:nvSpPr>
          <p:cNvPr id="500" name="Google Shape;500;p57"/>
          <p:cNvSpPr txBox="1"/>
          <p:nvPr/>
        </p:nvSpPr>
        <p:spPr>
          <a:xfrm>
            <a:off x="9633184" y="1574700"/>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2016</a:t>
            </a:r>
            <a:endParaRPr sz="1733" b="1">
              <a:solidFill>
                <a:srgbClr val="FFFFFF"/>
              </a:solidFill>
              <a:latin typeface="Lato"/>
              <a:ea typeface="Lato"/>
              <a:cs typeface="Lato"/>
              <a:sym typeface="Lato"/>
            </a:endParaRPr>
          </a:p>
        </p:txBody>
      </p:sp>
      <p:sp>
        <p:nvSpPr>
          <p:cNvPr id="501" name="Google Shape;501;p57"/>
          <p:cNvSpPr txBox="1"/>
          <p:nvPr/>
        </p:nvSpPr>
        <p:spPr>
          <a:xfrm>
            <a:off x="10708651" y="5979867"/>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2017</a:t>
            </a:r>
            <a:endParaRPr sz="1733" b="1">
              <a:solidFill>
                <a:srgbClr val="FFFFFF"/>
              </a:solidFill>
              <a:latin typeface="Lato"/>
              <a:ea typeface="Lato"/>
              <a:cs typeface="Lato"/>
              <a:sym typeface="Lato"/>
            </a:endParaRPr>
          </a:p>
        </p:txBody>
      </p:sp>
      <p:sp>
        <p:nvSpPr>
          <p:cNvPr id="502" name="Google Shape;502;p57"/>
          <p:cNvSpPr txBox="1"/>
          <p:nvPr/>
        </p:nvSpPr>
        <p:spPr>
          <a:xfrm>
            <a:off x="5523267" y="3758633"/>
            <a:ext cx="2182000" cy="497200"/>
          </a:xfrm>
          <a:prstGeom prst="rect">
            <a:avLst/>
          </a:prstGeom>
          <a:noFill/>
          <a:ln>
            <a:noFill/>
          </a:ln>
        </p:spPr>
        <p:txBody>
          <a:bodyPr spcFirstLastPara="1" wrap="square" lIns="121900" tIns="121900" rIns="121900" bIns="121900" anchor="t" anchorCtr="0">
            <a:noAutofit/>
          </a:bodyPr>
          <a:lstStyle/>
          <a:p>
            <a:pPr algn="ctr"/>
            <a:r>
              <a:rPr lang="en" sz="1733" b="1">
                <a:solidFill>
                  <a:srgbClr val="FFFFFF"/>
                </a:solidFill>
                <a:latin typeface="Lato"/>
                <a:ea typeface="Lato"/>
                <a:cs typeface="Lato"/>
                <a:sym typeface="Lato"/>
              </a:rPr>
              <a:t>2018</a:t>
            </a:r>
            <a:endParaRPr sz="1733" b="1">
              <a:solidFill>
                <a:srgbClr val="FFFFFF"/>
              </a:solidFill>
              <a:latin typeface="Lato"/>
              <a:ea typeface="Lato"/>
              <a:cs typeface="Lato"/>
              <a:sym typeface="Lato"/>
            </a:endParaRPr>
          </a:p>
        </p:txBody>
      </p:sp>
      <p:pic>
        <p:nvPicPr>
          <p:cNvPr id="40" name="Picture 39" descr="C2-HD-BTM.png">
            <a:extLst>
              <a:ext uri="{FF2B5EF4-FFF2-40B4-BE49-F238E27FC236}">
                <a16:creationId xmlns:a16="http://schemas.microsoft.com/office/drawing/2014/main" id="{585863C7-0E23-064E-8721-E51FB9A7556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683" y="6416303"/>
            <a:ext cx="12192000" cy="551416"/>
          </a:xfrm>
          <a:prstGeom prst="rect">
            <a:avLst/>
          </a:prstGeom>
        </p:spPr>
      </p:pic>
    </p:spTree>
    <p:extLst>
      <p:ext uri="{BB962C8B-B14F-4D97-AF65-F5344CB8AC3E}">
        <p14:creationId xmlns:p14="http://schemas.microsoft.com/office/powerpoint/2010/main" val="2086301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8"/>
          <p:cNvSpPr txBox="1">
            <a:spLocks noGrp="1"/>
          </p:cNvSpPr>
          <p:nvPr>
            <p:ph type="title"/>
          </p:nvPr>
        </p:nvSpPr>
        <p:spPr>
          <a:xfrm>
            <a:off x="83821" y="1761281"/>
            <a:ext cx="6801727" cy="860000"/>
          </a:xfrm>
          <a:prstGeom prst="rect">
            <a:avLst/>
          </a:prstGeom>
        </p:spPr>
        <p:txBody>
          <a:bodyPr spcFirstLastPara="1" vert="horz" wrap="square" lIns="121900" tIns="121900" rIns="121900" bIns="121900" rtlCol="0" anchor="t" anchorCtr="0">
            <a:noAutofit/>
          </a:bodyPr>
          <a:lstStyle/>
          <a:p>
            <a:pPr algn="l"/>
            <a:r>
              <a:rPr lang="en" b="1" dirty="0">
                <a:solidFill>
                  <a:schemeClr val="accent5">
                    <a:lumMod val="75000"/>
                  </a:schemeClr>
                </a:solidFill>
              </a:rPr>
              <a:t>FEMME DE  Courage 2019</a:t>
            </a:r>
            <a:endParaRPr b="1" dirty="0">
              <a:solidFill>
                <a:schemeClr val="accent5">
                  <a:lumMod val="75000"/>
                </a:schemeClr>
              </a:solidFill>
            </a:endParaRPr>
          </a:p>
        </p:txBody>
      </p:sp>
      <p:sp>
        <p:nvSpPr>
          <p:cNvPr id="508" name="Google Shape;508;p58"/>
          <p:cNvSpPr txBox="1">
            <a:spLocks noGrp="1"/>
          </p:cNvSpPr>
          <p:nvPr>
            <p:ph type="body" idx="1"/>
          </p:nvPr>
        </p:nvSpPr>
        <p:spPr>
          <a:xfrm>
            <a:off x="936725" y="2811780"/>
            <a:ext cx="5392400" cy="3425721"/>
          </a:xfrm>
          <a:prstGeom prst="rect">
            <a:avLst/>
          </a:prstGeom>
        </p:spPr>
        <p:txBody>
          <a:bodyPr spcFirstLastPara="1" vert="horz" wrap="square" lIns="121900" tIns="121900" rIns="121900" bIns="121900" rtlCol="0" anchor="t" anchorCtr="0">
            <a:noAutofit/>
          </a:bodyPr>
          <a:lstStyle/>
          <a:p>
            <a:pPr marL="0" indent="0">
              <a:buNone/>
            </a:pPr>
            <a:r>
              <a:rPr lang="en-US" dirty="0" err="1"/>
              <a:t>Unanima</a:t>
            </a:r>
            <a:r>
              <a:rPr lang="en-US" dirty="0"/>
              <a:t> International </a:t>
            </a:r>
            <a:r>
              <a:rPr lang="en-US" dirty="0" err="1"/>
              <a:t>est</a:t>
            </a:r>
            <a:r>
              <a:rPr lang="en-US" dirty="0"/>
              <a:t> </a:t>
            </a:r>
            <a:r>
              <a:rPr lang="en-US" dirty="0" err="1"/>
              <a:t>ravie</a:t>
            </a:r>
            <a:r>
              <a:rPr lang="en-US" dirty="0"/>
              <a:t> </a:t>
            </a:r>
            <a:r>
              <a:rPr lang="en-US" dirty="0" err="1"/>
              <a:t>d'annoncer</a:t>
            </a:r>
            <a:r>
              <a:rPr lang="en-US" dirty="0"/>
              <a:t> que la </a:t>
            </a:r>
            <a:r>
              <a:rPr lang="en-US" dirty="0" err="1"/>
              <a:t>bénéficiaire</a:t>
            </a:r>
            <a:r>
              <a:rPr lang="en-US" dirty="0"/>
              <a:t> de la </a:t>
            </a:r>
            <a:r>
              <a:rPr lang="en-US" dirty="0" err="1"/>
              <a:t>récompense</a:t>
            </a:r>
            <a:r>
              <a:rPr lang="en-US" dirty="0"/>
              <a:t> Femme de Courage  2019 </a:t>
            </a:r>
            <a:r>
              <a:rPr lang="en-US" dirty="0" err="1"/>
              <a:t>est</a:t>
            </a:r>
            <a:r>
              <a:rPr lang="en-US" dirty="0"/>
              <a:t> </a:t>
            </a:r>
            <a:r>
              <a:rPr lang="en-US" dirty="0" err="1"/>
              <a:t>l'ancienne</a:t>
            </a:r>
            <a:r>
              <a:rPr lang="en-US" dirty="0"/>
              <a:t> </a:t>
            </a:r>
            <a:r>
              <a:rPr lang="en-US" dirty="0" err="1"/>
              <a:t>présidente</a:t>
            </a:r>
            <a:r>
              <a:rPr lang="en-US" dirty="0"/>
              <a:t> de </a:t>
            </a:r>
            <a:r>
              <a:rPr lang="en-US" dirty="0" err="1"/>
              <a:t>l'Irlande</a:t>
            </a:r>
            <a:r>
              <a:rPr lang="en-US" dirty="0"/>
              <a:t>, Mary McAleese.</a:t>
            </a:r>
          </a:p>
          <a:p>
            <a:pPr marL="0" indent="0">
              <a:buNone/>
            </a:pPr>
            <a:endParaRPr lang="en-US" dirty="0"/>
          </a:p>
          <a:p>
            <a:pPr marL="0" indent="0">
              <a:buNone/>
            </a:pPr>
            <a:r>
              <a:rPr lang="en-US" dirty="0"/>
              <a:t>Le prix a </a:t>
            </a:r>
            <a:r>
              <a:rPr lang="en-US" dirty="0" err="1"/>
              <a:t>été</a:t>
            </a:r>
            <a:r>
              <a:rPr lang="en-US" dirty="0"/>
              <a:t> </a:t>
            </a:r>
            <a:r>
              <a:rPr lang="en-US" dirty="0" err="1"/>
              <a:t>décerné</a:t>
            </a:r>
            <a:r>
              <a:rPr lang="en-US" dirty="0"/>
              <a:t> </a:t>
            </a:r>
            <a:r>
              <a:rPr lang="en-US" dirty="0" err="1"/>
              <a:t>à</a:t>
            </a:r>
            <a:r>
              <a:rPr lang="en-US" dirty="0"/>
              <a:t> Mary </a:t>
            </a:r>
            <a:r>
              <a:rPr lang="en-US" dirty="0" err="1"/>
              <a:t>lors</a:t>
            </a:r>
            <a:r>
              <a:rPr lang="en-US" dirty="0"/>
              <a:t> d'un </a:t>
            </a:r>
            <a:r>
              <a:rPr lang="en-US" dirty="0" err="1"/>
              <a:t>événement</a:t>
            </a:r>
            <a:r>
              <a:rPr lang="en-US" dirty="0"/>
              <a:t> </a:t>
            </a:r>
            <a:r>
              <a:rPr lang="en-US" dirty="0" err="1"/>
              <a:t>à</a:t>
            </a:r>
            <a:r>
              <a:rPr lang="en-US" dirty="0"/>
              <a:t> New York </a:t>
            </a:r>
            <a:r>
              <a:rPr lang="en-US" dirty="0" err="1"/>
              <a:t>en</a:t>
            </a:r>
            <a:r>
              <a:rPr lang="en-US" dirty="0"/>
              <a:t> </a:t>
            </a:r>
            <a:r>
              <a:rPr lang="en-US" dirty="0" err="1"/>
              <a:t>février</a:t>
            </a:r>
            <a:r>
              <a:rPr lang="en-US" dirty="0"/>
              <a:t> 2020 </a:t>
            </a:r>
            <a:r>
              <a:rPr lang="en-US" dirty="0" err="1"/>
              <a:t>lors</a:t>
            </a:r>
            <a:r>
              <a:rPr lang="en-US" dirty="0"/>
              <a:t> de la 58ème Commission pour le </a:t>
            </a:r>
            <a:r>
              <a:rPr lang="en-US" dirty="0" err="1"/>
              <a:t>développement</a:t>
            </a:r>
            <a:r>
              <a:rPr lang="en-US" dirty="0"/>
              <a:t> social. </a:t>
            </a:r>
            <a:endParaRPr dirty="0">
              <a:solidFill>
                <a:schemeClr val="accent2">
                  <a:lumMod val="60000"/>
                  <a:lumOff val="40000"/>
                </a:schemeClr>
              </a:solidFill>
            </a:endParaRPr>
          </a:p>
        </p:txBody>
      </p:sp>
      <p:pic>
        <p:nvPicPr>
          <p:cNvPr id="509" name="Google Shape;509;p58"/>
          <p:cNvPicPr preferRelativeResize="0"/>
          <p:nvPr/>
        </p:nvPicPr>
        <p:blipFill>
          <a:blip r:embed="rId3">
            <a:alphaModFix/>
          </a:blip>
          <a:stretch>
            <a:fillRect/>
          </a:stretch>
        </p:blipFill>
        <p:spPr>
          <a:xfrm>
            <a:off x="6969368" y="211400"/>
            <a:ext cx="4807033" cy="6435216"/>
          </a:xfrm>
          <a:prstGeom prst="rect">
            <a:avLst/>
          </a:prstGeom>
          <a:noFill/>
          <a:ln>
            <a:noFill/>
          </a:ln>
        </p:spPr>
      </p:pic>
      <p:pic>
        <p:nvPicPr>
          <p:cNvPr id="5" name="Picture 4" descr="C2-HD-BTM.png">
            <a:extLst>
              <a:ext uri="{FF2B5EF4-FFF2-40B4-BE49-F238E27FC236}">
                <a16:creationId xmlns:a16="http://schemas.microsoft.com/office/drawing/2014/main" id="{BBB783D7-907F-514D-9E09-EA431E0084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154070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DD701F-FF39-4B1F-B4E4-AF81B782C355}"/>
              </a:ext>
            </a:extLst>
          </p:cNvPr>
          <p:cNvSpPr>
            <a:spLocks noGrp="1"/>
          </p:cNvSpPr>
          <p:nvPr>
            <p:ph type="body" idx="1"/>
          </p:nvPr>
        </p:nvSpPr>
        <p:spPr>
          <a:xfrm>
            <a:off x="6213993" y="1624725"/>
            <a:ext cx="5680400" cy="4201200"/>
          </a:xfrm>
        </p:spPr>
        <p:txBody>
          <a:bodyPr/>
          <a:lstStyle/>
          <a:p>
            <a:r>
              <a:rPr lang="en-US" sz="2100" dirty="0" err="1"/>
              <a:t>Présenté</a:t>
            </a:r>
            <a:r>
              <a:rPr lang="en-US" sz="2100" dirty="0"/>
              <a:t> </a:t>
            </a:r>
            <a:r>
              <a:rPr lang="en-US" sz="2100" dirty="0" err="1"/>
              <a:t>à</a:t>
            </a:r>
            <a:r>
              <a:rPr lang="en-US" sz="2100" dirty="0"/>
              <a:t> </a:t>
            </a:r>
            <a:r>
              <a:rPr lang="en-US" sz="2100" dirty="0" err="1"/>
              <a:t>l'ancienne</a:t>
            </a:r>
            <a:r>
              <a:rPr lang="en-US" sz="2100" dirty="0"/>
              <a:t> </a:t>
            </a:r>
            <a:r>
              <a:rPr lang="en-US" sz="2100" dirty="0" err="1"/>
              <a:t>Présidente</a:t>
            </a:r>
            <a:r>
              <a:rPr lang="en-US" sz="2100" dirty="0"/>
              <a:t> de </a:t>
            </a:r>
            <a:r>
              <a:rPr lang="en-US" sz="2100" dirty="0" err="1"/>
              <a:t>l’Irlande</a:t>
            </a:r>
            <a:r>
              <a:rPr lang="en-US" sz="2100" dirty="0"/>
              <a:t> , McAleese pour </a:t>
            </a:r>
            <a:r>
              <a:rPr lang="en-US" sz="2100" dirty="0" err="1"/>
              <a:t>elle</a:t>
            </a:r>
            <a:r>
              <a:rPr lang="en-US" sz="2100" dirty="0"/>
              <a:t>, pour </a:t>
            </a:r>
            <a:r>
              <a:rPr lang="en-US" sz="2100" dirty="0" err="1"/>
              <a:t>ses</a:t>
            </a:r>
            <a:r>
              <a:rPr lang="en-US" sz="2100" dirty="0"/>
              <a:t> </a:t>
            </a:r>
            <a:r>
              <a:rPr lang="en-US" sz="2100" dirty="0" err="1"/>
              <a:t>nombreuses</a:t>
            </a:r>
            <a:r>
              <a:rPr lang="en-US" sz="2100" dirty="0"/>
              <a:t> et riches contributions </a:t>
            </a:r>
            <a:r>
              <a:rPr lang="en-US" sz="2100" dirty="0" err="1"/>
              <a:t>à</a:t>
            </a:r>
            <a:r>
              <a:rPr lang="en-US" sz="2100" dirty="0"/>
              <a:t> la </a:t>
            </a:r>
            <a:r>
              <a:rPr lang="en-US" sz="2100" dirty="0" err="1"/>
              <a:t>société</a:t>
            </a:r>
            <a:r>
              <a:rPr lang="en-US" sz="2100" dirty="0"/>
              <a:t> </a:t>
            </a:r>
            <a:r>
              <a:rPr lang="en-US" sz="2100" dirty="0" err="1"/>
              <a:t>civile</a:t>
            </a:r>
            <a:r>
              <a:rPr lang="en-US" sz="2100" dirty="0"/>
              <a:t> et religieuse. Ce prix célèbre son engagement </a:t>
            </a:r>
            <a:r>
              <a:rPr lang="en-US" sz="2100" dirty="0" err="1"/>
              <a:t>continu</a:t>
            </a:r>
            <a:r>
              <a:rPr lang="en-US" sz="2100" dirty="0"/>
              <a:t> dans la </a:t>
            </a:r>
            <a:r>
              <a:rPr lang="en-US" sz="2100" dirty="0" err="1"/>
              <a:t>lutte</a:t>
            </a:r>
            <a:r>
              <a:rPr lang="en-US" sz="2100" dirty="0"/>
              <a:t> pour la </a:t>
            </a:r>
            <a:r>
              <a:rPr lang="en-US" sz="2100" dirty="0" err="1"/>
              <a:t>paix</a:t>
            </a:r>
            <a:r>
              <a:rPr lang="en-US" sz="2100" dirty="0"/>
              <a:t>, la justice, </a:t>
            </a:r>
            <a:r>
              <a:rPr lang="en-US" sz="2100" dirty="0" err="1"/>
              <a:t>l'égalité</a:t>
            </a:r>
            <a:r>
              <a:rPr lang="en-US" sz="2100" dirty="0"/>
              <a:t>, la </a:t>
            </a:r>
            <a:r>
              <a:rPr lang="en-US" sz="2100" dirty="0" err="1"/>
              <a:t>dignité</a:t>
            </a:r>
            <a:r>
              <a:rPr lang="en-US" sz="2100" dirty="0"/>
              <a:t> </a:t>
            </a:r>
            <a:r>
              <a:rPr lang="en-US" sz="2100" dirty="0" err="1"/>
              <a:t>humaine</a:t>
            </a:r>
            <a:r>
              <a:rPr lang="en-US" sz="2100" dirty="0"/>
              <a:t> et le respect pour </a:t>
            </a:r>
            <a:r>
              <a:rPr lang="en-US" sz="2100" dirty="0" err="1"/>
              <a:t>tous</a:t>
            </a:r>
            <a:r>
              <a:rPr lang="en-US" sz="2100" dirty="0"/>
              <a:t>, </a:t>
            </a:r>
            <a:r>
              <a:rPr lang="en-US" sz="2100" dirty="0" err="1"/>
              <a:t>en</a:t>
            </a:r>
            <a:r>
              <a:rPr lang="en-US" sz="2100" dirty="0"/>
              <a:t> particulier les </a:t>
            </a:r>
            <a:r>
              <a:rPr lang="en-US" sz="2100" dirty="0" err="1"/>
              <a:t>individus</a:t>
            </a:r>
            <a:r>
              <a:rPr lang="en-US" sz="2100" dirty="0"/>
              <a:t> et les </a:t>
            </a:r>
            <a:r>
              <a:rPr lang="en-US" sz="2100" dirty="0" err="1"/>
              <a:t>familles</a:t>
            </a:r>
            <a:r>
              <a:rPr lang="en-US" sz="2100" dirty="0"/>
              <a:t> les plus </a:t>
            </a:r>
            <a:r>
              <a:rPr lang="en-US" sz="2100" dirty="0" err="1"/>
              <a:t>vulnérables</a:t>
            </a:r>
            <a:r>
              <a:rPr lang="en-US" sz="2100" dirty="0"/>
              <a:t>.</a:t>
            </a:r>
          </a:p>
          <a:p>
            <a:r>
              <a:rPr lang="en-US" sz="2100" dirty="0"/>
              <a:t>Tenue aux Nations </a:t>
            </a:r>
            <a:r>
              <a:rPr lang="en-US" sz="2100" dirty="0" err="1"/>
              <a:t>Unies</a:t>
            </a:r>
            <a:endParaRPr lang="en-US" sz="2100" dirty="0"/>
          </a:p>
          <a:p>
            <a:r>
              <a:rPr lang="en-US" sz="2100" dirty="0"/>
              <a:t>Les </a:t>
            </a:r>
            <a:r>
              <a:rPr lang="en-US" sz="2100" dirty="0" err="1"/>
              <a:t>invités</a:t>
            </a:r>
            <a:r>
              <a:rPr lang="en-US" sz="2100" dirty="0"/>
              <a:t> </a:t>
            </a:r>
            <a:r>
              <a:rPr lang="en-US" sz="2100" dirty="0" err="1"/>
              <a:t>comprenaient</a:t>
            </a:r>
            <a:r>
              <a:rPr lang="en-US" sz="2100" dirty="0"/>
              <a:t>: des fonctionnaires des Nations </a:t>
            </a:r>
            <a:r>
              <a:rPr lang="en-US" sz="2100" dirty="0" err="1"/>
              <a:t>Unies</a:t>
            </a:r>
            <a:r>
              <a:rPr lang="en-US" sz="2100" dirty="0"/>
              <a:t>, des ONG, des </a:t>
            </a:r>
            <a:r>
              <a:rPr lang="en-US" sz="2100" dirty="0" err="1"/>
              <a:t>directeurs</a:t>
            </a:r>
            <a:r>
              <a:rPr lang="en-US" sz="2100" dirty="0"/>
              <a:t> </a:t>
            </a:r>
            <a:r>
              <a:rPr lang="en-US" sz="2100" dirty="0" err="1"/>
              <a:t>internationaux</a:t>
            </a:r>
            <a:r>
              <a:rPr lang="en-US" sz="2100" dirty="0"/>
              <a:t> </a:t>
            </a:r>
            <a:r>
              <a:rPr lang="en-US" sz="2100" dirty="0" err="1"/>
              <a:t>d'UNANIMA</a:t>
            </a:r>
            <a:r>
              <a:rPr lang="en-US" sz="2100" dirty="0"/>
              <a:t> et des </a:t>
            </a:r>
            <a:r>
              <a:rPr lang="en-US" sz="2100" dirty="0" err="1"/>
              <a:t>invités</a:t>
            </a:r>
            <a:r>
              <a:rPr lang="en-US" sz="2100" dirty="0"/>
              <a:t> de Mary.</a:t>
            </a:r>
          </a:p>
        </p:txBody>
      </p:sp>
      <p:pic>
        <p:nvPicPr>
          <p:cNvPr id="4" name="Picture 3" descr="C2-HD-BTM.png">
            <a:extLst>
              <a:ext uri="{FF2B5EF4-FFF2-40B4-BE49-F238E27FC236}">
                <a16:creationId xmlns:a16="http://schemas.microsoft.com/office/drawing/2014/main" id="{AD6FA5F2-74C5-4376-8209-F4D1532E23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5" name="Google Shape;507;p58">
            <a:extLst>
              <a:ext uri="{FF2B5EF4-FFF2-40B4-BE49-F238E27FC236}">
                <a16:creationId xmlns:a16="http://schemas.microsoft.com/office/drawing/2014/main" id="{C3B88A6E-2F53-4123-AA21-A0DC59C8AFAE}"/>
              </a:ext>
            </a:extLst>
          </p:cNvPr>
          <p:cNvSpPr txBox="1">
            <a:spLocks/>
          </p:cNvSpPr>
          <p:nvPr/>
        </p:nvSpPr>
        <p:spPr>
          <a:xfrm>
            <a:off x="4808483" y="336400"/>
            <a:ext cx="7227226" cy="860000"/>
          </a:xfrm>
          <a:prstGeom prst="rect">
            <a:avLst/>
          </a:prstGeom>
        </p:spPr>
        <p:txBody>
          <a:bodyPr spcFirstLastPara="1" vert="horz" wrap="square" lIns="121900" tIns="121900" rIns="121900" bIns="121900"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algn="l"/>
            <a:r>
              <a:rPr lang="en-US" b="1" dirty="0">
                <a:solidFill>
                  <a:schemeClr val="accent5">
                    <a:lumMod val="75000"/>
                  </a:schemeClr>
                </a:solidFill>
              </a:rPr>
              <a:t>CEREMONIE POUR FEMMES DE COURAGE 2019</a:t>
            </a:r>
          </a:p>
        </p:txBody>
      </p:sp>
      <p:pic>
        <p:nvPicPr>
          <p:cNvPr id="7" name="Picture 6" descr="A person standing in front of a group of people posing for the camera&#10;&#10;Description automatically generated">
            <a:extLst>
              <a:ext uri="{FF2B5EF4-FFF2-40B4-BE49-F238E27FC236}">
                <a16:creationId xmlns:a16="http://schemas.microsoft.com/office/drawing/2014/main" id="{3A3FF78B-1B95-469D-8251-071BAF5248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8193" y="2058525"/>
            <a:ext cx="3137807" cy="418374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1EDA67D-787C-4150-BAE1-21949DBD30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329" y="1503568"/>
            <a:ext cx="2595921" cy="3461228"/>
          </a:xfrm>
          <a:prstGeom prst="rect">
            <a:avLst/>
          </a:prstGeom>
        </p:spPr>
      </p:pic>
    </p:spTree>
    <p:extLst>
      <p:ext uri="{BB962C8B-B14F-4D97-AF65-F5344CB8AC3E}">
        <p14:creationId xmlns:p14="http://schemas.microsoft.com/office/powerpoint/2010/main" val="34221849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8"/>
          <p:cNvSpPr txBox="1">
            <a:spLocks noGrp="1"/>
          </p:cNvSpPr>
          <p:nvPr>
            <p:ph type="title"/>
          </p:nvPr>
        </p:nvSpPr>
        <p:spPr>
          <a:xfrm>
            <a:off x="0" y="1473360"/>
            <a:ext cx="6850251" cy="860000"/>
          </a:xfrm>
          <a:prstGeom prst="rect">
            <a:avLst/>
          </a:prstGeom>
        </p:spPr>
        <p:txBody>
          <a:bodyPr spcFirstLastPara="1" vert="horz" wrap="square" lIns="121900" tIns="121900" rIns="121900" bIns="121900" rtlCol="0" anchor="t" anchorCtr="0">
            <a:noAutofit/>
          </a:bodyPr>
          <a:lstStyle/>
          <a:p>
            <a:pPr algn="l"/>
            <a:r>
              <a:rPr lang="en" b="1" dirty="0">
                <a:solidFill>
                  <a:schemeClr val="accent5">
                    <a:lumMod val="75000"/>
                  </a:schemeClr>
                </a:solidFill>
              </a:rPr>
              <a:t>FEMME DE Courage 2020</a:t>
            </a:r>
            <a:endParaRPr b="1" dirty="0">
              <a:solidFill>
                <a:schemeClr val="accent5">
                  <a:lumMod val="75000"/>
                </a:schemeClr>
              </a:solidFill>
            </a:endParaRPr>
          </a:p>
        </p:txBody>
      </p:sp>
      <p:sp>
        <p:nvSpPr>
          <p:cNvPr id="508" name="Google Shape;508;p58"/>
          <p:cNvSpPr txBox="1">
            <a:spLocks noGrp="1"/>
          </p:cNvSpPr>
          <p:nvPr>
            <p:ph type="body" idx="1"/>
          </p:nvPr>
        </p:nvSpPr>
        <p:spPr>
          <a:xfrm>
            <a:off x="936725" y="2811780"/>
            <a:ext cx="5392400" cy="3425721"/>
          </a:xfrm>
          <a:prstGeom prst="rect">
            <a:avLst/>
          </a:prstGeom>
        </p:spPr>
        <p:txBody>
          <a:bodyPr spcFirstLastPara="1" vert="horz" wrap="square" lIns="121900" tIns="121900" rIns="121900" bIns="121900" rtlCol="0" anchor="t" anchorCtr="0">
            <a:noAutofit/>
          </a:bodyPr>
          <a:lstStyle/>
          <a:p>
            <a:pPr marL="0" indent="0">
              <a:buNone/>
            </a:pPr>
            <a:r>
              <a:rPr lang="en-US" dirty="0" err="1"/>
              <a:t>Unanima</a:t>
            </a:r>
            <a:r>
              <a:rPr lang="en-US" dirty="0"/>
              <a:t> International </a:t>
            </a:r>
            <a:r>
              <a:rPr lang="en-US" dirty="0" err="1"/>
              <a:t>est</a:t>
            </a:r>
            <a:r>
              <a:rPr lang="en-US" dirty="0"/>
              <a:t> </a:t>
            </a:r>
            <a:r>
              <a:rPr lang="en-US" dirty="0" err="1"/>
              <a:t>ravie</a:t>
            </a:r>
            <a:r>
              <a:rPr lang="en-US" dirty="0"/>
              <a:t> </a:t>
            </a:r>
            <a:r>
              <a:rPr lang="en-US" dirty="0" err="1"/>
              <a:t>d'annoncer</a:t>
            </a:r>
            <a:r>
              <a:rPr lang="en-US" dirty="0"/>
              <a:t> que la </a:t>
            </a:r>
            <a:r>
              <a:rPr lang="en-US" dirty="0" err="1"/>
              <a:t>bénéficiaire</a:t>
            </a:r>
            <a:r>
              <a:rPr lang="en-US" dirty="0"/>
              <a:t>  du prix Femme de Courage 2020 </a:t>
            </a:r>
            <a:r>
              <a:rPr lang="en-US" dirty="0" err="1"/>
              <a:t>est</a:t>
            </a:r>
            <a:r>
              <a:rPr lang="en-US" dirty="0"/>
              <a:t> la </a:t>
            </a:r>
            <a:r>
              <a:rPr lang="en-US" dirty="0" err="1"/>
              <a:t>sœur</a:t>
            </a:r>
            <a:r>
              <a:rPr lang="en-US" dirty="0"/>
              <a:t> </a:t>
            </a:r>
            <a:r>
              <a:rPr lang="en-US" dirty="0" err="1"/>
              <a:t>Séraphine</a:t>
            </a:r>
            <a:r>
              <a:rPr lang="en-US" dirty="0"/>
              <a:t> </a:t>
            </a:r>
            <a:r>
              <a:rPr lang="en-US" dirty="0" err="1"/>
              <a:t>Ratavy</a:t>
            </a:r>
            <a:r>
              <a:rPr lang="en-US" dirty="0"/>
              <a:t>!</a:t>
            </a:r>
          </a:p>
          <a:p>
            <a:pPr marL="0" indent="0">
              <a:buNone/>
            </a:pPr>
            <a:endParaRPr lang="en-US" dirty="0"/>
          </a:p>
          <a:p>
            <a:pPr marL="0" indent="0">
              <a:buNone/>
            </a:pPr>
            <a:r>
              <a:rPr lang="en-US" dirty="0"/>
              <a:t>Le prix sera remis </a:t>
            </a:r>
            <a:r>
              <a:rPr lang="en-US" dirty="0" err="1"/>
              <a:t>à</a:t>
            </a:r>
            <a:r>
              <a:rPr lang="en-US" dirty="0"/>
              <a:t> Mary </a:t>
            </a:r>
            <a:r>
              <a:rPr lang="en-US" dirty="0" err="1"/>
              <a:t>lors</a:t>
            </a:r>
            <a:r>
              <a:rPr lang="en-US" dirty="0"/>
              <a:t> d'un </a:t>
            </a:r>
            <a:r>
              <a:rPr lang="en-US" dirty="0" err="1"/>
              <a:t>événement</a:t>
            </a:r>
            <a:r>
              <a:rPr lang="en-US" dirty="0"/>
              <a:t> </a:t>
            </a:r>
            <a:r>
              <a:rPr lang="en-US" dirty="0" err="1"/>
              <a:t>ici</a:t>
            </a:r>
            <a:r>
              <a:rPr lang="en-US" dirty="0"/>
              <a:t> </a:t>
            </a:r>
            <a:r>
              <a:rPr lang="en-US" dirty="0" err="1"/>
              <a:t>à</a:t>
            </a:r>
            <a:r>
              <a:rPr lang="en-US" dirty="0"/>
              <a:t> Madagascar!</a:t>
            </a:r>
            <a:r>
              <a:rPr lang="en" dirty="0"/>
              <a:t> </a:t>
            </a:r>
            <a:endParaRPr dirty="0">
              <a:solidFill>
                <a:schemeClr val="accent3"/>
              </a:solidFill>
            </a:endParaRPr>
          </a:p>
        </p:txBody>
      </p:sp>
      <p:pic>
        <p:nvPicPr>
          <p:cNvPr id="1026" name="Picture 2" descr="A person sitting at a table with food&#10;&#10;Description automatically generated">
            <a:extLst>
              <a:ext uri="{FF2B5EF4-FFF2-40B4-BE49-F238E27FC236}">
                <a16:creationId xmlns:a16="http://schemas.microsoft.com/office/drawing/2014/main" id="{EF85610C-54FA-714F-A519-4ACD113134F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556526" y="402956"/>
            <a:ext cx="5343919" cy="6455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2-HD-BTM.png">
            <a:extLst>
              <a:ext uri="{FF2B5EF4-FFF2-40B4-BE49-F238E27FC236}">
                <a16:creationId xmlns:a16="http://schemas.microsoft.com/office/drawing/2014/main" id="{BBB783D7-907F-514D-9E09-EA431E0084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125" y="6130860"/>
            <a:ext cx="12192000" cy="1170122"/>
          </a:xfrm>
          <a:prstGeom prst="rect">
            <a:avLst/>
          </a:prstGeom>
        </p:spPr>
      </p:pic>
    </p:spTree>
    <p:extLst>
      <p:ext uri="{BB962C8B-B14F-4D97-AF65-F5344CB8AC3E}">
        <p14:creationId xmlns:p14="http://schemas.microsoft.com/office/powerpoint/2010/main" val="27257990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C61D5-C5CB-5040-BA4C-8241DE98F2F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F95AF969-8761-6245-A4BD-060877C72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1096" y="1225977"/>
            <a:ext cx="3966897" cy="5126324"/>
          </a:xfrm>
          <a:prstGeom prst="rect">
            <a:avLst/>
          </a:prstGeom>
        </p:spPr>
      </p:pic>
      <p:pic>
        <p:nvPicPr>
          <p:cNvPr id="8" name="Picture 7">
            <a:extLst>
              <a:ext uri="{FF2B5EF4-FFF2-40B4-BE49-F238E27FC236}">
                <a16:creationId xmlns:a16="http://schemas.microsoft.com/office/drawing/2014/main" id="{7E323D3D-918D-174C-9D8D-565B4797DE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50" y="1146615"/>
            <a:ext cx="4068646" cy="5126324"/>
          </a:xfrm>
          <a:prstGeom prst="rect">
            <a:avLst/>
          </a:prstGeom>
        </p:spPr>
      </p:pic>
      <p:pic>
        <p:nvPicPr>
          <p:cNvPr id="10" name="Picture 9">
            <a:extLst>
              <a:ext uri="{FF2B5EF4-FFF2-40B4-BE49-F238E27FC236}">
                <a16:creationId xmlns:a16="http://schemas.microsoft.com/office/drawing/2014/main" id="{AFC991F8-5AAC-0745-A2E1-45648C5A81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4788" y="1800183"/>
            <a:ext cx="4119477" cy="4560850"/>
          </a:xfrm>
          <a:prstGeom prst="rect">
            <a:avLst/>
          </a:prstGeom>
        </p:spPr>
      </p:pic>
      <p:sp>
        <p:nvSpPr>
          <p:cNvPr id="2" name="Title 1">
            <a:extLst>
              <a:ext uri="{FF2B5EF4-FFF2-40B4-BE49-F238E27FC236}">
                <a16:creationId xmlns:a16="http://schemas.microsoft.com/office/drawing/2014/main" id="{5A32BE3A-5CCA-3C49-A489-0B8FB1E9654E}"/>
              </a:ext>
            </a:extLst>
          </p:cNvPr>
          <p:cNvSpPr>
            <a:spLocks noGrp="1"/>
          </p:cNvSpPr>
          <p:nvPr>
            <p:ph type="title"/>
          </p:nvPr>
        </p:nvSpPr>
        <p:spPr>
          <a:xfrm>
            <a:off x="3329665" y="558071"/>
            <a:ext cx="8804600" cy="860000"/>
          </a:xfrm>
        </p:spPr>
        <p:txBody>
          <a:bodyPr/>
          <a:lstStyle/>
          <a:p>
            <a:r>
              <a:rPr lang="en-US" b="1" dirty="0">
                <a:solidFill>
                  <a:schemeClr val="accent5">
                    <a:lumMod val="75000"/>
                  </a:schemeClr>
                </a:solidFill>
              </a:rPr>
              <a:t>Communications to the Board 2017-2019</a:t>
            </a:r>
          </a:p>
        </p:txBody>
      </p:sp>
      <p:pic>
        <p:nvPicPr>
          <p:cNvPr id="11" name="Picture 10" descr="C2-HD-BTM.png">
            <a:extLst>
              <a:ext uri="{FF2B5EF4-FFF2-40B4-BE49-F238E27FC236}">
                <a16:creationId xmlns:a16="http://schemas.microsoft.com/office/drawing/2014/main" id="{F048F9E6-580C-654C-BC31-ED18FA5FC0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1138227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37334D-B7BA-8040-9640-3CDD32829637}"/>
              </a:ext>
            </a:extLst>
          </p:cNvPr>
          <p:cNvSpPr>
            <a:spLocks noGrp="1"/>
          </p:cNvSpPr>
          <p:nvPr>
            <p:ph type="body" idx="1"/>
          </p:nvPr>
        </p:nvSpPr>
        <p:spPr>
          <a:xfrm>
            <a:off x="415599" y="1890399"/>
            <a:ext cx="11450335" cy="4967601"/>
          </a:xfrm>
        </p:spPr>
        <p:txBody>
          <a:bodyPr/>
          <a:lstStyle/>
          <a:p>
            <a:r>
              <a:rPr lang="en-US" dirty="0" err="1"/>
              <a:t>Ressources</a:t>
            </a:r>
            <a:r>
              <a:rPr lang="en-US" dirty="0"/>
              <a:t> pour le terrain </a:t>
            </a:r>
            <a:r>
              <a:rPr lang="en-US" dirty="0" err="1"/>
              <a:t>données</a:t>
            </a:r>
            <a:r>
              <a:rPr lang="en-US" dirty="0"/>
              <a:t> </a:t>
            </a:r>
            <a:r>
              <a:rPr lang="en-US" dirty="0" err="1"/>
              <a:t>à</a:t>
            </a:r>
            <a:r>
              <a:rPr lang="en-US" dirty="0"/>
              <a:t> </a:t>
            </a:r>
            <a:r>
              <a:rPr lang="en-US" dirty="0" err="1"/>
              <a:t>chaque</a:t>
            </a:r>
            <a:r>
              <a:rPr lang="en-US" dirty="0"/>
              <a:t> </a:t>
            </a:r>
            <a:r>
              <a:rPr lang="en-US" dirty="0" err="1"/>
              <a:t>réunion</a:t>
            </a:r>
            <a:r>
              <a:rPr lang="en-US" dirty="0"/>
              <a:t> du </a:t>
            </a:r>
            <a:r>
              <a:rPr lang="en-US" dirty="0" err="1"/>
              <a:t>conseil</a:t>
            </a:r>
            <a:r>
              <a:rPr lang="en-US" dirty="0"/>
              <a:t> </a:t>
            </a:r>
            <a:r>
              <a:rPr lang="en-US" dirty="0" err="1"/>
              <a:t>d'administration</a:t>
            </a:r>
            <a:endParaRPr lang="en-US" dirty="0"/>
          </a:p>
          <a:p>
            <a:r>
              <a:rPr lang="en-US" dirty="0"/>
              <a:t>Mises </a:t>
            </a:r>
            <a:r>
              <a:rPr lang="en-US" dirty="0" err="1"/>
              <a:t>à</a:t>
            </a:r>
            <a:r>
              <a:rPr lang="en-US" dirty="0"/>
              <a:t> jour de Noël, de </a:t>
            </a:r>
            <a:r>
              <a:rPr lang="en-US" dirty="0" err="1"/>
              <a:t>l’été</a:t>
            </a:r>
            <a:r>
              <a:rPr lang="en-US" dirty="0"/>
              <a:t> et de </a:t>
            </a:r>
            <a:r>
              <a:rPr lang="en-US" dirty="0" err="1"/>
              <a:t>Pâques</a:t>
            </a:r>
            <a:endParaRPr lang="en-US" dirty="0"/>
          </a:p>
          <a:p>
            <a:r>
              <a:rPr lang="en-US" dirty="0"/>
              <a:t>Mises </a:t>
            </a:r>
            <a:r>
              <a:rPr lang="en-US" dirty="0" err="1"/>
              <a:t>à</a:t>
            </a:r>
            <a:r>
              <a:rPr lang="en-US" dirty="0"/>
              <a:t> jour </a:t>
            </a:r>
            <a:r>
              <a:rPr lang="en-US" dirty="0" err="1"/>
              <a:t>générales</a:t>
            </a:r>
            <a:endParaRPr lang="en-US" dirty="0"/>
          </a:p>
          <a:p>
            <a:r>
              <a:rPr lang="en-US" dirty="0"/>
              <a:t>Mises </a:t>
            </a:r>
            <a:r>
              <a:rPr lang="en-US" dirty="0" err="1"/>
              <a:t>à</a:t>
            </a:r>
            <a:r>
              <a:rPr lang="en-US" dirty="0"/>
              <a:t> jour et </a:t>
            </a:r>
            <a:r>
              <a:rPr lang="en-US" dirty="0" err="1"/>
              <a:t>révisions</a:t>
            </a:r>
            <a:r>
              <a:rPr lang="en-US" dirty="0"/>
              <a:t> de la Commission</a:t>
            </a:r>
          </a:p>
          <a:p>
            <a:r>
              <a:rPr lang="en-US" dirty="0"/>
              <a:t>Bulletins </a:t>
            </a:r>
            <a:r>
              <a:rPr lang="en-US" dirty="0" err="1"/>
              <a:t>bimensuels</a:t>
            </a:r>
            <a:r>
              <a:rPr lang="en-US" dirty="0"/>
              <a:t>, </a:t>
            </a:r>
            <a:r>
              <a:rPr lang="en-US" dirty="0" err="1"/>
              <a:t>anciennement</a:t>
            </a:r>
            <a:r>
              <a:rPr lang="en-US" dirty="0"/>
              <a:t> «Mises </a:t>
            </a:r>
            <a:r>
              <a:rPr lang="en-US" dirty="0" err="1"/>
              <a:t>à</a:t>
            </a:r>
            <a:r>
              <a:rPr lang="en-US" dirty="0"/>
              <a:t> jour»</a:t>
            </a:r>
          </a:p>
          <a:p>
            <a:r>
              <a:rPr lang="en-US" dirty="0" err="1"/>
              <a:t>Opportunités</a:t>
            </a:r>
            <a:r>
              <a:rPr lang="en-US" dirty="0"/>
              <a:t> et mises </a:t>
            </a:r>
            <a:r>
              <a:rPr lang="en-US" dirty="0" err="1"/>
              <a:t>à</a:t>
            </a:r>
            <a:r>
              <a:rPr lang="en-US" dirty="0"/>
              <a:t> jour </a:t>
            </a:r>
            <a:r>
              <a:rPr lang="en-US" dirty="0" err="1"/>
              <a:t>JCoR</a:t>
            </a:r>
            <a:endParaRPr lang="en-US" dirty="0"/>
          </a:p>
          <a:p>
            <a:r>
              <a:rPr lang="en-US" dirty="0"/>
              <a:t>Nominations et </a:t>
            </a:r>
            <a:r>
              <a:rPr lang="en-US" dirty="0" err="1"/>
              <a:t>annonces</a:t>
            </a:r>
            <a:r>
              <a:rPr lang="en-US" dirty="0"/>
              <a:t> de femme de courage</a:t>
            </a:r>
          </a:p>
          <a:p>
            <a:r>
              <a:rPr lang="en-US" dirty="0" err="1"/>
              <a:t>Ressources</a:t>
            </a:r>
            <a:r>
              <a:rPr lang="en-US" dirty="0"/>
              <a:t> pour les </a:t>
            </a:r>
            <a:r>
              <a:rPr lang="en-US" dirty="0" err="1"/>
              <a:t>réunions</a:t>
            </a:r>
            <a:r>
              <a:rPr lang="en-US" dirty="0"/>
              <a:t> du </a:t>
            </a:r>
            <a:r>
              <a:rPr lang="en-US" dirty="0" err="1"/>
              <a:t>conseil</a:t>
            </a:r>
            <a:endParaRPr lang="en-US" dirty="0"/>
          </a:p>
          <a:p>
            <a:r>
              <a:rPr lang="en-US" dirty="0" err="1"/>
              <a:t>Enquêtes</a:t>
            </a:r>
            <a:endParaRPr lang="en-US" dirty="0"/>
          </a:p>
          <a:p>
            <a:r>
              <a:rPr lang="en-US" dirty="0" err="1"/>
              <a:t>Possibilités</a:t>
            </a:r>
            <a:r>
              <a:rPr lang="en-US" dirty="0"/>
              <a:t> de stages</a:t>
            </a:r>
          </a:p>
          <a:p>
            <a:r>
              <a:rPr lang="en-US" dirty="0" err="1"/>
              <a:t>Demandes</a:t>
            </a:r>
            <a:r>
              <a:rPr lang="en-US" dirty="0"/>
              <a:t> de </a:t>
            </a:r>
            <a:r>
              <a:rPr lang="en-US" dirty="0" err="1"/>
              <a:t>cotisations</a:t>
            </a:r>
            <a:endParaRPr lang="en-US" dirty="0"/>
          </a:p>
          <a:p>
            <a:r>
              <a:rPr lang="en-US" dirty="0"/>
              <a:t>Occasions </a:t>
            </a:r>
            <a:r>
              <a:rPr lang="en-US" dirty="0" err="1"/>
              <a:t>d'assister</a:t>
            </a:r>
            <a:r>
              <a:rPr lang="en-US" dirty="0"/>
              <a:t> </a:t>
            </a:r>
            <a:r>
              <a:rPr lang="en-US" dirty="0" err="1"/>
              <a:t>à</a:t>
            </a:r>
            <a:r>
              <a:rPr lang="en-US" dirty="0"/>
              <a:t> des ateliers de formation</a:t>
            </a:r>
          </a:p>
          <a:p>
            <a:r>
              <a:rPr lang="en-US" dirty="0" err="1"/>
              <a:t>Demandes</a:t>
            </a:r>
            <a:r>
              <a:rPr lang="en-US" dirty="0"/>
              <a:t> de contributions </a:t>
            </a:r>
            <a:r>
              <a:rPr lang="en-US" dirty="0" err="1"/>
              <a:t>à</a:t>
            </a:r>
            <a:r>
              <a:rPr lang="en-US" dirty="0"/>
              <a:t> UNANIMA International pour le plaidoyer et les publications</a:t>
            </a:r>
          </a:p>
        </p:txBody>
      </p:sp>
      <p:sp>
        <p:nvSpPr>
          <p:cNvPr id="4" name="Title 1">
            <a:extLst>
              <a:ext uri="{FF2B5EF4-FFF2-40B4-BE49-F238E27FC236}">
                <a16:creationId xmlns:a16="http://schemas.microsoft.com/office/drawing/2014/main" id="{01E7A95B-EAED-EA42-B291-07356BE2D009}"/>
              </a:ext>
            </a:extLst>
          </p:cNvPr>
          <p:cNvSpPr txBox="1">
            <a:spLocks/>
          </p:cNvSpPr>
          <p:nvPr/>
        </p:nvSpPr>
        <p:spPr>
          <a:xfrm>
            <a:off x="415599" y="536806"/>
            <a:ext cx="11450335" cy="860000"/>
          </a:xfrm>
          <a:prstGeom prst="rect">
            <a:avLst/>
          </a:prstGeom>
        </p:spPr>
        <p:txBody>
          <a:bodyPr spcFirstLastPara="1" vert="horz" wrap="square" lIns="91425" tIns="91425" rIns="91425" bIns="91425"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b="1" dirty="0">
                <a:solidFill>
                  <a:schemeClr val="accent5">
                    <a:lumMod val="75000"/>
                  </a:schemeClr>
                </a:solidFill>
              </a:rPr>
              <a:t>Communications AU CONSEIL  2017-2020</a:t>
            </a:r>
          </a:p>
        </p:txBody>
      </p:sp>
    </p:spTree>
    <p:extLst>
      <p:ext uri="{BB962C8B-B14F-4D97-AF65-F5344CB8AC3E}">
        <p14:creationId xmlns:p14="http://schemas.microsoft.com/office/powerpoint/2010/main" val="15081888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3"/>
          <p:cNvSpPr txBox="1">
            <a:spLocks noGrp="1"/>
          </p:cNvSpPr>
          <p:nvPr>
            <p:ph type="title"/>
          </p:nvPr>
        </p:nvSpPr>
        <p:spPr>
          <a:xfrm>
            <a:off x="-529797" y="403264"/>
            <a:ext cx="11360800" cy="8600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S</a:t>
            </a:r>
            <a:r>
              <a:rPr lang="en" b="1" dirty="0">
                <a:solidFill>
                  <a:schemeClr val="accent5">
                    <a:lumMod val="75000"/>
                  </a:schemeClr>
                </a:solidFill>
              </a:rPr>
              <a:t>oyez </a:t>
            </a:r>
            <a:r>
              <a:rPr lang="en" b="1" dirty="0" err="1">
                <a:solidFill>
                  <a:schemeClr val="accent5">
                    <a:lumMod val="75000"/>
                  </a:schemeClr>
                </a:solidFill>
              </a:rPr>
              <a:t>Connecte</a:t>
            </a:r>
            <a:r>
              <a:rPr lang="en" b="1" dirty="0">
                <a:solidFill>
                  <a:schemeClr val="accent5">
                    <a:lumMod val="75000"/>
                  </a:schemeClr>
                </a:solidFill>
              </a:rPr>
              <a:t> !</a:t>
            </a:r>
            <a:endParaRPr b="1" dirty="0">
              <a:solidFill>
                <a:schemeClr val="accent5">
                  <a:lumMod val="75000"/>
                </a:schemeClr>
              </a:solidFill>
            </a:endParaRPr>
          </a:p>
        </p:txBody>
      </p:sp>
      <p:sp>
        <p:nvSpPr>
          <p:cNvPr id="546" name="Google Shape;546;p63"/>
          <p:cNvSpPr txBox="1">
            <a:spLocks noGrp="1"/>
          </p:cNvSpPr>
          <p:nvPr>
            <p:ph type="body" idx="1"/>
          </p:nvPr>
        </p:nvSpPr>
        <p:spPr>
          <a:xfrm>
            <a:off x="415600" y="1498633"/>
            <a:ext cx="5750800" cy="21428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dirty="0"/>
              <a:t>Notre tout nouveau site Web </a:t>
            </a:r>
            <a:r>
              <a:rPr lang="en-US" dirty="0" err="1"/>
              <a:t>est</a:t>
            </a:r>
            <a:r>
              <a:rPr lang="en-US" dirty="0"/>
              <a:t> </a:t>
            </a:r>
            <a:r>
              <a:rPr lang="en-US" dirty="0" err="1"/>
              <a:t>opérationnel</a:t>
            </a:r>
            <a:r>
              <a:rPr lang="en-US" dirty="0"/>
              <a:t> !! </a:t>
            </a:r>
            <a:r>
              <a:rPr lang="en-US" dirty="0" err="1"/>
              <a:t>Vérifiez</a:t>
            </a:r>
            <a:r>
              <a:rPr lang="en-US" dirty="0"/>
              <a:t> le </a:t>
            </a:r>
            <a:r>
              <a:rPr lang="en-US" dirty="0" err="1"/>
              <a:t>ici</a:t>
            </a:r>
            <a:r>
              <a:rPr lang="en-US" dirty="0"/>
              <a:t>!!</a:t>
            </a:r>
          </a:p>
          <a:p>
            <a:pPr marL="0" indent="0">
              <a:spcAft>
                <a:spcPts val="2133"/>
              </a:spcAft>
              <a:buNone/>
            </a:pPr>
            <a:r>
              <a:rPr lang="en-US" dirty="0"/>
              <a:t>https://unanima-international.org/</a:t>
            </a:r>
            <a:endParaRPr dirty="0"/>
          </a:p>
        </p:txBody>
      </p:sp>
      <p:sp>
        <p:nvSpPr>
          <p:cNvPr id="553" name="Google Shape;553;p63"/>
          <p:cNvSpPr txBox="1">
            <a:spLocks noGrp="1"/>
          </p:cNvSpPr>
          <p:nvPr>
            <p:ph type="body" idx="4294967295"/>
          </p:nvPr>
        </p:nvSpPr>
        <p:spPr>
          <a:xfrm>
            <a:off x="570450" y="2924012"/>
            <a:ext cx="5749925" cy="2143125"/>
          </a:xfrm>
          <a:prstGeom prst="rect">
            <a:avLst/>
          </a:prstGeom>
        </p:spPr>
        <p:txBody>
          <a:bodyPr spcFirstLastPara="1" vert="horz" wrap="square" lIns="121900" tIns="121900" rIns="121900" bIns="121900" rtlCol="0" anchor="t" anchorCtr="0">
            <a:noAutofit/>
          </a:bodyPr>
          <a:lstStyle/>
          <a:p>
            <a:pPr marL="0" indent="0">
              <a:buNone/>
            </a:pPr>
            <a:r>
              <a:rPr lang="en" dirty="0" err="1"/>
              <a:t>Ou</a:t>
            </a:r>
            <a:r>
              <a:rPr lang="en" dirty="0"/>
              <a:t> nous </a:t>
            </a:r>
            <a:r>
              <a:rPr lang="en" dirty="0" err="1"/>
              <a:t>trouver</a:t>
            </a:r>
            <a:r>
              <a:rPr lang="en" dirty="0"/>
              <a:t>…</a:t>
            </a:r>
            <a:endParaRPr dirty="0"/>
          </a:p>
          <a:p>
            <a:pPr marL="0" indent="0">
              <a:spcBef>
                <a:spcPts val="2133"/>
              </a:spcBef>
              <a:buNone/>
            </a:pPr>
            <a:r>
              <a:rPr lang="en" sz="1867" dirty="0"/>
              <a:t>UNANIMA International Office</a:t>
            </a:r>
            <a:br>
              <a:rPr lang="en" sz="1867" dirty="0"/>
            </a:br>
            <a:r>
              <a:rPr lang="en" sz="1867" dirty="0"/>
              <a:t>757 Third Avenue,</a:t>
            </a:r>
            <a:br>
              <a:rPr lang="en" sz="1867" dirty="0"/>
            </a:br>
            <a:r>
              <a:rPr lang="en" sz="1867" dirty="0"/>
              <a:t>Suite 2014</a:t>
            </a:r>
            <a:br>
              <a:rPr lang="en" sz="1867" dirty="0"/>
            </a:br>
            <a:r>
              <a:rPr lang="en" sz="1867" dirty="0"/>
              <a:t>New York, NY, USA 10022</a:t>
            </a:r>
            <a:endParaRPr sz="1867" dirty="0"/>
          </a:p>
          <a:p>
            <a:pPr marL="0" indent="0">
              <a:spcBef>
                <a:spcPts val="2133"/>
              </a:spcBef>
              <a:spcAft>
                <a:spcPts val="2133"/>
              </a:spcAft>
              <a:buNone/>
            </a:pPr>
            <a:r>
              <a:rPr lang="en" sz="1867" dirty="0"/>
              <a:t>+1 929 259 2105</a:t>
            </a:r>
            <a:br>
              <a:rPr lang="en" sz="1867" dirty="0"/>
            </a:br>
            <a:endParaRPr sz="1867" dirty="0"/>
          </a:p>
        </p:txBody>
      </p:sp>
      <p:pic>
        <p:nvPicPr>
          <p:cNvPr id="547" name="Google Shape;547;p6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6634" y="2924012"/>
            <a:ext cx="1384167" cy="1384167"/>
          </a:xfrm>
          <a:prstGeom prst="rect">
            <a:avLst/>
          </a:prstGeom>
          <a:noFill/>
          <a:ln>
            <a:noFill/>
          </a:ln>
        </p:spPr>
      </p:pic>
      <p:pic>
        <p:nvPicPr>
          <p:cNvPr id="548" name="Google Shape;548;p6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56634" y="1349374"/>
            <a:ext cx="1384167" cy="1384167"/>
          </a:xfrm>
          <a:prstGeom prst="rect">
            <a:avLst/>
          </a:prstGeom>
          <a:noFill/>
          <a:ln>
            <a:noFill/>
          </a:ln>
        </p:spPr>
      </p:pic>
      <p:pic>
        <p:nvPicPr>
          <p:cNvPr id="549" name="Google Shape;549;p6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56630" y="4467655"/>
            <a:ext cx="1384167" cy="1384191"/>
          </a:xfrm>
          <a:prstGeom prst="rect">
            <a:avLst/>
          </a:prstGeom>
          <a:noFill/>
          <a:ln>
            <a:noFill/>
          </a:ln>
        </p:spPr>
      </p:pic>
      <p:sp>
        <p:nvSpPr>
          <p:cNvPr id="550" name="Google Shape;550;p63"/>
          <p:cNvSpPr txBox="1"/>
          <p:nvPr/>
        </p:nvSpPr>
        <p:spPr>
          <a:xfrm>
            <a:off x="7948751" y="1451266"/>
            <a:ext cx="3951600" cy="1166400"/>
          </a:xfrm>
          <a:prstGeom prst="rect">
            <a:avLst/>
          </a:prstGeom>
          <a:noFill/>
          <a:ln>
            <a:noFill/>
          </a:ln>
        </p:spPr>
        <p:txBody>
          <a:bodyPr spcFirstLastPara="1" wrap="square" lIns="121900" tIns="121900" rIns="121900" bIns="121900" anchor="t" anchorCtr="0">
            <a:noAutofit/>
          </a:bodyPr>
          <a:lstStyle/>
          <a:p>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UNANIMAIntl</a:t>
            </a:r>
            <a:endParaRPr b="1" dirty="0">
              <a:solidFill>
                <a:schemeClr val="accent3"/>
              </a:solidFill>
              <a:latin typeface="Lato"/>
              <a:ea typeface="Lato"/>
              <a:cs typeface="Lato"/>
              <a:sym typeface="Lato"/>
            </a:endParaRPr>
          </a:p>
          <a:p>
            <a:r>
              <a:rPr lang="en-US" b="1" dirty="0">
                <a:solidFill>
                  <a:schemeClr val="accent3"/>
                </a:solidFill>
                <a:latin typeface="Lato"/>
                <a:ea typeface="Lato"/>
                <a:cs typeface="Lato"/>
                <a:sym typeface="Lato"/>
              </a:rPr>
              <a:t>O</a:t>
            </a:r>
            <a:r>
              <a:rPr lang="en" b="1" dirty="0">
                <a:solidFill>
                  <a:schemeClr val="accent3"/>
                </a:solidFill>
                <a:latin typeface="Lato"/>
                <a:ea typeface="Lato"/>
                <a:cs typeface="Lato"/>
                <a:sym typeface="Lato"/>
              </a:rPr>
              <a:t>u </a:t>
            </a:r>
            <a:r>
              <a:rPr lang="en" b="1" dirty="0" err="1">
                <a:solidFill>
                  <a:schemeClr val="accent3"/>
                </a:solidFill>
                <a:latin typeface="Lato"/>
                <a:ea typeface="Lato"/>
                <a:cs typeface="Lato"/>
                <a:sym typeface="Lato"/>
              </a:rPr>
              <a:t>allez</a:t>
            </a:r>
            <a:r>
              <a:rPr lang="en" b="1" dirty="0">
                <a:solidFill>
                  <a:schemeClr val="accent3"/>
                </a:solidFill>
                <a:latin typeface="Lato"/>
                <a:ea typeface="Lato"/>
                <a:cs typeface="Lato"/>
                <a:sym typeface="Lato"/>
              </a:rPr>
              <a:t> </a:t>
            </a:r>
            <a:r>
              <a:rPr lang="en" b="1" dirty="0" err="1">
                <a:solidFill>
                  <a:schemeClr val="accent3"/>
                </a:solidFill>
                <a:latin typeface="Lato"/>
                <a:ea typeface="Lato"/>
                <a:cs typeface="Lato"/>
                <a:sym typeface="Lato"/>
              </a:rPr>
              <a:t>à</a:t>
            </a:r>
            <a:r>
              <a:rPr lang="en" b="1" dirty="0">
                <a:solidFill>
                  <a:schemeClr val="accent3"/>
                </a:solidFill>
                <a:latin typeface="Lato"/>
                <a:ea typeface="Lato"/>
                <a:cs typeface="Lato"/>
                <a:sym typeface="Lato"/>
              </a:rPr>
              <a:t>:</a:t>
            </a:r>
          </a:p>
          <a:p>
            <a:r>
              <a:rPr lang="en" b="1" dirty="0">
                <a:solidFill>
                  <a:schemeClr val="accent3"/>
                </a:solidFill>
                <a:latin typeface="Lato"/>
                <a:ea typeface="Lato"/>
                <a:cs typeface="Lato"/>
                <a:sym typeface="Lato"/>
              </a:rPr>
              <a:t> https://</a:t>
            </a:r>
            <a:r>
              <a:rPr lang="en" b="1" dirty="0" err="1">
                <a:solidFill>
                  <a:schemeClr val="accent3"/>
                </a:solidFill>
                <a:latin typeface="Lato"/>
                <a:ea typeface="Lato"/>
                <a:cs typeface="Lato"/>
                <a:sym typeface="Lato"/>
              </a:rPr>
              <a:t>twitter.com</a:t>
            </a:r>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UNANIMAIntl</a:t>
            </a:r>
            <a:endParaRPr b="1" dirty="0">
              <a:solidFill>
                <a:schemeClr val="accent3"/>
              </a:solidFill>
              <a:latin typeface="Lato"/>
              <a:ea typeface="Lato"/>
              <a:cs typeface="Lato"/>
              <a:sym typeface="Lato"/>
            </a:endParaRPr>
          </a:p>
        </p:txBody>
      </p:sp>
      <p:sp>
        <p:nvSpPr>
          <p:cNvPr id="551" name="Google Shape;551;p63"/>
          <p:cNvSpPr txBox="1"/>
          <p:nvPr/>
        </p:nvSpPr>
        <p:spPr>
          <a:xfrm>
            <a:off x="7948751" y="4763245"/>
            <a:ext cx="3742000" cy="1166400"/>
          </a:xfrm>
          <a:prstGeom prst="rect">
            <a:avLst/>
          </a:prstGeom>
          <a:noFill/>
          <a:ln>
            <a:noFill/>
          </a:ln>
        </p:spPr>
        <p:txBody>
          <a:bodyPr spcFirstLastPara="1" wrap="square" lIns="121900" tIns="121900" rIns="121900" bIns="121900" anchor="t" anchorCtr="0">
            <a:noAutofit/>
          </a:bodyPr>
          <a:lstStyle/>
          <a:p>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UNANIMAInternational</a:t>
            </a:r>
            <a:endParaRPr b="1" dirty="0">
              <a:solidFill>
                <a:schemeClr val="accent3"/>
              </a:solidFill>
              <a:latin typeface="Lato"/>
              <a:ea typeface="Lato"/>
              <a:cs typeface="Lato"/>
              <a:sym typeface="Lato"/>
            </a:endParaRPr>
          </a:p>
          <a:p>
            <a:endParaRPr b="1" dirty="0">
              <a:solidFill>
                <a:srgbClr val="FFFFFF"/>
              </a:solidFill>
              <a:latin typeface="Lato"/>
              <a:ea typeface="Lato"/>
              <a:cs typeface="Lato"/>
              <a:sym typeface="Lato"/>
            </a:endParaRPr>
          </a:p>
        </p:txBody>
      </p:sp>
      <p:sp>
        <p:nvSpPr>
          <p:cNvPr id="552" name="Google Shape;552;p63"/>
          <p:cNvSpPr txBox="1"/>
          <p:nvPr/>
        </p:nvSpPr>
        <p:spPr>
          <a:xfrm>
            <a:off x="7948751" y="2882092"/>
            <a:ext cx="3951600" cy="1166400"/>
          </a:xfrm>
          <a:prstGeom prst="rect">
            <a:avLst/>
          </a:prstGeom>
          <a:noFill/>
          <a:ln>
            <a:noFill/>
          </a:ln>
        </p:spPr>
        <p:txBody>
          <a:bodyPr spcFirstLastPara="1" wrap="square" lIns="121900" tIns="121900" rIns="121900" bIns="121900" anchor="t" anchorCtr="0">
            <a:noAutofit/>
          </a:bodyPr>
          <a:lstStyle/>
          <a:p>
            <a:r>
              <a:rPr lang="en" b="1" dirty="0">
                <a:solidFill>
                  <a:schemeClr val="accent3"/>
                </a:solidFill>
                <a:latin typeface="Lato"/>
                <a:ea typeface="Lato"/>
                <a:cs typeface="Lato"/>
                <a:sym typeface="Lato"/>
              </a:rPr>
              <a:t>Search: UNANIMA International</a:t>
            </a:r>
            <a:endParaRPr b="1" dirty="0">
              <a:solidFill>
                <a:schemeClr val="accent3"/>
              </a:solidFill>
              <a:latin typeface="Lato"/>
              <a:ea typeface="Lato"/>
              <a:cs typeface="Lato"/>
              <a:sym typeface="Lato"/>
            </a:endParaRPr>
          </a:p>
          <a:p>
            <a:r>
              <a:rPr lang="en" b="1" dirty="0" err="1">
                <a:solidFill>
                  <a:schemeClr val="accent3"/>
                </a:solidFill>
                <a:latin typeface="Lato"/>
                <a:ea typeface="Lato"/>
                <a:cs typeface="Lato"/>
                <a:sym typeface="Lato"/>
              </a:rPr>
              <a:t>Ou</a:t>
            </a:r>
            <a:r>
              <a:rPr lang="en" b="1" dirty="0">
                <a:solidFill>
                  <a:schemeClr val="accent3"/>
                </a:solidFill>
                <a:latin typeface="Lato"/>
                <a:ea typeface="Lato"/>
                <a:cs typeface="Lato"/>
                <a:sym typeface="Lato"/>
              </a:rPr>
              <a:t> </a:t>
            </a:r>
            <a:r>
              <a:rPr lang="en" b="1" dirty="0" err="1">
                <a:solidFill>
                  <a:schemeClr val="accent3"/>
                </a:solidFill>
                <a:latin typeface="Lato"/>
                <a:ea typeface="Lato"/>
                <a:cs typeface="Lato"/>
                <a:sym typeface="Lato"/>
              </a:rPr>
              <a:t>allez</a:t>
            </a:r>
            <a:r>
              <a:rPr lang="en" b="1" dirty="0">
                <a:solidFill>
                  <a:schemeClr val="accent3"/>
                </a:solidFill>
                <a:latin typeface="Lato"/>
                <a:ea typeface="Lato"/>
                <a:cs typeface="Lato"/>
                <a:sym typeface="Lato"/>
              </a:rPr>
              <a:t> </a:t>
            </a:r>
            <a:r>
              <a:rPr lang="en" b="1" dirty="0" err="1">
                <a:solidFill>
                  <a:schemeClr val="accent3"/>
                </a:solidFill>
                <a:latin typeface="Lato"/>
                <a:ea typeface="Lato"/>
                <a:cs typeface="Lato"/>
                <a:sym typeface="Lato"/>
              </a:rPr>
              <a:t>à</a:t>
            </a:r>
            <a:r>
              <a:rPr lang="en" b="1" dirty="0">
                <a:solidFill>
                  <a:schemeClr val="accent3"/>
                </a:solidFill>
                <a:latin typeface="Lato"/>
                <a:ea typeface="Lato"/>
                <a:cs typeface="Lato"/>
                <a:sym typeface="Lato"/>
              </a:rPr>
              <a:t>: https://</a:t>
            </a:r>
            <a:r>
              <a:rPr lang="en" b="1" dirty="0" err="1">
                <a:solidFill>
                  <a:schemeClr val="accent3"/>
                </a:solidFill>
                <a:latin typeface="Lato"/>
                <a:ea typeface="Lato"/>
                <a:cs typeface="Lato"/>
                <a:sym typeface="Lato"/>
              </a:rPr>
              <a:t>www.facebook.com</a:t>
            </a:r>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pg</a:t>
            </a:r>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unanimaintl</a:t>
            </a:r>
            <a:r>
              <a:rPr lang="en" b="1" dirty="0">
                <a:solidFill>
                  <a:schemeClr val="accent3"/>
                </a:solidFill>
                <a:latin typeface="Lato"/>
                <a:ea typeface="Lato"/>
                <a:cs typeface="Lato"/>
                <a:sym typeface="Lato"/>
              </a:rPr>
              <a:t>/</a:t>
            </a:r>
            <a:r>
              <a:rPr lang="en" b="1" dirty="0">
                <a:solidFill>
                  <a:srgbClr val="FFFFFF"/>
                </a:solidFill>
                <a:latin typeface="Lato"/>
                <a:ea typeface="Lato"/>
                <a:cs typeface="Lato"/>
                <a:sym typeface="Lato"/>
              </a:rPr>
              <a:t>posts/</a:t>
            </a:r>
            <a:endParaRPr b="1" dirty="0">
              <a:solidFill>
                <a:srgbClr val="FFFFFF"/>
              </a:solidFill>
              <a:latin typeface="Lato"/>
              <a:ea typeface="Lato"/>
              <a:cs typeface="Lato"/>
              <a:sym typeface="Lato"/>
            </a:endParaRPr>
          </a:p>
        </p:txBody>
      </p:sp>
      <p:sp>
        <p:nvSpPr>
          <p:cNvPr id="554" name="Google Shape;554;p63"/>
          <p:cNvSpPr txBox="1"/>
          <p:nvPr/>
        </p:nvSpPr>
        <p:spPr>
          <a:xfrm>
            <a:off x="4655967" y="5711700"/>
            <a:ext cx="8449200" cy="1166400"/>
          </a:xfrm>
          <a:prstGeom prst="rect">
            <a:avLst/>
          </a:prstGeom>
          <a:noFill/>
          <a:ln>
            <a:noFill/>
          </a:ln>
        </p:spPr>
        <p:txBody>
          <a:bodyPr spcFirstLastPara="1" wrap="square" lIns="121900" tIns="121900" rIns="121900" bIns="121900" anchor="t" anchorCtr="0">
            <a:noAutofit/>
          </a:bodyPr>
          <a:lstStyle/>
          <a:p>
            <a:r>
              <a:rPr lang="en" sz="2400" b="1">
                <a:solidFill>
                  <a:srgbClr val="FFFFFF"/>
                </a:solidFill>
                <a:latin typeface="Lato"/>
                <a:ea typeface="Lato"/>
                <a:cs typeface="Lato"/>
                <a:sym typeface="Lato"/>
              </a:rPr>
              <a:t>Email us @ info@unanima-international.org</a:t>
            </a:r>
            <a:endParaRPr sz="2400" b="1">
              <a:solidFill>
                <a:srgbClr val="FFFFFF"/>
              </a:solidFill>
              <a:latin typeface="Lato"/>
              <a:ea typeface="Lato"/>
              <a:cs typeface="Lato"/>
              <a:sym typeface="Lato"/>
            </a:endParaRPr>
          </a:p>
          <a:p>
            <a:endParaRPr sz="2400" b="1">
              <a:solidFill>
                <a:srgbClr val="FFFFFF"/>
              </a:solidFill>
              <a:latin typeface="Lato"/>
              <a:ea typeface="Lato"/>
              <a:cs typeface="Lato"/>
              <a:sym typeface="Lato"/>
            </a:endParaRPr>
          </a:p>
        </p:txBody>
      </p:sp>
      <p:pic>
        <p:nvPicPr>
          <p:cNvPr id="12" name="Picture 11" descr="C2-HD-BTM.png">
            <a:extLst>
              <a:ext uri="{FF2B5EF4-FFF2-40B4-BE49-F238E27FC236}">
                <a16:creationId xmlns:a16="http://schemas.microsoft.com/office/drawing/2014/main" id="{FF133259-E27A-8A47-B549-0A35CEBBE0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57334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0"/>
          <p:cNvSpPr txBox="1">
            <a:spLocks noGrp="1"/>
          </p:cNvSpPr>
          <p:nvPr>
            <p:ph type="body" idx="1"/>
          </p:nvPr>
        </p:nvSpPr>
        <p:spPr>
          <a:xfrm>
            <a:off x="3239116" y="5186187"/>
            <a:ext cx="2160100" cy="15388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867" dirty="0"/>
              <a:t>Kirin Taylor</a:t>
            </a:r>
            <a:br>
              <a:rPr lang="en" sz="1867" dirty="0"/>
            </a:br>
            <a:r>
              <a:rPr lang="en" sz="1867" dirty="0" err="1"/>
              <a:t>Associée</a:t>
            </a:r>
            <a:r>
              <a:rPr lang="en" sz="1867" dirty="0"/>
              <a:t> de recherche</a:t>
            </a:r>
            <a:endParaRPr sz="1867" dirty="0"/>
          </a:p>
        </p:txBody>
      </p:sp>
      <p:sp>
        <p:nvSpPr>
          <p:cNvPr id="121" name="Google Shape;121;p20"/>
          <p:cNvSpPr txBox="1">
            <a:spLocks noGrp="1"/>
          </p:cNvSpPr>
          <p:nvPr>
            <p:ph type="body" idx="4294967295"/>
          </p:nvPr>
        </p:nvSpPr>
        <p:spPr>
          <a:xfrm>
            <a:off x="10281444" y="1987550"/>
            <a:ext cx="1910556" cy="1538287"/>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867" dirty="0"/>
              <a:t>Eliza Gelfand  </a:t>
            </a:r>
            <a:r>
              <a:rPr lang="en" sz="1867" dirty="0" err="1"/>
              <a:t>Assistante</a:t>
            </a:r>
            <a:r>
              <a:rPr lang="en" sz="1867" dirty="0"/>
              <a:t>  Administrative</a:t>
            </a:r>
            <a:endParaRPr sz="1867" dirty="0"/>
          </a:p>
        </p:txBody>
      </p:sp>
      <p:sp>
        <p:nvSpPr>
          <p:cNvPr id="125" name="Google Shape;125;p20"/>
          <p:cNvSpPr txBox="1">
            <a:spLocks noGrp="1"/>
          </p:cNvSpPr>
          <p:nvPr>
            <p:ph type="body" idx="4294967295"/>
          </p:nvPr>
        </p:nvSpPr>
        <p:spPr>
          <a:xfrm>
            <a:off x="6274950" y="1953600"/>
            <a:ext cx="1841500" cy="1538288"/>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867" dirty="0"/>
              <a:t>Molly Gerke </a:t>
            </a:r>
            <a:br>
              <a:rPr lang="en" sz="1867" dirty="0"/>
            </a:br>
            <a:r>
              <a:rPr lang="en" sz="1867" dirty="0" err="1"/>
              <a:t>Assistante</a:t>
            </a:r>
            <a:r>
              <a:rPr lang="en" sz="1867" dirty="0"/>
              <a:t> </a:t>
            </a:r>
            <a:r>
              <a:rPr lang="en" sz="1867" dirty="0" err="1"/>
              <a:t>Exécutive</a:t>
            </a:r>
            <a:endParaRPr lang="en" sz="1867" dirty="0"/>
          </a:p>
          <a:p>
            <a:pPr marL="0" indent="0">
              <a:spcAft>
                <a:spcPts val="2133"/>
              </a:spcAft>
              <a:buNone/>
            </a:pPr>
            <a:r>
              <a:rPr lang="en" sz="1867" dirty="0"/>
              <a:t> </a:t>
            </a:r>
            <a:endParaRPr sz="1867" dirty="0"/>
          </a:p>
        </p:txBody>
      </p:sp>
      <p:sp>
        <p:nvSpPr>
          <p:cNvPr id="126" name="Google Shape;126;p20"/>
          <p:cNvSpPr txBox="1">
            <a:spLocks noGrp="1"/>
          </p:cNvSpPr>
          <p:nvPr>
            <p:ph type="body" idx="4294967295"/>
          </p:nvPr>
        </p:nvSpPr>
        <p:spPr>
          <a:xfrm>
            <a:off x="8481609" y="4622997"/>
            <a:ext cx="1979612" cy="1538288"/>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867" dirty="0"/>
              <a:t>Patricia Flattery, CND </a:t>
            </a:r>
            <a:br>
              <a:rPr lang="en" sz="1867" dirty="0"/>
            </a:br>
            <a:r>
              <a:rPr lang="en" sz="1867" dirty="0" err="1"/>
              <a:t>Membre</a:t>
            </a:r>
            <a:r>
              <a:rPr lang="en" sz="1867" dirty="0"/>
              <a:t> du Conseil de Direction    </a:t>
            </a:r>
            <a:endParaRPr sz="1867" dirty="0"/>
          </a:p>
        </p:txBody>
      </p:sp>
      <p:sp>
        <p:nvSpPr>
          <p:cNvPr id="127" name="Google Shape;127;p20"/>
          <p:cNvSpPr txBox="1">
            <a:spLocks noGrp="1"/>
          </p:cNvSpPr>
          <p:nvPr>
            <p:ph type="body" idx="4294967295"/>
          </p:nvPr>
        </p:nvSpPr>
        <p:spPr>
          <a:xfrm>
            <a:off x="2133260" y="2265131"/>
            <a:ext cx="2390223" cy="1538288"/>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867" dirty="0"/>
              <a:t>Jean Quinn, FS</a:t>
            </a:r>
            <a:br>
              <a:rPr lang="en" sz="1867" dirty="0"/>
            </a:br>
            <a:r>
              <a:rPr lang="en" sz="1867" dirty="0" err="1"/>
              <a:t>Directrice</a:t>
            </a:r>
            <a:r>
              <a:rPr lang="en" sz="1867" dirty="0"/>
              <a:t> </a:t>
            </a:r>
            <a:r>
              <a:rPr lang="en" sz="1867" dirty="0" err="1"/>
              <a:t>Exécutive</a:t>
            </a:r>
            <a:endParaRPr sz="1867" dirty="0"/>
          </a:p>
        </p:txBody>
      </p:sp>
      <p:pic>
        <p:nvPicPr>
          <p:cNvPr id="118" name="Google Shape;118;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029308" y="1332717"/>
            <a:ext cx="2079833" cy="2382067"/>
          </a:xfrm>
          <a:prstGeom prst="rect">
            <a:avLst/>
          </a:prstGeom>
          <a:noFill/>
          <a:ln>
            <a:noFill/>
          </a:ln>
        </p:spPr>
      </p:pic>
      <p:pic>
        <p:nvPicPr>
          <p:cNvPr id="123" name="Google Shape;123;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3405" y="1243243"/>
            <a:ext cx="1979431" cy="2585265"/>
          </a:xfrm>
          <a:prstGeom prst="rect">
            <a:avLst/>
          </a:prstGeom>
          <a:noFill/>
          <a:ln>
            <a:noFill/>
          </a:ln>
        </p:spPr>
      </p:pic>
      <p:pic>
        <p:nvPicPr>
          <p:cNvPr id="124" name="Google Shape;124;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23483" y="1356967"/>
            <a:ext cx="1751467" cy="2585265"/>
          </a:xfrm>
          <a:prstGeom prst="rect">
            <a:avLst/>
          </a:prstGeom>
          <a:noFill/>
          <a:ln>
            <a:noFill/>
          </a:ln>
        </p:spPr>
      </p:pic>
      <p:pic>
        <p:nvPicPr>
          <p:cNvPr id="2" name="Picture 1">
            <a:extLst>
              <a:ext uri="{FF2B5EF4-FFF2-40B4-BE49-F238E27FC236}">
                <a16:creationId xmlns:a16="http://schemas.microsoft.com/office/drawing/2014/main" id="{BF38D149-778B-E341-82B2-6FE21A293A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3120" y="4551572"/>
            <a:ext cx="2126369" cy="2126369"/>
          </a:xfrm>
          <a:prstGeom prst="rect">
            <a:avLst/>
          </a:prstGeom>
        </p:spPr>
      </p:pic>
      <p:pic>
        <p:nvPicPr>
          <p:cNvPr id="22" name="Picture 21" descr="C2-HD-BTM.png">
            <a:extLst>
              <a:ext uri="{FF2B5EF4-FFF2-40B4-BE49-F238E27FC236}">
                <a16:creationId xmlns:a16="http://schemas.microsoft.com/office/drawing/2014/main" id="{C974980D-33B7-194D-989A-7EDED8D224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16" name="Title 1">
            <a:extLst>
              <a:ext uri="{FF2B5EF4-FFF2-40B4-BE49-F238E27FC236}">
                <a16:creationId xmlns:a16="http://schemas.microsoft.com/office/drawing/2014/main" id="{24543BEA-B953-4544-80EB-EEB5A73234FF}"/>
              </a:ext>
            </a:extLst>
          </p:cNvPr>
          <p:cNvSpPr txBox="1">
            <a:spLocks/>
          </p:cNvSpPr>
          <p:nvPr/>
        </p:nvSpPr>
        <p:spPr>
          <a:xfrm>
            <a:off x="415600" y="335709"/>
            <a:ext cx="11360800" cy="860000"/>
          </a:xfrm>
          <a:prstGeom prst="rect">
            <a:avLst/>
          </a:prstGeom>
        </p:spPr>
        <p:txBody>
          <a:bodyPr spcFirstLastPara="1" vert="horz" wrap="square" lIns="91425" tIns="91425" rIns="91425" bIns="91425"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b="1" dirty="0">
                <a:solidFill>
                  <a:schemeClr val="accent5">
                    <a:lumMod val="75000"/>
                  </a:schemeClr>
                </a:solidFill>
              </a:rPr>
              <a:t>Notre </a:t>
            </a:r>
            <a:r>
              <a:rPr lang="en-US" b="1" dirty="0" err="1">
                <a:solidFill>
                  <a:schemeClr val="accent5">
                    <a:lumMod val="75000"/>
                  </a:schemeClr>
                </a:solidFill>
              </a:rPr>
              <a:t>equipe</a:t>
            </a:r>
            <a:r>
              <a:rPr lang="en-US" b="1" dirty="0">
                <a:solidFill>
                  <a:schemeClr val="accent5">
                    <a:lumMod val="75000"/>
                  </a:schemeClr>
                </a:solidFill>
              </a:rPr>
              <a:t> de new York</a:t>
            </a:r>
          </a:p>
        </p:txBody>
      </p:sp>
    </p:spTree>
    <p:extLst>
      <p:ext uri="{BB962C8B-B14F-4D97-AF65-F5344CB8AC3E}">
        <p14:creationId xmlns:p14="http://schemas.microsoft.com/office/powerpoint/2010/main" val="272325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4683343" y="2640783"/>
            <a:ext cx="11360800" cy="943200"/>
          </a:xfrm>
          <a:prstGeom prst="rect">
            <a:avLst/>
          </a:prstGeom>
        </p:spPr>
        <p:txBody>
          <a:bodyPr spcFirstLastPara="1" vert="horz" wrap="square" lIns="121900" tIns="121900" rIns="121900" bIns="121900" rtlCol="0" anchor="t" anchorCtr="0">
            <a:noAutofit/>
          </a:bodyPr>
          <a:lstStyle/>
          <a:p>
            <a:r>
              <a:rPr lang="en" sz="6400" dirty="0"/>
              <a:t>“UNA - quoi?”</a:t>
            </a:r>
            <a:endParaRPr sz="6400" dirty="0"/>
          </a:p>
        </p:txBody>
      </p:sp>
      <p:sp>
        <p:nvSpPr>
          <p:cNvPr id="140" name="Google Shape;140;p22"/>
          <p:cNvSpPr txBox="1">
            <a:spLocks noGrp="1"/>
          </p:cNvSpPr>
          <p:nvPr>
            <p:ph type="body" idx="1"/>
          </p:nvPr>
        </p:nvSpPr>
        <p:spPr>
          <a:xfrm>
            <a:off x="6463000" y="927600"/>
            <a:ext cx="5338800" cy="5714000"/>
          </a:xfrm>
          <a:prstGeom prst="rect">
            <a:avLst/>
          </a:prstGeom>
        </p:spPr>
        <p:txBody>
          <a:bodyPr spcFirstLastPara="1" vert="horz" wrap="square" lIns="121900" tIns="121900" rIns="121900" bIns="121900" rtlCol="0" anchor="t" anchorCtr="0">
            <a:noAutofit/>
          </a:bodyPr>
          <a:lstStyle/>
          <a:p>
            <a:pPr marL="0" indent="0" algn="ctr">
              <a:buNone/>
            </a:pPr>
            <a:r>
              <a:rPr lang="en" sz="4267" b="1" u="sng" dirty="0">
                <a:solidFill>
                  <a:schemeClr val="accent2">
                    <a:lumMod val="60000"/>
                    <a:lumOff val="40000"/>
                  </a:schemeClr>
                </a:solidFill>
              </a:rPr>
              <a:t>N</a:t>
            </a:r>
            <a:r>
              <a:rPr lang="en" sz="4267" dirty="0"/>
              <a:t>ations </a:t>
            </a:r>
            <a:r>
              <a:rPr lang="en" sz="4267" b="1" u="sng" dirty="0" err="1">
                <a:solidFill>
                  <a:srgbClr val="E94579"/>
                </a:solidFill>
              </a:rPr>
              <a:t>U</a:t>
            </a:r>
            <a:r>
              <a:rPr lang="en" sz="4267" dirty="0" err="1"/>
              <a:t>nies</a:t>
            </a:r>
            <a:endParaRPr sz="4267" dirty="0"/>
          </a:p>
          <a:p>
            <a:pPr marL="0" indent="0" algn="ctr">
              <a:spcBef>
                <a:spcPts val="2133"/>
              </a:spcBef>
              <a:buNone/>
            </a:pPr>
            <a:r>
              <a:rPr lang="en" sz="4000" dirty="0"/>
              <a:t>+</a:t>
            </a:r>
            <a:endParaRPr sz="4000" dirty="0"/>
          </a:p>
          <a:p>
            <a:pPr marL="0" indent="0" algn="ctr">
              <a:spcBef>
                <a:spcPts val="2133"/>
              </a:spcBef>
              <a:buNone/>
            </a:pPr>
            <a:r>
              <a:rPr lang="en" sz="4000" b="1" u="sng" dirty="0">
                <a:solidFill>
                  <a:schemeClr val="accent2">
                    <a:lumMod val="60000"/>
                    <a:lumOff val="40000"/>
                  </a:schemeClr>
                </a:solidFill>
              </a:rPr>
              <a:t>ANIMA</a:t>
            </a:r>
            <a:endParaRPr sz="4000" b="1" u="sng" dirty="0">
              <a:solidFill>
                <a:schemeClr val="accent2">
                  <a:lumMod val="60000"/>
                  <a:lumOff val="40000"/>
                </a:schemeClr>
              </a:solidFill>
            </a:endParaRPr>
          </a:p>
          <a:p>
            <a:pPr marL="0" indent="0" algn="ctr">
              <a:spcBef>
                <a:spcPts val="2133"/>
              </a:spcBef>
              <a:spcAft>
                <a:spcPts val="2133"/>
              </a:spcAft>
              <a:buNone/>
            </a:pPr>
            <a:r>
              <a:rPr lang="en" dirty="0"/>
              <a:t>-- </a:t>
            </a:r>
            <a:r>
              <a:rPr lang="en" dirty="0" err="1"/>
              <a:t>l’âme</a:t>
            </a:r>
            <a:r>
              <a:rPr lang="en" dirty="0"/>
              <a:t> </a:t>
            </a:r>
            <a:r>
              <a:rPr lang="en" dirty="0" err="1"/>
              <a:t>féminine</a:t>
            </a:r>
            <a:r>
              <a:rPr lang="en" dirty="0"/>
              <a:t> , la force </a:t>
            </a:r>
            <a:r>
              <a:rPr lang="en" dirty="0" err="1"/>
              <a:t>vitale</a:t>
            </a:r>
            <a:r>
              <a:rPr lang="en" dirty="0"/>
              <a:t>,  </a:t>
            </a:r>
            <a:r>
              <a:rPr lang="en" dirty="0" err="1"/>
              <a:t>principe</a:t>
            </a:r>
            <a:r>
              <a:rPr lang="en" dirty="0"/>
              <a:t> de vie --</a:t>
            </a:r>
            <a:br>
              <a:rPr lang="en" dirty="0"/>
            </a:br>
            <a:br>
              <a:rPr lang="en" dirty="0"/>
            </a:br>
            <a:r>
              <a:rPr lang="en" sz="4000" dirty="0">
                <a:solidFill>
                  <a:schemeClr val="accent3">
                    <a:lumMod val="75000"/>
                  </a:schemeClr>
                </a:solidFill>
              </a:rPr>
              <a:t>UNANIMA?</a:t>
            </a:r>
            <a:endParaRPr sz="4000" dirty="0">
              <a:solidFill>
                <a:schemeClr val="accent3">
                  <a:lumMod val="75000"/>
                </a:schemeClr>
              </a:solidFill>
            </a:endParaRPr>
          </a:p>
        </p:txBody>
      </p:sp>
      <p:pic>
        <p:nvPicPr>
          <p:cNvPr id="4" name="Picture 3" descr="C2-HD-BTM.png">
            <a:extLst>
              <a:ext uri="{FF2B5EF4-FFF2-40B4-BE49-F238E27FC236}">
                <a16:creationId xmlns:a16="http://schemas.microsoft.com/office/drawing/2014/main" id="{012481A1-3B57-D245-A271-A67F5B0D4D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186156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15600" y="996066"/>
            <a:ext cx="11360800" cy="860000"/>
          </a:xfrm>
          <a:prstGeom prst="rect">
            <a:avLst/>
          </a:prstGeom>
        </p:spPr>
        <p:txBody>
          <a:bodyPr spcFirstLastPara="1" vert="horz" wrap="square" lIns="121900" tIns="121900" rIns="121900" bIns="121900" rtlCol="0" anchor="t" anchorCtr="0">
            <a:noAutofit/>
          </a:bodyPr>
          <a:lstStyle/>
          <a:p>
            <a:r>
              <a:rPr lang="en" b="1">
                <a:solidFill>
                  <a:schemeClr val="accent5">
                    <a:lumMod val="75000"/>
                  </a:schemeClr>
                </a:solidFill>
              </a:rPr>
              <a:t>NOTRE </a:t>
            </a:r>
            <a:r>
              <a:rPr lang="en" b="1" dirty="0">
                <a:solidFill>
                  <a:schemeClr val="accent5">
                    <a:lumMod val="75000"/>
                  </a:schemeClr>
                </a:solidFill>
              </a:rPr>
              <a:t>Vision &amp; Mission</a:t>
            </a:r>
            <a:endParaRPr b="1" dirty="0">
              <a:solidFill>
                <a:schemeClr val="accent5">
                  <a:lumMod val="75000"/>
                </a:schemeClr>
              </a:solidFill>
            </a:endParaRPr>
          </a:p>
        </p:txBody>
      </p:sp>
      <p:sp>
        <p:nvSpPr>
          <p:cNvPr id="146" name="Google Shape;146;p23"/>
          <p:cNvSpPr txBox="1">
            <a:spLocks noGrp="1"/>
          </p:cNvSpPr>
          <p:nvPr>
            <p:ph type="body" idx="1"/>
          </p:nvPr>
        </p:nvSpPr>
        <p:spPr>
          <a:xfrm>
            <a:off x="415600" y="2155233"/>
            <a:ext cx="11360800" cy="4403600"/>
          </a:xfrm>
          <a:prstGeom prst="rect">
            <a:avLst/>
          </a:prstGeom>
        </p:spPr>
        <p:txBody>
          <a:bodyPr spcFirstLastPara="1" vert="horz" wrap="square" lIns="121900" tIns="121900" rIns="121900" bIns="121900" rtlCol="0" anchor="t" anchorCtr="0">
            <a:noAutofit/>
          </a:bodyPr>
          <a:lstStyle/>
          <a:p>
            <a:pPr marL="0" indent="0">
              <a:spcBef>
                <a:spcPts val="267"/>
              </a:spcBef>
              <a:buNone/>
            </a:pPr>
            <a:r>
              <a:rPr lang="en-US" i="1" dirty="0">
                <a:solidFill>
                  <a:schemeClr val="accent2">
                    <a:lumMod val="60000"/>
                    <a:lumOff val="40000"/>
                  </a:schemeClr>
                </a:solidFill>
                <a:latin typeface="Arial"/>
                <a:ea typeface="Arial"/>
                <a:cs typeface="Arial"/>
                <a:sym typeface="Arial"/>
              </a:rPr>
              <a:t>Un </a:t>
            </a:r>
            <a:r>
              <a:rPr lang="en-US" i="1" dirty="0" err="1">
                <a:solidFill>
                  <a:schemeClr val="accent2">
                    <a:lumMod val="60000"/>
                    <a:lumOff val="40000"/>
                  </a:schemeClr>
                </a:solidFill>
                <a:latin typeface="Arial"/>
                <a:ea typeface="Arial"/>
                <a:cs typeface="Arial"/>
                <a:sym typeface="Arial"/>
              </a:rPr>
              <a:t>avenir</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où</a:t>
            </a:r>
            <a:r>
              <a:rPr lang="en-US" i="1" dirty="0">
                <a:solidFill>
                  <a:schemeClr val="accent2">
                    <a:lumMod val="60000"/>
                    <a:lumOff val="40000"/>
                  </a:schemeClr>
                </a:solidFill>
                <a:latin typeface="Arial"/>
                <a:ea typeface="Arial"/>
                <a:cs typeface="Arial"/>
                <a:sym typeface="Arial"/>
              </a:rPr>
              <a:t> les femmes et les enfants qui </a:t>
            </a:r>
            <a:r>
              <a:rPr lang="en-US" i="1" dirty="0" err="1">
                <a:solidFill>
                  <a:schemeClr val="accent2">
                    <a:lumMod val="60000"/>
                    <a:lumOff val="40000"/>
                  </a:schemeClr>
                </a:solidFill>
                <a:latin typeface="Arial"/>
                <a:ea typeface="Arial"/>
                <a:cs typeface="Arial"/>
                <a:sym typeface="Arial"/>
              </a:rPr>
              <a:t>vivent</a:t>
            </a:r>
            <a:r>
              <a:rPr lang="en-US" i="1" dirty="0">
                <a:solidFill>
                  <a:schemeClr val="accent2">
                    <a:lumMod val="60000"/>
                    <a:lumOff val="40000"/>
                  </a:schemeClr>
                </a:solidFill>
                <a:latin typeface="Arial"/>
                <a:ea typeface="Arial"/>
                <a:cs typeface="Arial"/>
                <a:sym typeface="Arial"/>
              </a:rPr>
              <a:t> dans </a:t>
            </a:r>
            <a:r>
              <a:rPr lang="en-US" i="1" dirty="0" err="1">
                <a:solidFill>
                  <a:schemeClr val="accent2">
                    <a:lumMod val="60000"/>
                    <a:lumOff val="40000"/>
                  </a:schemeClr>
                </a:solidFill>
                <a:latin typeface="Arial"/>
                <a:ea typeface="Arial"/>
                <a:cs typeface="Arial"/>
                <a:sym typeface="Arial"/>
              </a:rPr>
              <a:t>l'extrême</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pauvreté</a:t>
            </a:r>
            <a:r>
              <a:rPr lang="en-US" i="1" dirty="0">
                <a:solidFill>
                  <a:schemeClr val="accent2">
                    <a:lumMod val="60000"/>
                    <a:lumOff val="40000"/>
                  </a:schemeClr>
                </a:solidFill>
                <a:latin typeface="Arial"/>
                <a:ea typeface="Arial"/>
                <a:cs typeface="Arial"/>
                <a:sym typeface="Arial"/>
              </a:rPr>
              <a:t> dans </a:t>
            </a:r>
            <a:r>
              <a:rPr lang="en-US" i="1" dirty="0" err="1">
                <a:solidFill>
                  <a:schemeClr val="accent2">
                    <a:lumMod val="60000"/>
                    <a:lumOff val="40000"/>
                  </a:schemeClr>
                </a:solidFill>
                <a:latin typeface="Arial"/>
                <a:ea typeface="Arial"/>
                <a:cs typeface="Arial"/>
                <a:sym typeface="Arial"/>
              </a:rPr>
              <a:t>notre</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société</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pourront</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atteindre</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une</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meilleure</a:t>
            </a:r>
            <a:r>
              <a:rPr lang="en-US" i="1" dirty="0">
                <a:solidFill>
                  <a:schemeClr val="accent2">
                    <a:lumMod val="60000"/>
                    <a:lumOff val="40000"/>
                  </a:schemeClr>
                </a:solidFill>
                <a:latin typeface="Arial"/>
                <a:ea typeface="Arial"/>
                <a:cs typeface="Arial"/>
                <a:sym typeface="Arial"/>
              </a:rPr>
              <a:t> </a:t>
            </a:r>
            <a:r>
              <a:rPr lang="en-US" i="1" dirty="0" err="1">
                <a:solidFill>
                  <a:schemeClr val="accent2">
                    <a:lumMod val="60000"/>
                    <a:lumOff val="40000"/>
                  </a:schemeClr>
                </a:solidFill>
                <a:latin typeface="Arial"/>
                <a:ea typeface="Arial"/>
                <a:cs typeface="Arial"/>
                <a:sym typeface="Arial"/>
              </a:rPr>
              <a:t>qualité</a:t>
            </a:r>
            <a:r>
              <a:rPr lang="en-US" i="1" dirty="0">
                <a:solidFill>
                  <a:schemeClr val="accent2">
                    <a:lumMod val="60000"/>
                    <a:lumOff val="40000"/>
                  </a:schemeClr>
                </a:solidFill>
                <a:latin typeface="Arial"/>
                <a:ea typeface="Arial"/>
                <a:cs typeface="Arial"/>
                <a:sym typeface="Arial"/>
              </a:rPr>
              <a:t> de vie.</a:t>
            </a:r>
            <a:endParaRPr i="1" dirty="0">
              <a:solidFill>
                <a:schemeClr val="accent2">
                  <a:lumMod val="60000"/>
                  <a:lumOff val="40000"/>
                </a:schemeClr>
              </a:solidFill>
              <a:latin typeface="Arial"/>
              <a:ea typeface="Arial"/>
              <a:cs typeface="Arial"/>
              <a:sym typeface="Arial"/>
            </a:endParaRPr>
          </a:p>
          <a:p>
            <a:pPr marL="0" indent="0">
              <a:spcBef>
                <a:spcPts val="267"/>
              </a:spcBef>
              <a:buNone/>
            </a:pPr>
            <a:endParaRPr sz="2133" dirty="0">
              <a:solidFill>
                <a:srgbClr val="2A5780"/>
              </a:solidFill>
              <a:latin typeface="Arial"/>
              <a:ea typeface="Arial"/>
              <a:cs typeface="Arial"/>
              <a:sym typeface="Arial"/>
            </a:endParaRPr>
          </a:p>
          <a:p>
            <a:pPr marL="0" indent="0">
              <a:spcAft>
                <a:spcPts val="2133"/>
              </a:spcAft>
              <a:buNone/>
            </a:pPr>
            <a:r>
              <a:rPr lang="en-US" sz="2000" dirty="0">
                <a:solidFill>
                  <a:schemeClr val="accent5">
                    <a:lumMod val="75000"/>
                  </a:schemeClr>
                </a:solidFill>
              </a:rPr>
              <a:t>UNANIMA International </a:t>
            </a:r>
            <a:r>
              <a:rPr lang="en-US" sz="2000" dirty="0" err="1">
                <a:solidFill>
                  <a:schemeClr val="accent5">
                    <a:lumMod val="75000"/>
                  </a:schemeClr>
                </a:solidFill>
              </a:rPr>
              <a:t>est</a:t>
            </a:r>
            <a:r>
              <a:rPr lang="en-US" sz="2000" dirty="0">
                <a:solidFill>
                  <a:schemeClr val="accent5">
                    <a:lumMod val="75000"/>
                  </a:schemeClr>
                </a:solidFill>
              </a:rPr>
              <a:t> </a:t>
            </a:r>
            <a:r>
              <a:rPr lang="en-US" sz="2000" dirty="0" err="1">
                <a:solidFill>
                  <a:schemeClr val="accent5">
                    <a:lumMod val="75000"/>
                  </a:schemeClr>
                </a:solidFill>
              </a:rPr>
              <a:t>une</a:t>
            </a:r>
            <a:r>
              <a:rPr lang="en-US" sz="2000" dirty="0">
                <a:solidFill>
                  <a:schemeClr val="accent5">
                    <a:lumMod val="75000"/>
                  </a:schemeClr>
                </a:solidFill>
              </a:rPr>
              <a:t> </a:t>
            </a:r>
            <a:r>
              <a:rPr lang="en-US" sz="2000" dirty="0" err="1">
                <a:solidFill>
                  <a:schemeClr val="accent5">
                    <a:lumMod val="75000"/>
                  </a:schemeClr>
                </a:solidFill>
              </a:rPr>
              <a:t>organisation</a:t>
            </a:r>
            <a:r>
              <a:rPr lang="en-US" sz="2000" dirty="0">
                <a:solidFill>
                  <a:schemeClr val="accent5">
                    <a:lumMod val="75000"/>
                  </a:schemeClr>
                </a:solidFill>
              </a:rPr>
              <a:t> non </a:t>
            </a:r>
            <a:r>
              <a:rPr lang="en-US" sz="2000" dirty="0" err="1">
                <a:solidFill>
                  <a:schemeClr val="accent5">
                    <a:lumMod val="75000"/>
                  </a:schemeClr>
                </a:solidFill>
              </a:rPr>
              <a:t>gouvernementale</a:t>
            </a:r>
            <a:r>
              <a:rPr lang="en-US" sz="2000" dirty="0">
                <a:solidFill>
                  <a:schemeClr val="accent5">
                    <a:lumMod val="75000"/>
                  </a:schemeClr>
                </a:solidFill>
              </a:rPr>
              <a:t> (ONG) </a:t>
            </a:r>
            <a:r>
              <a:rPr lang="en-US" sz="2000" dirty="0" err="1">
                <a:solidFill>
                  <a:schemeClr val="accent5">
                    <a:lumMod val="75000"/>
                  </a:schemeClr>
                </a:solidFill>
              </a:rPr>
              <a:t>défendant</a:t>
            </a:r>
            <a:r>
              <a:rPr lang="en-US" sz="2000" dirty="0">
                <a:solidFill>
                  <a:schemeClr val="accent5">
                    <a:lumMod val="75000"/>
                  </a:schemeClr>
                </a:solidFill>
              </a:rPr>
              <a:t> les droits des femmes et des enfants (</a:t>
            </a:r>
            <a:r>
              <a:rPr lang="en-US" sz="2000" dirty="0" err="1">
                <a:solidFill>
                  <a:schemeClr val="accent5">
                    <a:lumMod val="75000"/>
                  </a:schemeClr>
                </a:solidFill>
              </a:rPr>
              <a:t>en</a:t>
            </a:r>
            <a:r>
              <a:rPr lang="en-US" sz="2000" dirty="0">
                <a:solidFill>
                  <a:schemeClr val="accent5">
                    <a:lumMod val="75000"/>
                  </a:schemeClr>
                </a:solidFill>
              </a:rPr>
              <a:t> particulier </a:t>
            </a:r>
            <a:r>
              <a:rPr lang="en-US" sz="2000" dirty="0" err="1">
                <a:solidFill>
                  <a:schemeClr val="accent5">
                    <a:lumMod val="75000"/>
                  </a:schemeClr>
                </a:solidFill>
              </a:rPr>
              <a:t>ceux</a:t>
            </a:r>
            <a:r>
              <a:rPr lang="en-US" sz="2000" dirty="0">
                <a:solidFill>
                  <a:schemeClr val="accent5">
                    <a:lumMod val="75000"/>
                  </a:schemeClr>
                </a:solidFill>
              </a:rPr>
              <a:t> qui </a:t>
            </a:r>
            <a:r>
              <a:rPr lang="en-US" sz="2000" dirty="0" err="1">
                <a:solidFill>
                  <a:schemeClr val="accent5">
                    <a:lumMod val="75000"/>
                  </a:schemeClr>
                </a:solidFill>
              </a:rPr>
              <a:t>vivent</a:t>
            </a:r>
            <a:r>
              <a:rPr lang="en-US" sz="2000" dirty="0">
                <a:solidFill>
                  <a:schemeClr val="accent5">
                    <a:lumMod val="75000"/>
                  </a:schemeClr>
                </a:solidFill>
              </a:rPr>
              <a:t> dans la </a:t>
            </a:r>
            <a:r>
              <a:rPr lang="en-US" sz="2000" dirty="0" err="1">
                <a:solidFill>
                  <a:schemeClr val="accent5">
                    <a:lumMod val="75000"/>
                  </a:schemeClr>
                </a:solidFill>
              </a:rPr>
              <a:t>pauvreté</a:t>
            </a:r>
            <a:r>
              <a:rPr lang="en-US" sz="2000" dirty="0">
                <a:solidFill>
                  <a:schemeClr val="accent5">
                    <a:lumMod val="75000"/>
                  </a:schemeClr>
                </a:solidFill>
              </a:rPr>
              <a:t>), les sans-abri et les </a:t>
            </a:r>
            <a:r>
              <a:rPr lang="en-US" sz="2000" dirty="0" err="1">
                <a:solidFill>
                  <a:schemeClr val="accent5">
                    <a:lumMod val="75000"/>
                  </a:schemeClr>
                </a:solidFill>
              </a:rPr>
              <a:t>personnes</a:t>
            </a:r>
            <a:r>
              <a:rPr lang="en-US" sz="2000" dirty="0">
                <a:solidFill>
                  <a:schemeClr val="accent5">
                    <a:lumMod val="75000"/>
                  </a:schemeClr>
                </a:solidFill>
              </a:rPr>
              <a:t> </a:t>
            </a:r>
            <a:r>
              <a:rPr lang="en-US" sz="2000" dirty="0" err="1">
                <a:solidFill>
                  <a:schemeClr val="accent5">
                    <a:lumMod val="75000"/>
                  </a:schemeClr>
                </a:solidFill>
              </a:rPr>
              <a:t>déplacées</a:t>
            </a:r>
            <a:r>
              <a:rPr lang="en-US" sz="2000" dirty="0">
                <a:solidFill>
                  <a:schemeClr val="accent5">
                    <a:lumMod val="75000"/>
                  </a:schemeClr>
                </a:solidFill>
              </a:rPr>
              <a:t>, les migrants et les </a:t>
            </a:r>
            <a:r>
              <a:rPr lang="en-US" sz="2000" dirty="0" err="1">
                <a:solidFill>
                  <a:schemeClr val="accent5">
                    <a:lumMod val="75000"/>
                  </a:schemeClr>
                </a:solidFill>
              </a:rPr>
              <a:t>réfugiés</a:t>
            </a:r>
            <a:r>
              <a:rPr lang="en-US" sz="2000" dirty="0">
                <a:solidFill>
                  <a:schemeClr val="accent5">
                    <a:lumMod val="75000"/>
                  </a:schemeClr>
                </a:solidFill>
              </a:rPr>
              <a:t> et </a:t>
            </a:r>
            <a:r>
              <a:rPr lang="en-US" sz="2000" dirty="0" err="1">
                <a:solidFill>
                  <a:schemeClr val="accent5">
                    <a:lumMod val="75000"/>
                  </a:schemeClr>
                </a:solidFill>
              </a:rPr>
              <a:t>l'environnement</a:t>
            </a:r>
            <a:r>
              <a:rPr lang="en-US" sz="2000" dirty="0">
                <a:solidFill>
                  <a:schemeClr val="accent5">
                    <a:lumMod val="75000"/>
                  </a:schemeClr>
                </a:solidFill>
              </a:rPr>
              <a:t>. Notre travail se </a:t>
            </a:r>
            <a:r>
              <a:rPr lang="en-US" sz="2000" dirty="0" err="1">
                <a:solidFill>
                  <a:schemeClr val="accent5">
                    <a:lumMod val="75000"/>
                  </a:schemeClr>
                </a:solidFill>
              </a:rPr>
              <a:t>déroule</a:t>
            </a:r>
            <a:r>
              <a:rPr lang="en-US" sz="2000" dirty="0">
                <a:solidFill>
                  <a:schemeClr val="accent5">
                    <a:lumMod val="75000"/>
                  </a:schemeClr>
                </a:solidFill>
              </a:rPr>
              <a:t> </a:t>
            </a:r>
            <a:r>
              <a:rPr lang="en-US" sz="2000" dirty="0" err="1">
                <a:solidFill>
                  <a:schemeClr val="accent5">
                    <a:lumMod val="75000"/>
                  </a:schemeClr>
                </a:solidFill>
              </a:rPr>
              <a:t>principalement</a:t>
            </a:r>
            <a:r>
              <a:rPr lang="en-US" sz="2000" dirty="0">
                <a:solidFill>
                  <a:schemeClr val="accent5">
                    <a:lumMod val="75000"/>
                  </a:schemeClr>
                </a:solidFill>
              </a:rPr>
              <a:t> au </a:t>
            </a:r>
            <a:r>
              <a:rPr lang="en-US" sz="2000" dirty="0" err="1">
                <a:solidFill>
                  <a:schemeClr val="accent5">
                    <a:lumMod val="75000"/>
                  </a:schemeClr>
                </a:solidFill>
              </a:rPr>
              <a:t>siège</a:t>
            </a:r>
            <a:r>
              <a:rPr lang="en-US" sz="2000" dirty="0">
                <a:solidFill>
                  <a:schemeClr val="accent5">
                    <a:lumMod val="75000"/>
                  </a:schemeClr>
                </a:solidFill>
              </a:rPr>
              <a:t> des Nations </a:t>
            </a:r>
            <a:r>
              <a:rPr lang="en-US" sz="2000" dirty="0" err="1">
                <a:solidFill>
                  <a:schemeClr val="accent5">
                    <a:lumMod val="75000"/>
                  </a:schemeClr>
                </a:solidFill>
              </a:rPr>
              <a:t>Unies</a:t>
            </a:r>
            <a:r>
              <a:rPr lang="en-US" sz="2000" dirty="0">
                <a:solidFill>
                  <a:schemeClr val="accent5">
                    <a:lumMod val="75000"/>
                  </a:schemeClr>
                </a:solidFill>
              </a:rPr>
              <a:t> </a:t>
            </a:r>
            <a:r>
              <a:rPr lang="en-US" sz="2000" dirty="0" err="1">
                <a:solidFill>
                  <a:schemeClr val="accent5">
                    <a:lumMod val="75000"/>
                  </a:schemeClr>
                </a:solidFill>
              </a:rPr>
              <a:t>à</a:t>
            </a:r>
            <a:r>
              <a:rPr lang="en-US" sz="2000" dirty="0">
                <a:solidFill>
                  <a:schemeClr val="accent5">
                    <a:lumMod val="75000"/>
                  </a:schemeClr>
                </a:solidFill>
              </a:rPr>
              <a:t> New York, </a:t>
            </a:r>
            <a:r>
              <a:rPr lang="en-US" sz="2000" dirty="0" err="1">
                <a:solidFill>
                  <a:schemeClr val="accent5">
                    <a:lumMod val="75000"/>
                  </a:schemeClr>
                </a:solidFill>
              </a:rPr>
              <a:t>où</a:t>
            </a:r>
            <a:r>
              <a:rPr lang="en-US" sz="2000" dirty="0">
                <a:solidFill>
                  <a:schemeClr val="accent5">
                    <a:lumMod val="75000"/>
                  </a:schemeClr>
                </a:solidFill>
              </a:rPr>
              <a:t> nous-</a:t>
            </a:r>
            <a:r>
              <a:rPr lang="en-US" sz="2000" dirty="0" err="1">
                <a:solidFill>
                  <a:schemeClr val="accent5">
                    <a:lumMod val="75000"/>
                  </a:schemeClr>
                </a:solidFill>
              </a:rPr>
              <a:t>mêmes</a:t>
            </a:r>
            <a:r>
              <a:rPr lang="en-US" sz="2000" dirty="0">
                <a:solidFill>
                  <a:schemeClr val="accent5">
                    <a:lumMod val="75000"/>
                  </a:schemeClr>
                </a:solidFill>
              </a:rPr>
              <a:t>  et </a:t>
            </a:r>
            <a:r>
              <a:rPr lang="en-US" sz="2000" dirty="0" err="1">
                <a:solidFill>
                  <a:schemeClr val="accent5">
                    <a:lumMod val="75000"/>
                  </a:schemeClr>
                </a:solidFill>
              </a:rPr>
              <a:t>d'autres</a:t>
            </a:r>
            <a:r>
              <a:rPr lang="en-US" sz="2000" dirty="0">
                <a:solidFill>
                  <a:schemeClr val="accent5">
                    <a:lumMod val="75000"/>
                  </a:schemeClr>
                </a:solidFill>
              </a:rPr>
              <a:t> </a:t>
            </a:r>
            <a:r>
              <a:rPr lang="en-US" sz="2000" dirty="0" err="1">
                <a:solidFill>
                  <a:schemeClr val="accent5">
                    <a:lumMod val="75000"/>
                  </a:schemeClr>
                </a:solidFill>
              </a:rPr>
              <a:t>membres</a:t>
            </a:r>
            <a:r>
              <a:rPr lang="en-US" sz="2000" dirty="0">
                <a:solidFill>
                  <a:schemeClr val="accent5">
                    <a:lumMod val="75000"/>
                  </a:schemeClr>
                </a:solidFill>
              </a:rPr>
              <a:t> de la </a:t>
            </a:r>
            <a:r>
              <a:rPr lang="en-US" sz="2000" dirty="0" err="1">
                <a:solidFill>
                  <a:schemeClr val="accent5">
                    <a:lumMod val="75000"/>
                  </a:schemeClr>
                </a:solidFill>
              </a:rPr>
              <a:t>société</a:t>
            </a:r>
            <a:r>
              <a:rPr lang="en-US" sz="2000" dirty="0">
                <a:solidFill>
                  <a:schemeClr val="accent5">
                    <a:lumMod val="75000"/>
                  </a:schemeClr>
                </a:solidFill>
              </a:rPr>
              <a:t> </a:t>
            </a:r>
            <a:r>
              <a:rPr lang="en-US" sz="2000" dirty="0" err="1">
                <a:solidFill>
                  <a:schemeClr val="accent5">
                    <a:lumMod val="75000"/>
                  </a:schemeClr>
                </a:solidFill>
              </a:rPr>
              <a:t>civile</a:t>
            </a:r>
            <a:r>
              <a:rPr lang="en-US" sz="2000" dirty="0">
                <a:solidFill>
                  <a:schemeClr val="accent5">
                    <a:lumMod val="75000"/>
                  </a:schemeClr>
                </a:solidFill>
              </a:rPr>
              <a:t> </a:t>
            </a:r>
            <a:r>
              <a:rPr lang="en-US" sz="2000" dirty="0" err="1">
                <a:solidFill>
                  <a:schemeClr val="accent5">
                    <a:lumMod val="75000"/>
                  </a:schemeClr>
                </a:solidFill>
              </a:rPr>
              <a:t>avons</a:t>
            </a:r>
            <a:r>
              <a:rPr lang="en-US" sz="2000" dirty="0">
                <a:solidFill>
                  <a:schemeClr val="accent5">
                    <a:lumMod val="75000"/>
                  </a:schemeClr>
                </a:solidFill>
              </a:rPr>
              <a:t> pour </a:t>
            </a:r>
            <a:r>
              <a:rPr lang="en-US" sz="2000" dirty="0" err="1">
                <a:solidFill>
                  <a:schemeClr val="accent5">
                    <a:lumMod val="75000"/>
                  </a:schemeClr>
                </a:solidFill>
              </a:rPr>
              <a:t>objectif</a:t>
            </a:r>
            <a:r>
              <a:rPr lang="en-US" sz="2000" dirty="0">
                <a:solidFill>
                  <a:schemeClr val="accent5">
                    <a:lumMod val="75000"/>
                  </a:schemeClr>
                </a:solidFill>
              </a:rPr>
              <a:t> d’ </a:t>
            </a:r>
            <a:r>
              <a:rPr lang="en-US" sz="2000" dirty="0" err="1">
                <a:solidFill>
                  <a:schemeClr val="accent5">
                    <a:lumMod val="75000"/>
                  </a:schemeClr>
                </a:solidFill>
              </a:rPr>
              <a:t>éduquer</a:t>
            </a:r>
            <a:r>
              <a:rPr lang="en-US" sz="2000" dirty="0">
                <a:solidFill>
                  <a:schemeClr val="accent5">
                    <a:lumMod val="75000"/>
                  </a:schemeClr>
                </a:solidFill>
              </a:rPr>
              <a:t> et d’ influencer les </a:t>
            </a:r>
            <a:r>
              <a:rPr lang="en-US" sz="2000" dirty="0" err="1">
                <a:solidFill>
                  <a:schemeClr val="accent5">
                    <a:lumMod val="75000"/>
                  </a:schemeClr>
                </a:solidFill>
              </a:rPr>
              <a:t>décideurs</a:t>
            </a:r>
            <a:r>
              <a:rPr lang="en-US" sz="2000" dirty="0">
                <a:solidFill>
                  <a:schemeClr val="accent5">
                    <a:lumMod val="75000"/>
                  </a:schemeClr>
                </a:solidFill>
              </a:rPr>
              <a:t> au </a:t>
            </a:r>
            <a:r>
              <a:rPr lang="en-US" sz="2000" dirty="0" err="1">
                <a:solidFill>
                  <a:schemeClr val="accent5">
                    <a:lumMod val="75000"/>
                  </a:schemeClr>
                </a:solidFill>
              </a:rPr>
              <a:t>niveau</a:t>
            </a:r>
            <a:r>
              <a:rPr lang="en-US" sz="2000" dirty="0">
                <a:solidFill>
                  <a:schemeClr val="accent5">
                    <a:lumMod val="75000"/>
                  </a:schemeClr>
                </a:solidFill>
              </a:rPr>
              <a:t> </a:t>
            </a:r>
            <a:r>
              <a:rPr lang="en-US" sz="2000" dirty="0" err="1">
                <a:solidFill>
                  <a:schemeClr val="accent5">
                    <a:lumMod val="75000"/>
                  </a:schemeClr>
                </a:solidFill>
              </a:rPr>
              <a:t>mondial</a:t>
            </a:r>
            <a:r>
              <a:rPr lang="en-US" sz="2000" dirty="0">
                <a:solidFill>
                  <a:schemeClr val="accent5">
                    <a:lumMod val="75000"/>
                  </a:schemeClr>
                </a:solidFill>
              </a:rPr>
              <a:t>. </a:t>
            </a:r>
            <a:r>
              <a:rPr lang="en-US" sz="2000" dirty="0" err="1">
                <a:solidFill>
                  <a:schemeClr val="accent5">
                    <a:lumMod val="75000"/>
                  </a:schemeClr>
                </a:solidFill>
              </a:rPr>
              <a:t>Solidairement</a:t>
            </a:r>
            <a:r>
              <a:rPr lang="en-US" sz="2000" dirty="0">
                <a:solidFill>
                  <a:schemeClr val="accent5">
                    <a:lumMod val="75000"/>
                  </a:schemeClr>
                </a:solidFill>
              </a:rPr>
              <a:t>, nous </a:t>
            </a:r>
            <a:r>
              <a:rPr lang="en-US" sz="2000" dirty="0" err="1">
                <a:solidFill>
                  <a:schemeClr val="accent5">
                    <a:lumMod val="75000"/>
                  </a:schemeClr>
                </a:solidFill>
              </a:rPr>
              <a:t>travaillons</a:t>
            </a:r>
            <a:r>
              <a:rPr lang="en-US" sz="2000" dirty="0">
                <a:solidFill>
                  <a:schemeClr val="accent5">
                    <a:lumMod val="75000"/>
                  </a:schemeClr>
                </a:solidFill>
              </a:rPr>
              <a:t> pour un </a:t>
            </a:r>
            <a:r>
              <a:rPr lang="en-US" sz="2000" dirty="0" err="1">
                <a:solidFill>
                  <a:schemeClr val="accent5">
                    <a:lumMod val="75000"/>
                  </a:schemeClr>
                </a:solidFill>
              </a:rPr>
              <a:t>changement</a:t>
            </a:r>
            <a:r>
              <a:rPr lang="en-US" sz="2000" dirty="0">
                <a:solidFill>
                  <a:schemeClr val="accent5">
                    <a:lumMod val="75000"/>
                  </a:schemeClr>
                </a:solidFill>
              </a:rPr>
              <a:t> </a:t>
            </a:r>
            <a:r>
              <a:rPr lang="en-US" sz="2000" dirty="0" err="1">
                <a:solidFill>
                  <a:schemeClr val="accent5">
                    <a:lumMod val="75000"/>
                  </a:schemeClr>
                </a:solidFill>
              </a:rPr>
              <a:t>systémique</a:t>
            </a:r>
            <a:r>
              <a:rPr lang="en-US" sz="2000" dirty="0">
                <a:solidFill>
                  <a:schemeClr val="accent5">
                    <a:lumMod val="75000"/>
                  </a:schemeClr>
                </a:solidFill>
              </a:rPr>
              <a:t> </a:t>
            </a:r>
            <a:r>
              <a:rPr lang="en-US" sz="2000" dirty="0" err="1">
                <a:solidFill>
                  <a:schemeClr val="accent5">
                    <a:lumMod val="75000"/>
                  </a:schemeClr>
                </a:solidFill>
              </a:rPr>
              <a:t>afin</a:t>
            </a:r>
            <a:r>
              <a:rPr lang="en-US" sz="2000" dirty="0">
                <a:solidFill>
                  <a:schemeClr val="accent5">
                    <a:lumMod val="75000"/>
                  </a:schemeClr>
                </a:solidFill>
              </a:rPr>
              <a:t> de </a:t>
            </a:r>
            <a:r>
              <a:rPr lang="en-US" sz="2000" dirty="0" err="1">
                <a:solidFill>
                  <a:schemeClr val="accent5">
                    <a:lumMod val="75000"/>
                  </a:schemeClr>
                </a:solidFill>
              </a:rPr>
              <a:t>parvenir</a:t>
            </a:r>
            <a:r>
              <a:rPr lang="en-US" sz="2000" dirty="0">
                <a:solidFill>
                  <a:schemeClr val="accent5">
                    <a:lumMod val="75000"/>
                  </a:schemeClr>
                </a:solidFill>
              </a:rPr>
              <a:t> </a:t>
            </a:r>
            <a:r>
              <a:rPr lang="en-US" sz="2000" dirty="0" err="1">
                <a:solidFill>
                  <a:schemeClr val="accent5">
                    <a:lumMod val="75000"/>
                  </a:schemeClr>
                </a:solidFill>
              </a:rPr>
              <a:t>à</a:t>
            </a:r>
            <a:r>
              <a:rPr lang="en-US" sz="2000" dirty="0">
                <a:solidFill>
                  <a:schemeClr val="accent5">
                    <a:lumMod val="75000"/>
                  </a:schemeClr>
                </a:solidFill>
              </a:rPr>
              <a:t> un monde plus </a:t>
            </a:r>
            <a:r>
              <a:rPr lang="en-US" sz="2000" dirty="0" err="1">
                <a:solidFill>
                  <a:schemeClr val="accent5">
                    <a:lumMod val="75000"/>
                  </a:schemeClr>
                </a:solidFill>
              </a:rPr>
              <a:t>juste</a:t>
            </a:r>
            <a:r>
              <a:rPr lang="en-US" sz="2000" dirty="0">
                <a:solidFill>
                  <a:schemeClr val="accent5">
                    <a:lumMod val="75000"/>
                  </a:schemeClr>
                </a:solidFill>
              </a:rPr>
              <a:t>.</a:t>
            </a:r>
            <a:endParaRPr sz="2000" dirty="0">
              <a:solidFill>
                <a:schemeClr val="accent5">
                  <a:lumMod val="75000"/>
                </a:schemeClr>
              </a:solidFill>
            </a:endParaRPr>
          </a:p>
        </p:txBody>
      </p:sp>
      <p:pic>
        <p:nvPicPr>
          <p:cNvPr id="5" name="Picture 4" descr="C2-HD-BTM.png">
            <a:extLst>
              <a:ext uri="{FF2B5EF4-FFF2-40B4-BE49-F238E27FC236}">
                <a16:creationId xmlns:a16="http://schemas.microsoft.com/office/drawing/2014/main" id="{CBE7EB51-EE23-3F45-9DAE-6E7FE139EC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426815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831200" y="593300"/>
            <a:ext cx="11360800" cy="860000"/>
          </a:xfrm>
          <a:prstGeom prst="rect">
            <a:avLst/>
          </a:prstGeom>
        </p:spPr>
        <p:txBody>
          <a:bodyPr spcFirstLastPara="1" vert="horz" wrap="square" lIns="121900" tIns="121900" rIns="121900" bIns="121900" rtlCol="0" anchor="t" anchorCtr="0">
            <a:noAutofit/>
          </a:bodyPr>
          <a:lstStyle/>
          <a:p>
            <a:r>
              <a:rPr lang="en" b="1" dirty="0" err="1">
                <a:solidFill>
                  <a:schemeClr val="accent5">
                    <a:lumMod val="75000"/>
                  </a:schemeClr>
                </a:solidFill>
              </a:rPr>
              <a:t>Particuliers</a:t>
            </a:r>
            <a:r>
              <a:rPr lang="en" b="1" dirty="0">
                <a:solidFill>
                  <a:schemeClr val="accent5">
                    <a:lumMod val="75000"/>
                  </a:schemeClr>
                </a:solidFill>
              </a:rPr>
              <a:t> </a:t>
            </a:r>
            <a:r>
              <a:rPr lang="en" b="1" dirty="0" err="1">
                <a:solidFill>
                  <a:schemeClr val="accent5">
                    <a:lumMod val="75000"/>
                  </a:schemeClr>
                </a:solidFill>
              </a:rPr>
              <a:t>sujets</a:t>
            </a:r>
            <a:r>
              <a:rPr lang="en" b="1" dirty="0">
                <a:solidFill>
                  <a:schemeClr val="accent5">
                    <a:lumMod val="75000"/>
                  </a:schemeClr>
                </a:solidFill>
              </a:rPr>
              <a:t> de preoccupation </a:t>
            </a:r>
            <a:endParaRPr b="1" dirty="0">
              <a:solidFill>
                <a:schemeClr val="accent5">
                  <a:lumMod val="75000"/>
                </a:schemeClr>
              </a:solidFill>
            </a:endParaRPr>
          </a:p>
        </p:txBody>
      </p:sp>
      <p:sp>
        <p:nvSpPr>
          <p:cNvPr id="153" name="Google Shape;153;p24"/>
          <p:cNvSpPr txBox="1">
            <a:spLocks noGrp="1"/>
          </p:cNvSpPr>
          <p:nvPr>
            <p:ph type="body" idx="1"/>
          </p:nvPr>
        </p:nvSpPr>
        <p:spPr>
          <a:xfrm>
            <a:off x="415600" y="1764700"/>
            <a:ext cx="11096400" cy="4070000"/>
          </a:xfrm>
          <a:prstGeom prst="rect">
            <a:avLst/>
          </a:prstGeom>
        </p:spPr>
        <p:txBody>
          <a:bodyPr spcFirstLastPara="1" vert="horz" wrap="square" lIns="121900" tIns="121900" rIns="121900" bIns="121900" rtlCol="0" anchor="t" anchorCtr="0">
            <a:noAutofit/>
          </a:bodyPr>
          <a:lstStyle/>
          <a:p>
            <a:pPr indent="-507987" algn="ctr">
              <a:buClr>
                <a:srgbClr val="00FF00"/>
              </a:buClr>
              <a:buSzPts val="2400"/>
            </a:pPr>
            <a:r>
              <a:rPr lang="en" sz="3200" dirty="0">
                <a:solidFill>
                  <a:schemeClr val="accent2">
                    <a:lumMod val="60000"/>
                    <a:lumOff val="40000"/>
                  </a:schemeClr>
                </a:solidFill>
              </a:rPr>
              <a:t>Femmes et enfants, </a:t>
            </a:r>
            <a:r>
              <a:rPr lang="en" sz="3200" dirty="0" err="1">
                <a:solidFill>
                  <a:schemeClr val="accent2">
                    <a:lumMod val="60000"/>
                    <a:lumOff val="40000"/>
                  </a:schemeClr>
                </a:solidFill>
              </a:rPr>
              <a:t>particulièrement</a:t>
            </a:r>
            <a:r>
              <a:rPr lang="en" sz="3200" dirty="0">
                <a:solidFill>
                  <a:schemeClr val="accent2">
                    <a:lumMod val="60000"/>
                    <a:lumOff val="40000"/>
                  </a:schemeClr>
                </a:solidFill>
              </a:rPr>
              <a:t> </a:t>
            </a:r>
            <a:r>
              <a:rPr lang="en" sz="3200" dirty="0" err="1">
                <a:solidFill>
                  <a:schemeClr val="accent2">
                    <a:lumMod val="60000"/>
                    <a:lumOff val="40000"/>
                  </a:schemeClr>
                </a:solidFill>
              </a:rPr>
              <a:t>pauvres</a:t>
            </a:r>
            <a:r>
              <a:rPr lang="en" sz="3200" dirty="0">
                <a:solidFill>
                  <a:schemeClr val="accent2">
                    <a:lumMod val="60000"/>
                    <a:lumOff val="40000"/>
                  </a:schemeClr>
                </a:solidFill>
              </a:rPr>
              <a:t> </a:t>
            </a:r>
            <a:r>
              <a:rPr lang="en" sz="3200" dirty="0" err="1">
                <a:solidFill>
                  <a:schemeClr val="accent2">
                    <a:lumMod val="60000"/>
                    <a:lumOff val="40000"/>
                  </a:schemeClr>
                </a:solidFill>
              </a:rPr>
              <a:t>économiquement</a:t>
            </a:r>
            <a:br>
              <a:rPr lang="en" sz="3200" dirty="0">
                <a:solidFill>
                  <a:schemeClr val="accent2">
                    <a:lumMod val="60000"/>
                    <a:lumOff val="40000"/>
                  </a:schemeClr>
                </a:solidFill>
              </a:rPr>
            </a:br>
            <a:endParaRPr sz="3200" dirty="0">
              <a:solidFill>
                <a:schemeClr val="accent2">
                  <a:lumMod val="60000"/>
                  <a:lumOff val="40000"/>
                </a:schemeClr>
              </a:solidFill>
            </a:endParaRPr>
          </a:p>
          <a:p>
            <a:pPr indent="-507987" algn="ctr">
              <a:buClr>
                <a:srgbClr val="00FF00"/>
              </a:buClr>
              <a:buSzPts val="2400"/>
            </a:pPr>
            <a:r>
              <a:rPr lang="en" sz="3200" dirty="0">
                <a:solidFill>
                  <a:schemeClr val="accent2">
                    <a:lumMod val="60000"/>
                    <a:lumOff val="40000"/>
                  </a:schemeClr>
                </a:solidFill>
              </a:rPr>
              <a:t>Sans-abris et </a:t>
            </a:r>
            <a:r>
              <a:rPr lang="en" sz="3200" dirty="0" err="1">
                <a:solidFill>
                  <a:schemeClr val="accent2">
                    <a:lumMod val="60000"/>
                    <a:lumOff val="40000"/>
                  </a:schemeClr>
                </a:solidFill>
              </a:rPr>
              <a:t>Déplacés</a:t>
            </a:r>
            <a:r>
              <a:rPr lang="en" sz="3200" dirty="0">
                <a:solidFill>
                  <a:schemeClr val="accent2">
                    <a:lumMod val="60000"/>
                    <a:lumOff val="40000"/>
                  </a:schemeClr>
                </a:solidFill>
              </a:rPr>
              <a:t> </a:t>
            </a:r>
            <a:br>
              <a:rPr lang="en" sz="3200" dirty="0">
                <a:solidFill>
                  <a:schemeClr val="accent2">
                    <a:lumMod val="60000"/>
                    <a:lumOff val="40000"/>
                  </a:schemeClr>
                </a:solidFill>
              </a:rPr>
            </a:br>
            <a:endParaRPr sz="3200" dirty="0">
              <a:solidFill>
                <a:schemeClr val="accent2">
                  <a:lumMod val="60000"/>
                  <a:lumOff val="40000"/>
                </a:schemeClr>
              </a:solidFill>
            </a:endParaRPr>
          </a:p>
          <a:p>
            <a:pPr indent="-507987" algn="ctr">
              <a:buClr>
                <a:srgbClr val="00FF00"/>
              </a:buClr>
              <a:buSzPts val="2400"/>
            </a:pPr>
            <a:r>
              <a:rPr lang="en" sz="3200" dirty="0">
                <a:solidFill>
                  <a:schemeClr val="accent2">
                    <a:lumMod val="60000"/>
                    <a:lumOff val="40000"/>
                  </a:schemeClr>
                </a:solidFill>
              </a:rPr>
              <a:t>Migrants et </a:t>
            </a:r>
            <a:r>
              <a:rPr lang="en" sz="3200" dirty="0" err="1">
                <a:solidFill>
                  <a:schemeClr val="accent2">
                    <a:lumMod val="60000"/>
                    <a:lumOff val="40000"/>
                  </a:schemeClr>
                </a:solidFill>
              </a:rPr>
              <a:t>Refugiés</a:t>
            </a:r>
            <a:endParaRPr lang="en" sz="3200" dirty="0">
              <a:solidFill>
                <a:schemeClr val="accent2">
                  <a:lumMod val="60000"/>
                  <a:lumOff val="40000"/>
                </a:schemeClr>
              </a:solidFill>
            </a:endParaRPr>
          </a:p>
          <a:p>
            <a:pPr indent="-507987" algn="ctr">
              <a:buClr>
                <a:srgbClr val="00FF00"/>
              </a:buClr>
              <a:buSzPts val="2400"/>
            </a:pPr>
            <a:endParaRPr lang="en" sz="3200" dirty="0">
              <a:solidFill>
                <a:schemeClr val="accent2">
                  <a:lumMod val="60000"/>
                  <a:lumOff val="40000"/>
                </a:schemeClr>
              </a:solidFill>
            </a:endParaRPr>
          </a:p>
          <a:p>
            <a:pPr indent="-507987" algn="ctr">
              <a:buClr>
                <a:srgbClr val="00FF00"/>
              </a:buClr>
              <a:buSzPts val="2400"/>
            </a:pPr>
            <a:r>
              <a:rPr lang="en" sz="3200" dirty="0">
                <a:solidFill>
                  <a:schemeClr val="accent2">
                    <a:lumMod val="60000"/>
                    <a:lumOff val="40000"/>
                  </a:schemeClr>
                </a:solidFill>
              </a:rPr>
              <a:t>Environment </a:t>
            </a:r>
            <a:endParaRPr sz="3200" dirty="0">
              <a:solidFill>
                <a:schemeClr val="accent2">
                  <a:lumMod val="60000"/>
                  <a:lumOff val="40000"/>
                </a:schemeClr>
              </a:solidFill>
            </a:endParaRPr>
          </a:p>
          <a:p>
            <a:pPr marL="0" indent="0">
              <a:spcBef>
                <a:spcPts val="2133"/>
              </a:spcBef>
              <a:spcAft>
                <a:spcPts val="2133"/>
              </a:spcAft>
              <a:buNone/>
            </a:pPr>
            <a:endParaRPr dirty="0"/>
          </a:p>
        </p:txBody>
      </p:sp>
      <p:pic>
        <p:nvPicPr>
          <p:cNvPr id="4" name="Picture 3" descr="C2-HD-BTM.png">
            <a:extLst>
              <a:ext uri="{FF2B5EF4-FFF2-40B4-BE49-F238E27FC236}">
                <a16:creationId xmlns:a16="http://schemas.microsoft.com/office/drawing/2014/main" id="{AFBFEF8D-6356-784D-9647-131539C03D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795576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6883400" y="2695800"/>
            <a:ext cx="5003800" cy="1466400"/>
          </a:xfrm>
          <a:prstGeom prst="rect">
            <a:avLst/>
          </a:prstGeom>
        </p:spPr>
        <p:txBody>
          <a:bodyPr spcFirstLastPara="1" vert="horz" wrap="square" lIns="121900" tIns="121900" rIns="121900" bIns="121900" rtlCol="0" anchor="b" anchorCtr="0">
            <a:noAutofit/>
          </a:bodyPr>
          <a:lstStyle/>
          <a:p>
            <a:r>
              <a:rPr lang="en" b="1" dirty="0">
                <a:solidFill>
                  <a:schemeClr val="accent5">
                    <a:lumMod val="75000"/>
                  </a:schemeClr>
                </a:solidFill>
              </a:rPr>
              <a:t>UNANIMA International </a:t>
            </a:r>
            <a:endParaRPr b="1" dirty="0">
              <a:solidFill>
                <a:schemeClr val="accent5">
                  <a:lumMod val="75000"/>
                </a:schemeClr>
              </a:solidFill>
            </a:endParaRPr>
          </a:p>
          <a:p>
            <a:r>
              <a:rPr lang="en" b="1" dirty="0">
                <a:solidFill>
                  <a:schemeClr val="accent5">
                    <a:lumMod val="75000"/>
                  </a:schemeClr>
                </a:solidFill>
              </a:rPr>
              <a:t>Points </a:t>
            </a:r>
            <a:r>
              <a:rPr lang="en" b="1" dirty="0" err="1">
                <a:solidFill>
                  <a:schemeClr val="accent5">
                    <a:lumMod val="75000"/>
                  </a:schemeClr>
                </a:solidFill>
              </a:rPr>
              <a:t>d’attention</a:t>
            </a:r>
            <a:endParaRPr b="1" dirty="0">
              <a:solidFill>
                <a:schemeClr val="accent5">
                  <a:lumMod val="75000"/>
                </a:schemeClr>
              </a:solidFill>
            </a:endParaRPr>
          </a:p>
        </p:txBody>
      </p:sp>
      <p:pic>
        <p:nvPicPr>
          <p:cNvPr id="6" name="Picture 5" descr="C2-HD-BTM.png">
            <a:extLst>
              <a:ext uri="{FF2B5EF4-FFF2-40B4-BE49-F238E27FC236}">
                <a16:creationId xmlns:a16="http://schemas.microsoft.com/office/drawing/2014/main" id="{4BC1A2FC-45F4-2545-AD40-D41BAF47DE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graphicFrame>
        <p:nvGraphicFramePr>
          <p:cNvPr id="2" name="Diagram 1">
            <a:extLst>
              <a:ext uri="{FF2B5EF4-FFF2-40B4-BE49-F238E27FC236}">
                <a16:creationId xmlns:a16="http://schemas.microsoft.com/office/drawing/2014/main" id="{04A281E3-3D40-6A4B-9D24-5D23EAE595BD}"/>
              </a:ext>
            </a:extLst>
          </p:cNvPr>
          <p:cNvGraphicFramePr/>
          <p:nvPr>
            <p:extLst>
              <p:ext uri="{D42A27DB-BD31-4B8C-83A1-F6EECF244321}">
                <p14:modId xmlns:p14="http://schemas.microsoft.com/office/powerpoint/2010/main" val="779113535"/>
              </p:ext>
            </p:extLst>
          </p:nvPr>
        </p:nvGraphicFramePr>
        <p:xfrm>
          <a:off x="468389" y="817123"/>
          <a:ext cx="8947985" cy="5077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87D0B825-E7CA-3A4B-B3BB-2D1DAB818790}"/>
              </a:ext>
            </a:extLst>
          </p:cNvPr>
          <p:cNvSpPr txBox="1"/>
          <p:nvPr/>
        </p:nvSpPr>
        <p:spPr>
          <a:xfrm>
            <a:off x="2250412" y="2695800"/>
            <a:ext cx="2769059" cy="1077218"/>
          </a:xfrm>
          <a:prstGeom prst="rect">
            <a:avLst/>
          </a:prstGeom>
          <a:noFill/>
        </p:spPr>
        <p:txBody>
          <a:bodyPr wrap="square" rtlCol="0">
            <a:spAutoFit/>
          </a:bodyPr>
          <a:lstStyle/>
          <a:p>
            <a:pPr algn="ctr"/>
            <a:r>
              <a:rPr lang="en-US" sz="3200" b="1" dirty="0"/>
              <a:t>Femmes et enfants</a:t>
            </a:r>
          </a:p>
        </p:txBody>
      </p:sp>
    </p:spTree>
    <p:extLst>
      <p:ext uri="{BB962C8B-B14F-4D97-AF65-F5344CB8AC3E}">
        <p14:creationId xmlns:p14="http://schemas.microsoft.com/office/powerpoint/2010/main" val="238085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800" y="627065"/>
            <a:ext cx="10820399" cy="2801935"/>
          </a:xfrm>
        </p:spPr>
        <p:txBody>
          <a:bodyPr>
            <a:normAutofit/>
          </a:bodyPr>
          <a:lstStyle/>
          <a:p>
            <a:pPr algn="ctr"/>
            <a:r>
              <a:rPr lang="en-US" sz="5000" b="1" dirty="0">
                <a:solidFill>
                  <a:srgbClr val="E94579"/>
                </a:solidFill>
              </a:rPr>
              <a:t>Questions?</a:t>
            </a:r>
          </a:p>
        </p:txBody>
      </p:sp>
    </p:spTree>
    <p:extLst>
      <p:ext uri="{BB962C8B-B14F-4D97-AF65-F5344CB8AC3E}">
        <p14:creationId xmlns:p14="http://schemas.microsoft.com/office/powerpoint/2010/main" val="91218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6" name="Picture 5" descr="C2-HD-BTM.png">
            <a:extLst>
              <a:ext uri="{FF2B5EF4-FFF2-40B4-BE49-F238E27FC236}">
                <a16:creationId xmlns:a16="http://schemas.microsoft.com/office/drawing/2014/main" id="{B78CD160-A003-744C-86C4-1211506099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7" name="Title 1">
            <a:extLst>
              <a:ext uri="{FF2B5EF4-FFF2-40B4-BE49-F238E27FC236}">
                <a16:creationId xmlns:a16="http://schemas.microsoft.com/office/drawing/2014/main" id="{1880BCDD-1831-B14F-BF85-49AA17F69E2F}"/>
              </a:ext>
            </a:extLst>
          </p:cNvPr>
          <p:cNvSpPr>
            <a:spLocks noGrp="1"/>
          </p:cNvSpPr>
          <p:nvPr>
            <p:ph type="title"/>
          </p:nvPr>
        </p:nvSpPr>
        <p:spPr>
          <a:xfrm>
            <a:off x="311286" y="4426392"/>
            <a:ext cx="11653736" cy="2801935"/>
          </a:xfrm>
        </p:spPr>
        <p:txBody>
          <a:bodyPr>
            <a:normAutofit/>
          </a:bodyPr>
          <a:lstStyle/>
          <a:p>
            <a:pPr algn="ctr"/>
            <a:r>
              <a:rPr lang="en-US" sz="5000" b="1" u="sng" dirty="0">
                <a:solidFill>
                  <a:srgbClr val="E94579"/>
                </a:solidFill>
              </a:rPr>
              <a:t>ENSEIGNEMENT SOCIAL </a:t>
            </a:r>
            <a:r>
              <a:rPr lang="en-US" sz="5000" b="1" u="sng" dirty="0" err="1">
                <a:solidFill>
                  <a:srgbClr val="E94579"/>
                </a:solidFill>
              </a:rPr>
              <a:t>CatholiQUE</a:t>
            </a:r>
            <a:r>
              <a:rPr lang="en-US" sz="5000" b="1" u="sng" dirty="0">
                <a:solidFill>
                  <a:srgbClr val="E94579"/>
                </a:solidFill>
              </a:rPr>
              <a:t> et LES NATIONS UNIES</a:t>
            </a:r>
          </a:p>
        </p:txBody>
      </p:sp>
      <p:pic>
        <p:nvPicPr>
          <p:cNvPr id="3" name="Picture 2">
            <a:extLst>
              <a:ext uri="{FF2B5EF4-FFF2-40B4-BE49-F238E27FC236}">
                <a16:creationId xmlns:a16="http://schemas.microsoft.com/office/drawing/2014/main" id="{3C9F83E5-F0C0-4B40-9F07-14E6B11800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6976" y="232475"/>
            <a:ext cx="2358046" cy="4192082"/>
          </a:xfrm>
          <a:prstGeom prst="ellipse">
            <a:avLst/>
          </a:prstGeom>
        </p:spPr>
      </p:pic>
      <p:pic>
        <p:nvPicPr>
          <p:cNvPr id="5" name="Picture 4">
            <a:extLst>
              <a:ext uri="{FF2B5EF4-FFF2-40B4-BE49-F238E27FC236}">
                <a16:creationId xmlns:a16="http://schemas.microsoft.com/office/drawing/2014/main" id="{D15BAE62-C3F0-3341-B4F0-206D0FD7B7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75639" y="1390652"/>
            <a:ext cx="3735915" cy="2801430"/>
          </a:xfrm>
          <a:prstGeom prst="ellipse">
            <a:avLst/>
          </a:prstGeom>
        </p:spPr>
      </p:pic>
      <p:pic>
        <p:nvPicPr>
          <p:cNvPr id="9" name="Picture 8">
            <a:extLst>
              <a:ext uri="{FF2B5EF4-FFF2-40B4-BE49-F238E27FC236}">
                <a16:creationId xmlns:a16="http://schemas.microsoft.com/office/drawing/2014/main" id="{B127104E-6D85-7542-9899-63475D5C25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446" y="1390146"/>
            <a:ext cx="3735915" cy="2801936"/>
          </a:xfrm>
          <a:prstGeom prst="ellipse">
            <a:avLst/>
          </a:prstGeom>
        </p:spPr>
      </p:pic>
    </p:spTree>
    <p:extLst>
      <p:ext uri="{BB962C8B-B14F-4D97-AF65-F5344CB8AC3E}">
        <p14:creationId xmlns:p14="http://schemas.microsoft.com/office/powerpoint/2010/main" val="345314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721" y="320556"/>
            <a:ext cx="8610600" cy="1293028"/>
          </a:xfrm>
        </p:spPr>
        <p:txBody>
          <a:bodyPr/>
          <a:lstStyle/>
          <a:p>
            <a:r>
              <a:rPr lang="en-US" b="1" dirty="0" err="1">
                <a:solidFill>
                  <a:schemeClr val="accent5">
                    <a:lumMod val="75000"/>
                  </a:schemeClr>
                </a:solidFill>
              </a:rPr>
              <a:t>Principes</a:t>
            </a:r>
            <a:endParaRPr lang="en-US" b="1" dirty="0">
              <a:solidFill>
                <a:schemeClr val="accent5">
                  <a:lumMod val="75000"/>
                </a:schemeClr>
              </a:solidFill>
            </a:endParaRPr>
          </a:p>
        </p:txBody>
      </p:sp>
      <p:sp>
        <p:nvSpPr>
          <p:cNvPr id="6" name="Content Placeholder 5">
            <a:extLst>
              <a:ext uri="{FF2B5EF4-FFF2-40B4-BE49-F238E27FC236}">
                <a16:creationId xmlns:a16="http://schemas.microsoft.com/office/drawing/2014/main" id="{6087C0A8-FCAA-8941-ADEE-0857B3845D60}"/>
              </a:ext>
            </a:extLst>
          </p:cNvPr>
          <p:cNvSpPr>
            <a:spLocks noGrp="1"/>
          </p:cNvSpPr>
          <p:nvPr>
            <p:ph sz="quarter" idx="13"/>
          </p:nvPr>
        </p:nvSpPr>
        <p:spPr/>
        <p:txBody>
          <a:bodyPr/>
          <a:lstStyle/>
          <a:p>
            <a:endParaRPr lang="en-US"/>
          </a:p>
        </p:txBody>
      </p:sp>
      <p:sp>
        <p:nvSpPr>
          <p:cNvPr id="4" name="Content Placeholder 3"/>
          <p:cNvSpPr>
            <a:spLocks noGrp="1"/>
          </p:cNvSpPr>
          <p:nvPr>
            <p:ph sz="quarter" idx="14"/>
          </p:nvPr>
        </p:nvSpPr>
        <p:spPr>
          <a:xfrm>
            <a:off x="6497180" y="1922929"/>
            <a:ext cx="5901008" cy="3704556"/>
          </a:xfrm>
        </p:spPr>
        <p:txBody>
          <a:bodyPr>
            <a:normAutofit fontScale="92500" lnSpcReduction="10000"/>
          </a:bodyPr>
          <a:lstStyle/>
          <a:p>
            <a:r>
              <a:rPr lang="en-US" dirty="0" err="1"/>
              <a:t>Dignité</a:t>
            </a:r>
            <a:r>
              <a:rPr lang="en-US" dirty="0"/>
              <a:t> de la </a:t>
            </a:r>
            <a:r>
              <a:rPr lang="en-US" dirty="0" err="1"/>
              <a:t>personne</a:t>
            </a:r>
            <a:r>
              <a:rPr lang="en-US" dirty="0"/>
              <a:t> </a:t>
            </a:r>
            <a:r>
              <a:rPr lang="en-US" dirty="0" err="1"/>
              <a:t>humaine</a:t>
            </a:r>
            <a:endParaRPr lang="en-US" dirty="0"/>
          </a:p>
          <a:p>
            <a:r>
              <a:rPr lang="en-US" dirty="0"/>
              <a:t>Respect de la vie </a:t>
            </a:r>
            <a:r>
              <a:rPr lang="en-US" dirty="0" err="1"/>
              <a:t>humaine</a:t>
            </a:r>
            <a:endParaRPr lang="en-US" dirty="0"/>
          </a:p>
          <a:p>
            <a:r>
              <a:rPr lang="en-US" dirty="0"/>
              <a:t>Principe </a:t>
            </a:r>
            <a:r>
              <a:rPr lang="en-US" dirty="0" err="1"/>
              <a:t>d'association</a:t>
            </a:r>
            <a:endParaRPr lang="en-US" dirty="0"/>
          </a:p>
          <a:p>
            <a:r>
              <a:rPr lang="en-US" dirty="0"/>
              <a:t>Principe de participation</a:t>
            </a:r>
          </a:p>
          <a:p>
            <a:r>
              <a:rPr lang="en-US" dirty="0"/>
              <a:t>Option </a:t>
            </a:r>
            <a:r>
              <a:rPr lang="en-US" dirty="0" err="1"/>
              <a:t>préférentielle</a:t>
            </a:r>
            <a:r>
              <a:rPr lang="en-US" dirty="0"/>
              <a:t> pour les </a:t>
            </a:r>
            <a:r>
              <a:rPr lang="en-US" dirty="0" err="1"/>
              <a:t>pauvres</a:t>
            </a:r>
            <a:endParaRPr lang="en-US" dirty="0"/>
          </a:p>
          <a:p>
            <a:r>
              <a:rPr lang="en-US" dirty="0"/>
              <a:t>Principe de </a:t>
            </a:r>
            <a:r>
              <a:rPr lang="en-US" dirty="0" err="1"/>
              <a:t>solidarité</a:t>
            </a:r>
            <a:endParaRPr lang="en-US" dirty="0"/>
          </a:p>
          <a:p>
            <a:r>
              <a:rPr lang="en-US" dirty="0"/>
              <a:t>Principe </a:t>
            </a:r>
            <a:r>
              <a:rPr lang="en-US" dirty="0" err="1"/>
              <a:t>d'intendance</a:t>
            </a:r>
            <a:endParaRPr lang="en-US" dirty="0"/>
          </a:p>
          <a:p>
            <a:r>
              <a:rPr lang="en-US" dirty="0"/>
              <a:t>Principe de </a:t>
            </a:r>
            <a:r>
              <a:rPr lang="en-US" dirty="0" err="1"/>
              <a:t>subsidiarité</a:t>
            </a:r>
            <a:endParaRPr lang="en-US" dirty="0"/>
          </a:p>
          <a:p>
            <a:r>
              <a:rPr lang="en-US" dirty="0"/>
              <a:t>Principe </a:t>
            </a:r>
            <a:r>
              <a:rPr lang="en-US" dirty="0" err="1"/>
              <a:t>d'égalité</a:t>
            </a:r>
            <a:r>
              <a:rPr lang="en-US" dirty="0"/>
              <a:t> </a:t>
            </a:r>
            <a:r>
              <a:rPr lang="en-US" dirty="0" err="1"/>
              <a:t>humaine</a:t>
            </a:r>
            <a:endParaRPr lang="en-US" dirty="0"/>
          </a:p>
          <a:p>
            <a:r>
              <a:rPr lang="en-US" dirty="0"/>
              <a:t>Principe du bien </a:t>
            </a:r>
            <a:r>
              <a:rPr lang="en-US" dirty="0" err="1"/>
              <a:t>commun</a:t>
            </a:r>
            <a:endParaRPr lang="en-US" dirty="0"/>
          </a:p>
          <a:p>
            <a:pPr>
              <a:buFont typeface="Wingdings" charset="2"/>
              <a:buChar char="Ø"/>
            </a:pPr>
            <a:endParaRPr lang="en-US" dirty="0"/>
          </a:p>
          <a:p>
            <a:endParaRPr lang="en-US" dirty="0"/>
          </a:p>
          <a:p>
            <a:endParaRPr lang="en-US" dirty="0"/>
          </a:p>
        </p:txBody>
      </p:sp>
      <p:pic>
        <p:nvPicPr>
          <p:cNvPr id="7" name="Picture 6" descr="C2-HD-BTM.png">
            <a:extLst>
              <a:ext uri="{FF2B5EF4-FFF2-40B4-BE49-F238E27FC236}">
                <a16:creationId xmlns:a16="http://schemas.microsoft.com/office/drawing/2014/main" id="{109D8C4B-8323-A94C-87D2-904CEF4C9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8" name="Picture 7">
            <a:extLst>
              <a:ext uri="{FF2B5EF4-FFF2-40B4-BE49-F238E27FC236}">
                <a16:creationId xmlns:a16="http://schemas.microsoft.com/office/drawing/2014/main" id="{0F878AF8-80F7-8245-ACEE-7B118C417F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2365" y="1673977"/>
            <a:ext cx="4065889" cy="4095317"/>
          </a:xfrm>
          <a:prstGeom prst="rect">
            <a:avLst/>
          </a:prstGeom>
        </p:spPr>
      </p:pic>
    </p:spTree>
    <p:extLst>
      <p:ext uri="{BB962C8B-B14F-4D97-AF65-F5344CB8AC3E}">
        <p14:creationId xmlns:p14="http://schemas.microsoft.com/office/powerpoint/2010/main" val="27606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accent5">
                    <a:lumMod val="75000"/>
                  </a:schemeClr>
                </a:solidFill>
              </a:rPr>
              <a:t>Dignite</a:t>
            </a:r>
            <a:r>
              <a:rPr lang="en-US" b="1" dirty="0">
                <a:solidFill>
                  <a:schemeClr val="accent5">
                    <a:lumMod val="75000"/>
                  </a:schemeClr>
                </a:solidFill>
              </a:rPr>
              <a:t> de la </a:t>
            </a:r>
            <a:r>
              <a:rPr lang="en-US" b="1" dirty="0" err="1">
                <a:solidFill>
                  <a:schemeClr val="accent5">
                    <a:lumMod val="75000"/>
                  </a:schemeClr>
                </a:solidFill>
              </a:rPr>
              <a:t>personne</a:t>
            </a:r>
            <a:r>
              <a:rPr lang="en-US" b="1" dirty="0">
                <a:solidFill>
                  <a:schemeClr val="accent5">
                    <a:lumMod val="75000"/>
                  </a:schemeClr>
                </a:solidFill>
              </a:rPr>
              <a:t> </a:t>
            </a:r>
            <a:r>
              <a:rPr lang="en-US" b="1" dirty="0" err="1">
                <a:solidFill>
                  <a:schemeClr val="accent5">
                    <a:lumMod val="75000"/>
                  </a:schemeClr>
                </a:solidFill>
              </a:rPr>
              <a:t>humaine</a:t>
            </a:r>
            <a:endParaRPr lang="en-US" b="1" dirty="0">
              <a:solidFill>
                <a:schemeClr val="accent5">
                  <a:lumMod val="75000"/>
                </a:schemeClr>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1257808" y="2226719"/>
            <a:ext cx="4389120" cy="3291840"/>
          </a:xfrm>
        </p:spPr>
      </p:pic>
      <p:sp>
        <p:nvSpPr>
          <p:cNvPr id="4" name="Content Placeholder 3"/>
          <p:cNvSpPr>
            <a:spLocks noGrp="1"/>
          </p:cNvSpPr>
          <p:nvPr>
            <p:ph sz="quarter" idx="14"/>
          </p:nvPr>
        </p:nvSpPr>
        <p:spPr>
          <a:xfrm>
            <a:off x="6096001" y="2155930"/>
            <a:ext cx="5927386" cy="3739031"/>
          </a:xfrm>
        </p:spPr>
        <p:txBody>
          <a:bodyPr>
            <a:normAutofit/>
          </a:bodyPr>
          <a:lstStyle/>
          <a:p>
            <a:pPr marL="0" indent="0">
              <a:buNone/>
            </a:pPr>
            <a:r>
              <a:rPr lang="en-US" dirty="0"/>
              <a:t>  </a:t>
            </a:r>
          </a:p>
          <a:p>
            <a:pPr marL="0" indent="0">
              <a:buNone/>
            </a:pPr>
            <a:r>
              <a:rPr lang="en-US" dirty="0" err="1"/>
              <a:t>Chaque</a:t>
            </a:r>
            <a:r>
              <a:rPr lang="en-US" dirty="0"/>
              <a:t> homme et </a:t>
            </a:r>
            <a:r>
              <a:rPr lang="en-US" dirty="0" err="1"/>
              <a:t>chaque</a:t>
            </a:r>
            <a:r>
              <a:rPr lang="en-US" dirty="0"/>
              <a:t> femme </a:t>
            </a:r>
            <a:r>
              <a:rPr lang="en-US" dirty="0" err="1"/>
              <a:t>est</a:t>
            </a:r>
            <a:r>
              <a:rPr lang="en-US" dirty="0"/>
              <a:t> </a:t>
            </a:r>
            <a:r>
              <a:rPr lang="en-US" dirty="0" err="1"/>
              <a:t>créé</a:t>
            </a:r>
            <a:r>
              <a:rPr lang="en-US" dirty="0"/>
              <a:t> par amour et fait </a:t>
            </a:r>
            <a:r>
              <a:rPr lang="en-US" dirty="0" err="1"/>
              <a:t>à</a:t>
            </a:r>
            <a:r>
              <a:rPr lang="en-US" dirty="0"/>
              <a:t> </a:t>
            </a:r>
            <a:r>
              <a:rPr lang="en-US" dirty="0" err="1"/>
              <a:t>l'image</a:t>
            </a:r>
            <a:r>
              <a:rPr lang="en-US" dirty="0"/>
              <a:t> et </a:t>
            </a:r>
            <a:r>
              <a:rPr lang="en-US" dirty="0" err="1"/>
              <a:t>à</a:t>
            </a:r>
            <a:r>
              <a:rPr lang="en-US" dirty="0"/>
              <a:t> la </a:t>
            </a:r>
            <a:r>
              <a:rPr lang="en-US" dirty="0" err="1"/>
              <a:t>ressemblance</a:t>
            </a:r>
            <a:r>
              <a:rPr lang="en-US" dirty="0"/>
              <a:t> de Dieu et </a:t>
            </a:r>
            <a:r>
              <a:rPr lang="en-US" dirty="0" err="1"/>
              <a:t>racheté</a:t>
            </a:r>
            <a:r>
              <a:rPr lang="en-US" dirty="0"/>
              <a:t> par </a:t>
            </a:r>
            <a:r>
              <a:rPr lang="en-US" dirty="0" err="1"/>
              <a:t>Jésus</a:t>
            </a:r>
            <a:r>
              <a:rPr lang="en-US" dirty="0"/>
              <a:t>-Christ ... </a:t>
            </a:r>
            <a:r>
              <a:rPr lang="en-US" dirty="0" err="1"/>
              <a:t>digne</a:t>
            </a:r>
            <a:r>
              <a:rPr lang="en-US" dirty="0"/>
              <a:t> de respect </a:t>
            </a:r>
            <a:r>
              <a:rPr lang="en-US" dirty="0" err="1"/>
              <a:t>en</a:t>
            </a:r>
            <a:r>
              <a:rPr lang="en-US" dirty="0"/>
              <a:t> </a:t>
            </a:r>
            <a:r>
              <a:rPr lang="en-US" dirty="0" err="1"/>
              <a:t>tant</a:t>
            </a:r>
            <a:r>
              <a:rPr lang="en-US" dirty="0"/>
              <a:t> que </a:t>
            </a:r>
            <a:r>
              <a:rPr lang="en-US" dirty="0" err="1"/>
              <a:t>membre</a:t>
            </a:r>
            <a:r>
              <a:rPr lang="en-US" dirty="0"/>
              <a:t> de la </a:t>
            </a:r>
            <a:r>
              <a:rPr lang="en-US" dirty="0" err="1"/>
              <a:t>famille</a:t>
            </a:r>
            <a:r>
              <a:rPr lang="en-US" dirty="0"/>
              <a:t> </a:t>
            </a:r>
            <a:r>
              <a:rPr lang="en-US" dirty="0" err="1"/>
              <a:t>humaine</a:t>
            </a:r>
            <a:r>
              <a:rPr lang="en-US" dirty="0"/>
              <a:t>, sans distinction de race, de </a:t>
            </a:r>
            <a:r>
              <a:rPr lang="en-US" dirty="0" err="1"/>
              <a:t>sexe</a:t>
            </a:r>
            <a:r>
              <a:rPr lang="en-US" dirty="0"/>
              <a:t>, </a:t>
            </a:r>
            <a:r>
              <a:rPr lang="en-US" dirty="0" err="1"/>
              <a:t>d'âge</a:t>
            </a:r>
            <a:r>
              <a:rPr lang="en-US" dirty="0"/>
              <a:t>, </a:t>
            </a:r>
            <a:r>
              <a:rPr lang="en-US" dirty="0" err="1"/>
              <a:t>d'origine</a:t>
            </a:r>
            <a:r>
              <a:rPr lang="en-US" dirty="0"/>
              <a:t> </a:t>
            </a:r>
            <a:r>
              <a:rPr lang="en-US" dirty="0" err="1"/>
              <a:t>nationale</a:t>
            </a:r>
            <a:r>
              <a:rPr lang="en-US" dirty="0"/>
              <a:t>, </a:t>
            </a:r>
            <a:r>
              <a:rPr lang="en-US" dirty="0" err="1"/>
              <a:t>statut</a:t>
            </a:r>
            <a:r>
              <a:rPr lang="en-US" dirty="0"/>
              <a:t> </a:t>
            </a:r>
            <a:r>
              <a:rPr lang="en-US" dirty="0" err="1"/>
              <a:t>économique</a:t>
            </a:r>
            <a:r>
              <a:rPr lang="en-US" dirty="0"/>
              <a:t>…</a:t>
            </a:r>
          </a:p>
          <a:p>
            <a:endParaRPr lang="en-US" dirty="0"/>
          </a:p>
          <a:p>
            <a:endParaRPr lang="en-US" dirty="0"/>
          </a:p>
        </p:txBody>
      </p:sp>
      <p:pic>
        <p:nvPicPr>
          <p:cNvPr id="6" name="Picture 5" descr="C2-HD-BTM.png">
            <a:extLst>
              <a:ext uri="{FF2B5EF4-FFF2-40B4-BE49-F238E27FC236}">
                <a16:creationId xmlns:a16="http://schemas.microsoft.com/office/drawing/2014/main" id="{8C9D7583-F805-0944-A262-33FCEFC911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52312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8419-81EC-AE4B-9810-5D9BB1E15931}"/>
              </a:ext>
            </a:extLst>
          </p:cNvPr>
          <p:cNvSpPr>
            <a:spLocks noGrp="1"/>
          </p:cNvSpPr>
          <p:nvPr>
            <p:ph type="title"/>
          </p:nvPr>
        </p:nvSpPr>
        <p:spPr>
          <a:xfrm>
            <a:off x="1389250" y="1429224"/>
            <a:ext cx="10445857" cy="3380416"/>
          </a:xfrm>
        </p:spPr>
        <p:txBody>
          <a:bodyPr>
            <a:normAutofit fontScale="90000"/>
          </a:bodyPr>
          <a:lstStyle/>
          <a:p>
            <a:r>
              <a:rPr lang="en-US" b="1" dirty="0">
                <a:solidFill>
                  <a:schemeClr val="accent5">
                    <a:lumMod val="75000"/>
                  </a:schemeClr>
                </a:solidFill>
              </a:rPr>
              <a:t>ATELIER DE FORMATION AVEC </a:t>
            </a:r>
            <a:r>
              <a:rPr lang="en-US" b="1" dirty="0" err="1">
                <a:solidFill>
                  <a:srgbClr val="FF0000"/>
                </a:solidFill>
              </a:rPr>
              <a:t>Ajouter</a:t>
            </a:r>
            <a:r>
              <a:rPr lang="en-US" b="1" dirty="0">
                <a:solidFill>
                  <a:srgbClr val="FF0000"/>
                </a:solidFill>
              </a:rPr>
              <a:t> nom du </a:t>
            </a:r>
            <a:r>
              <a:rPr lang="en-US" b="1" dirty="0" err="1">
                <a:solidFill>
                  <a:srgbClr val="FF0000"/>
                </a:solidFill>
              </a:rPr>
              <a:t>groupe</a:t>
            </a:r>
            <a:r>
              <a:rPr lang="en-US" b="1" dirty="0">
                <a:solidFill>
                  <a:srgbClr val="FF0000"/>
                </a:solidFill>
              </a:rPr>
              <a:t>,</a:t>
            </a:r>
            <a:br>
              <a:rPr lang="en-US" b="1" dirty="0">
                <a:solidFill>
                  <a:srgbClr val="FF0000"/>
                </a:solidFill>
              </a:rPr>
            </a:br>
            <a:r>
              <a:rPr lang="en-US" b="1" dirty="0">
                <a:solidFill>
                  <a:srgbClr val="FF0000"/>
                </a:solidFill>
              </a:rPr>
              <a:t> </a:t>
            </a:r>
            <a:r>
              <a:rPr lang="en-US" b="1" dirty="0" err="1">
                <a:solidFill>
                  <a:srgbClr val="FF0000"/>
                </a:solidFill>
              </a:rPr>
              <a:t>Ajouter</a:t>
            </a:r>
            <a:r>
              <a:rPr lang="en-US" b="1" dirty="0">
                <a:solidFill>
                  <a:srgbClr val="FF0000"/>
                </a:solidFill>
              </a:rPr>
              <a:t> lieu</a:t>
            </a:r>
            <a:br>
              <a:rPr lang="en-US" b="1" dirty="0">
                <a:solidFill>
                  <a:schemeClr val="accent5">
                    <a:lumMod val="75000"/>
                  </a:schemeClr>
                </a:solidFill>
              </a:rPr>
            </a:br>
            <a:br>
              <a:rPr lang="en-US" b="1" dirty="0">
                <a:solidFill>
                  <a:schemeClr val="accent5">
                    <a:lumMod val="75000"/>
                  </a:schemeClr>
                </a:solidFill>
              </a:rPr>
            </a:br>
            <a:br>
              <a:rPr lang="en-US" b="1" dirty="0">
                <a:solidFill>
                  <a:schemeClr val="accent5">
                    <a:lumMod val="75000"/>
                  </a:schemeClr>
                </a:solidFill>
              </a:rPr>
            </a:br>
            <a:r>
              <a:rPr lang="en-US" sz="3600" b="1" dirty="0" err="1">
                <a:solidFill>
                  <a:srgbClr val="FF0000"/>
                </a:solidFill>
              </a:rPr>
              <a:t>Ajouter</a:t>
            </a:r>
            <a:r>
              <a:rPr lang="en-US" sz="3600" b="1" dirty="0">
                <a:solidFill>
                  <a:srgbClr val="FF0000"/>
                </a:solidFill>
              </a:rPr>
              <a:t> nom du </a:t>
            </a:r>
            <a:br>
              <a:rPr lang="en-US" sz="3600" b="1" dirty="0">
                <a:solidFill>
                  <a:srgbClr val="FF0000"/>
                </a:solidFill>
              </a:rPr>
            </a:br>
            <a:r>
              <a:rPr lang="en-US" sz="3600" b="1" dirty="0" err="1">
                <a:solidFill>
                  <a:srgbClr val="FF0000"/>
                </a:solidFill>
              </a:rPr>
              <a:t>presentateur</a:t>
            </a:r>
            <a:r>
              <a:rPr lang="en-US" sz="3600" b="1" dirty="0">
                <a:solidFill>
                  <a:srgbClr val="FF0000"/>
                </a:solidFill>
              </a:rPr>
              <a:t>(trice)</a:t>
            </a:r>
            <a:r>
              <a:rPr lang="en-US" dirty="0">
                <a:solidFill>
                  <a:schemeClr val="accent5">
                    <a:lumMod val="75000"/>
                  </a:schemeClr>
                </a:solidFill>
              </a:rPr>
              <a:t>,</a:t>
            </a:r>
            <a:br>
              <a:rPr lang="en-US" dirty="0">
                <a:solidFill>
                  <a:schemeClr val="accent5">
                    <a:lumMod val="75000"/>
                  </a:schemeClr>
                </a:solidFill>
              </a:rPr>
            </a:br>
            <a:r>
              <a:rPr lang="en-US" sz="2700" dirty="0">
                <a:solidFill>
                  <a:schemeClr val="accent5">
                    <a:lumMod val="75000"/>
                  </a:schemeClr>
                </a:solidFill>
              </a:rPr>
              <a:t>UNANIMA International  </a:t>
            </a:r>
            <a:r>
              <a:rPr lang="en-US" sz="2700" b="1" dirty="0">
                <a:solidFill>
                  <a:schemeClr val="accent5">
                    <a:lumMod val="75000"/>
                  </a:schemeClr>
                </a:solidFill>
              </a:rPr>
              <a:t> </a:t>
            </a:r>
          </a:p>
        </p:txBody>
      </p:sp>
      <p:pic>
        <p:nvPicPr>
          <p:cNvPr id="7" name="Picture 6">
            <a:extLst>
              <a:ext uri="{FF2B5EF4-FFF2-40B4-BE49-F238E27FC236}">
                <a16:creationId xmlns:a16="http://schemas.microsoft.com/office/drawing/2014/main" id="{F55413C5-8FE5-664F-8EBE-15D102C603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0424" y="2259293"/>
            <a:ext cx="3091267" cy="3804834"/>
          </a:xfrm>
          <a:prstGeom prst="rect">
            <a:avLst/>
          </a:prstGeom>
        </p:spPr>
      </p:pic>
    </p:spTree>
    <p:extLst>
      <p:ext uri="{BB962C8B-B14F-4D97-AF65-F5344CB8AC3E}">
        <p14:creationId xmlns:p14="http://schemas.microsoft.com/office/powerpoint/2010/main" val="2397068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lumMod val="75000"/>
                  </a:schemeClr>
                </a:solidFill>
              </a:rPr>
              <a:t>Principe de Participation</a:t>
            </a:r>
          </a:p>
        </p:txBody>
      </p:sp>
      <p:sp>
        <p:nvSpPr>
          <p:cNvPr id="4" name="Content Placeholder 3"/>
          <p:cNvSpPr>
            <a:spLocks noGrp="1"/>
          </p:cNvSpPr>
          <p:nvPr>
            <p:ph sz="quarter" idx="14"/>
          </p:nvPr>
        </p:nvSpPr>
        <p:spPr>
          <a:xfrm>
            <a:off x="6096000" y="2057400"/>
            <a:ext cx="6096000" cy="3630478"/>
          </a:xfrm>
        </p:spPr>
        <p:txBody>
          <a:bodyPr>
            <a:normAutofit/>
          </a:bodyPr>
          <a:lstStyle/>
          <a:p>
            <a:r>
              <a:rPr lang="en-US" sz="2400" dirty="0" err="1"/>
              <a:t>Toute</a:t>
            </a:r>
            <a:r>
              <a:rPr lang="en-US" sz="2400" dirty="0"/>
              <a:t> </a:t>
            </a:r>
            <a:r>
              <a:rPr lang="en-US" sz="2400" dirty="0" err="1"/>
              <a:t>personne</a:t>
            </a:r>
            <a:r>
              <a:rPr lang="en-US" sz="2400" dirty="0"/>
              <a:t> a le droit et le devoir de </a:t>
            </a:r>
            <a:r>
              <a:rPr lang="en-US" sz="2400" dirty="0" err="1"/>
              <a:t>participer</a:t>
            </a:r>
            <a:r>
              <a:rPr lang="en-US" sz="2400" dirty="0"/>
              <a:t> dans la </a:t>
            </a:r>
            <a:r>
              <a:rPr lang="en-US" sz="2400" dirty="0" err="1"/>
              <a:t>société</a:t>
            </a:r>
            <a:r>
              <a:rPr lang="en-US" sz="2400" dirty="0"/>
              <a:t>, </a:t>
            </a:r>
            <a:r>
              <a:rPr lang="en-US" sz="2400" dirty="0" err="1"/>
              <a:t>recherchant</a:t>
            </a:r>
            <a:r>
              <a:rPr lang="en-US" sz="2400" dirty="0"/>
              <a:t> ensemble le bien </a:t>
            </a:r>
            <a:r>
              <a:rPr lang="en-US" sz="2400" dirty="0" err="1"/>
              <a:t>commun</a:t>
            </a:r>
            <a:r>
              <a:rPr lang="en-US" sz="2400" dirty="0"/>
              <a:t> et le bien-</a:t>
            </a:r>
            <a:r>
              <a:rPr lang="en-US" sz="2400" dirty="0" err="1"/>
              <a:t>être</a:t>
            </a:r>
            <a:r>
              <a:rPr lang="en-US" sz="2400" dirty="0"/>
              <a:t> de </a:t>
            </a:r>
            <a:r>
              <a:rPr lang="en-US" sz="2400" dirty="0" err="1"/>
              <a:t>tous</a:t>
            </a:r>
            <a:r>
              <a:rPr lang="en-US" sz="2400" dirty="0"/>
              <a:t>, </a:t>
            </a:r>
            <a:r>
              <a:rPr lang="en-US" sz="2400" dirty="0" err="1"/>
              <a:t>en</a:t>
            </a:r>
            <a:r>
              <a:rPr lang="en-US" sz="2400" dirty="0"/>
              <a:t> particulier des </a:t>
            </a:r>
            <a:r>
              <a:rPr lang="en-US" sz="2400" dirty="0" err="1"/>
              <a:t>pauvres</a:t>
            </a:r>
            <a:r>
              <a:rPr lang="en-US" sz="2400" dirty="0"/>
              <a:t> et des </a:t>
            </a:r>
            <a:r>
              <a:rPr lang="en-US" sz="2400" dirty="0" err="1"/>
              <a:t>personnes</a:t>
            </a:r>
            <a:r>
              <a:rPr lang="en-US" sz="2400" dirty="0"/>
              <a:t> </a:t>
            </a:r>
            <a:r>
              <a:rPr lang="en-US" sz="2400" dirty="0" err="1"/>
              <a:t>vulnérables</a:t>
            </a:r>
            <a:r>
              <a:rPr lang="en-US" sz="2400" dirty="0"/>
              <a:t>.</a:t>
            </a:r>
          </a:p>
          <a:p>
            <a:r>
              <a:rPr lang="en-US" sz="2400" dirty="0"/>
              <a:t>Le travail </a:t>
            </a:r>
            <a:r>
              <a:rPr lang="en-US" sz="2400" dirty="0" err="1"/>
              <a:t>est</a:t>
            </a:r>
            <a:r>
              <a:rPr lang="en-US" sz="2400" dirty="0"/>
              <a:t> plus </a:t>
            </a:r>
            <a:r>
              <a:rPr lang="en-US" sz="2400" dirty="0" err="1"/>
              <a:t>qu'un</a:t>
            </a:r>
            <a:r>
              <a:rPr lang="en-US" sz="2400" dirty="0"/>
              <a:t> </a:t>
            </a:r>
            <a:r>
              <a:rPr lang="en-US" sz="2400" dirty="0" err="1"/>
              <a:t>moyen</a:t>
            </a:r>
            <a:r>
              <a:rPr lang="en-US" sz="2400" dirty="0"/>
              <a:t> de </a:t>
            </a:r>
            <a:r>
              <a:rPr lang="en-US" sz="2400" dirty="0" err="1"/>
              <a:t>gagner</a:t>
            </a:r>
            <a:r>
              <a:rPr lang="en-US" sz="2400" dirty="0"/>
              <a:t> </a:t>
            </a:r>
            <a:r>
              <a:rPr lang="en-US" sz="2400" dirty="0" err="1"/>
              <a:t>sa</a:t>
            </a:r>
            <a:r>
              <a:rPr lang="en-US" sz="2400" dirty="0"/>
              <a:t> vie; </a:t>
            </a:r>
            <a:r>
              <a:rPr lang="en-US" sz="2400" dirty="0" err="1"/>
              <a:t>c'est</a:t>
            </a:r>
            <a:r>
              <a:rPr lang="en-US" sz="2400" dirty="0"/>
              <a:t> </a:t>
            </a:r>
            <a:r>
              <a:rPr lang="en-US" sz="2400" dirty="0" err="1"/>
              <a:t>une</a:t>
            </a:r>
            <a:r>
              <a:rPr lang="en-US" sz="2400" dirty="0"/>
              <a:t> </a:t>
            </a:r>
            <a:r>
              <a:rPr lang="en-US" sz="2400" dirty="0" err="1"/>
              <a:t>forme</a:t>
            </a:r>
            <a:r>
              <a:rPr lang="en-US" sz="2400" dirty="0"/>
              <a:t> de participation continue </a:t>
            </a:r>
            <a:r>
              <a:rPr lang="en-US" sz="2400" dirty="0" err="1"/>
              <a:t>à</a:t>
            </a:r>
            <a:r>
              <a:rPr lang="en-US" sz="2400" dirty="0"/>
              <a:t> la </a:t>
            </a:r>
            <a:r>
              <a:rPr lang="en-US" sz="2400" dirty="0" err="1"/>
              <a:t>création</a:t>
            </a:r>
            <a:r>
              <a:rPr lang="en-US" sz="2400" dirty="0"/>
              <a:t> de Dieu.</a:t>
            </a:r>
          </a:p>
        </p:txBody>
      </p:sp>
      <p:pic>
        <p:nvPicPr>
          <p:cNvPr id="6" name="Picture 5" descr="C2-HD-BTM.png">
            <a:extLst>
              <a:ext uri="{FF2B5EF4-FFF2-40B4-BE49-F238E27FC236}">
                <a16:creationId xmlns:a16="http://schemas.microsoft.com/office/drawing/2014/main" id="{FCC4595E-4387-B541-A27A-BA313DD721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7" name="Content Placeholder 6">
            <a:extLst>
              <a:ext uri="{FF2B5EF4-FFF2-40B4-BE49-F238E27FC236}">
                <a16:creationId xmlns:a16="http://schemas.microsoft.com/office/drawing/2014/main" id="{06BC5574-5CCE-1842-B23C-000D2D68FE2C}"/>
              </a:ext>
            </a:extLst>
          </p:cNvPr>
          <p:cNvSpPr>
            <a:spLocks noGrp="1"/>
          </p:cNvSpPr>
          <p:nvPr>
            <p:ph sz="quarter" idx="13"/>
          </p:nvPr>
        </p:nvSpPr>
        <p:spPr/>
        <p:txBody>
          <a:bodyPr/>
          <a:lstStyle/>
          <a:p>
            <a:endParaRPr lang="en-US"/>
          </a:p>
        </p:txBody>
      </p:sp>
      <p:pic>
        <p:nvPicPr>
          <p:cNvPr id="8" name="Picture 7">
            <a:extLst>
              <a:ext uri="{FF2B5EF4-FFF2-40B4-BE49-F238E27FC236}">
                <a16:creationId xmlns:a16="http://schemas.microsoft.com/office/drawing/2014/main" id="{E09D7E5C-EBC4-CE4C-8E91-052502BD6C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04" y="1830522"/>
            <a:ext cx="5740592" cy="3823235"/>
          </a:xfrm>
          <a:prstGeom prst="rect">
            <a:avLst/>
          </a:prstGeom>
        </p:spPr>
      </p:pic>
    </p:spTree>
    <p:extLst>
      <p:ext uri="{BB962C8B-B14F-4D97-AF65-F5344CB8AC3E}">
        <p14:creationId xmlns:p14="http://schemas.microsoft.com/office/powerpoint/2010/main" val="1971500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419" y="764373"/>
            <a:ext cx="10126287" cy="1293028"/>
          </a:xfrm>
        </p:spPr>
        <p:txBody>
          <a:bodyPr/>
          <a:lstStyle/>
          <a:p>
            <a:r>
              <a:rPr lang="en-US" b="1" dirty="0">
                <a:solidFill>
                  <a:schemeClr val="accent5">
                    <a:lumMod val="75000"/>
                  </a:schemeClr>
                </a:solidFill>
              </a:rPr>
              <a:t> Option PREFERENTIELLE POUR LES PAUVRES</a:t>
            </a:r>
          </a:p>
        </p:txBody>
      </p:sp>
      <p:sp>
        <p:nvSpPr>
          <p:cNvPr id="3" name="Content Placeholder 2"/>
          <p:cNvSpPr>
            <a:spLocks noGrp="1"/>
          </p:cNvSpPr>
          <p:nvPr>
            <p:ph sz="quarter" idx="13"/>
          </p:nvPr>
        </p:nvSpPr>
        <p:spPr>
          <a:xfrm>
            <a:off x="216406" y="2057401"/>
            <a:ext cx="8292594" cy="3447288"/>
          </a:xfrm>
        </p:spPr>
        <p:txBody>
          <a:bodyPr>
            <a:normAutofit fontScale="70000" lnSpcReduction="20000"/>
          </a:bodyPr>
          <a:lstStyle/>
          <a:p>
            <a:r>
              <a:rPr lang="en-US" sz="3400" dirty="0"/>
              <a:t>Nous </a:t>
            </a:r>
            <a:r>
              <a:rPr lang="en-US" sz="3400" dirty="0" err="1"/>
              <a:t>serons</a:t>
            </a:r>
            <a:r>
              <a:rPr lang="en-US" sz="3400" dirty="0"/>
              <a:t> </a:t>
            </a:r>
            <a:r>
              <a:rPr lang="en-US" sz="3400" dirty="0" err="1"/>
              <a:t>jugés</a:t>
            </a:r>
            <a:r>
              <a:rPr lang="en-US" sz="3400" dirty="0"/>
              <a:t> sur </a:t>
            </a:r>
            <a:r>
              <a:rPr lang="en-US" sz="3400" dirty="0" err="1"/>
              <a:t>ce</a:t>
            </a:r>
            <a:r>
              <a:rPr lang="en-US" sz="3400" dirty="0"/>
              <a:t> que nous </a:t>
            </a:r>
            <a:r>
              <a:rPr lang="en-US" sz="3400" dirty="0" err="1"/>
              <a:t>choisissons</a:t>
            </a:r>
            <a:r>
              <a:rPr lang="en-US" sz="3400" dirty="0"/>
              <a:t> de faire </a:t>
            </a:r>
            <a:r>
              <a:rPr lang="en-US" sz="3400" dirty="0" err="1"/>
              <a:t>ou</a:t>
            </a:r>
            <a:r>
              <a:rPr lang="en-US" sz="3400" dirty="0"/>
              <a:t> de ne pas faire </a:t>
            </a:r>
            <a:r>
              <a:rPr lang="en-US" sz="3400" dirty="0" err="1"/>
              <a:t>en</a:t>
            </a:r>
            <a:r>
              <a:rPr lang="en-US" sz="3400" dirty="0"/>
              <a:t> </a:t>
            </a:r>
            <a:r>
              <a:rPr lang="en-US" sz="3400" dirty="0" err="1"/>
              <a:t>ce</a:t>
            </a:r>
            <a:r>
              <a:rPr lang="en-US" sz="3400" dirty="0"/>
              <a:t> qui </a:t>
            </a:r>
            <a:r>
              <a:rPr lang="en-US" sz="3400" dirty="0" err="1"/>
              <a:t>concerne</a:t>
            </a:r>
            <a:r>
              <a:rPr lang="en-US" sz="3400" dirty="0"/>
              <a:t> les </a:t>
            </a:r>
            <a:r>
              <a:rPr lang="en-US" sz="3400" dirty="0" err="1"/>
              <a:t>affamés</a:t>
            </a:r>
            <a:r>
              <a:rPr lang="en-US" sz="3400" dirty="0"/>
              <a:t>, les </a:t>
            </a:r>
            <a:r>
              <a:rPr lang="en-US" sz="3400" dirty="0" err="1"/>
              <a:t>assoiffés</a:t>
            </a:r>
            <a:r>
              <a:rPr lang="en-US" sz="3400" dirty="0"/>
              <a:t>, les </a:t>
            </a:r>
            <a:r>
              <a:rPr lang="en-US" sz="3400" dirty="0" err="1"/>
              <a:t>malades</a:t>
            </a:r>
            <a:r>
              <a:rPr lang="en-US" sz="3400" dirty="0"/>
              <a:t>, les sans-abri, les </a:t>
            </a:r>
            <a:r>
              <a:rPr lang="en-US" sz="3400" dirty="0" err="1"/>
              <a:t>prisonniers</a:t>
            </a:r>
            <a:r>
              <a:rPr lang="en-US" sz="3400" dirty="0"/>
              <a:t> (Mt 25,31) </a:t>
            </a:r>
            <a:r>
              <a:rPr lang="en-US" sz="3400" dirty="0" err="1">
                <a:solidFill>
                  <a:schemeClr val="accent2">
                    <a:lumMod val="60000"/>
                    <a:lumOff val="40000"/>
                  </a:schemeClr>
                </a:solidFill>
              </a:rPr>
              <a:t>ce</a:t>
            </a:r>
            <a:r>
              <a:rPr lang="en-US" sz="3400" dirty="0">
                <a:solidFill>
                  <a:schemeClr val="accent2">
                    <a:lumMod val="60000"/>
                    <a:lumOff val="40000"/>
                  </a:schemeClr>
                </a:solidFill>
              </a:rPr>
              <a:t> que nous </a:t>
            </a:r>
            <a:r>
              <a:rPr lang="en-US" sz="3400" dirty="0" err="1">
                <a:solidFill>
                  <a:schemeClr val="accent2">
                    <a:lumMod val="60000"/>
                    <a:lumOff val="40000"/>
                  </a:schemeClr>
                </a:solidFill>
              </a:rPr>
              <a:t>appelons</a:t>
            </a:r>
            <a:r>
              <a:rPr lang="en-US" sz="3400" dirty="0">
                <a:solidFill>
                  <a:schemeClr val="accent2">
                    <a:lumMod val="60000"/>
                    <a:lumOff val="40000"/>
                  </a:schemeClr>
                </a:solidFill>
              </a:rPr>
              <a:t> </a:t>
            </a:r>
            <a:r>
              <a:rPr lang="en-US" sz="3400" dirty="0" err="1">
                <a:solidFill>
                  <a:schemeClr val="accent2">
                    <a:lumMod val="60000"/>
                    <a:lumOff val="40000"/>
                  </a:schemeClr>
                </a:solidFill>
              </a:rPr>
              <a:t>aujourd'hui</a:t>
            </a:r>
            <a:r>
              <a:rPr lang="en-US" sz="3400" dirty="0">
                <a:solidFill>
                  <a:schemeClr val="accent2">
                    <a:lumMod val="60000"/>
                    <a:lumOff val="40000"/>
                  </a:schemeClr>
                </a:solidFill>
              </a:rPr>
              <a:t> - option </a:t>
            </a:r>
            <a:r>
              <a:rPr lang="en-US" sz="3400" dirty="0" err="1">
                <a:solidFill>
                  <a:schemeClr val="accent2">
                    <a:lumMod val="60000"/>
                    <a:lumOff val="40000"/>
                  </a:schemeClr>
                </a:solidFill>
              </a:rPr>
              <a:t>préférentielle</a:t>
            </a:r>
            <a:r>
              <a:rPr lang="en-US" sz="3400" dirty="0">
                <a:solidFill>
                  <a:schemeClr val="accent2">
                    <a:lumMod val="60000"/>
                    <a:lumOff val="40000"/>
                  </a:schemeClr>
                </a:solidFill>
              </a:rPr>
              <a:t> pour les </a:t>
            </a:r>
            <a:r>
              <a:rPr lang="en-US" sz="3400" dirty="0" err="1">
                <a:solidFill>
                  <a:schemeClr val="accent2">
                    <a:lumMod val="60000"/>
                    <a:lumOff val="40000"/>
                  </a:schemeClr>
                </a:solidFill>
              </a:rPr>
              <a:t>pauvres</a:t>
            </a:r>
            <a:endParaRPr lang="en-US" sz="3400" dirty="0">
              <a:solidFill>
                <a:schemeClr val="accent2">
                  <a:lumMod val="60000"/>
                  <a:lumOff val="40000"/>
                </a:schemeClr>
              </a:solidFill>
            </a:endParaRPr>
          </a:p>
          <a:p>
            <a:r>
              <a:rPr lang="en-US" sz="3400" dirty="0" err="1"/>
              <a:t>L'option</a:t>
            </a:r>
            <a:r>
              <a:rPr lang="en-US" sz="3400" dirty="0"/>
              <a:t> </a:t>
            </a:r>
            <a:r>
              <a:rPr lang="en-US" sz="3400" dirty="0" err="1"/>
              <a:t>préférentielle</a:t>
            </a:r>
            <a:r>
              <a:rPr lang="en-US" sz="3400" dirty="0"/>
              <a:t> </a:t>
            </a:r>
            <a:r>
              <a:rPr lang="en-US" sz="3400" dirty="0" err="1"/>
              <a:t>exige</a:t>
            </a:r>
            <a:r>
              <a:rPr lang="en-US" sz="3400" dirty="0"/>
              <a:t> </a:t>
            </a:r>
            <a:r>
              <a:rPr lang="en-US" sz="3400" dirty="0" err="1"/>
              <a:t>une</a:t>
            </a:r>
            <a:r>
              <a:rPr lang="en-US" sz="3400" dirty="0"/>
              <a:t> </a:t>
            </a:r>
            <a:r>
              <a:rPr lang="en-US" sz="3400" dirty="0" err="1"/>
              <a:t>appréciation</a:t>
            </a:r>
            <a:r>
              <a:rPr lang="en-US" sz="3400" dirty="0"/>
              <a:t> de </a:t>
            </a:r>
            <a:r>
              <a:rPr lang="en-US" sz="3400" dirty="0" err="1"/>
              <a:t>l'immense</a:t>
            </a:r>
            <a:r>
              <a:rPr lang="en-US" sz="3400" dirty="0"/>
              <a:t> </a:t>
            </a:r>
            <a:r>
              <a:rPr lang="en-US" sz="3400" dirty="0" err="1"/>
              <a:t>dignité</a:t>
            </a:r>
            <a:r>
              <a:rPr lang="en-US" sz="3400" dirty="0"/>
              <a:t> des </a:t>
            </a:r>
            <a:r>
              <a:rPr lang="en-US" sz="3400" dirty="0" err="1"/>
              <a:t>pauvres</a:t>
            </a:r>
            <a:r>
              <a:rPr lang="en-US" sz="3400" dirty="0"/>
              <a:t>.</a:t>
            </a:r>
          </a:p>
          <a:p>
            <a:r>
              <a:rPr lang="en-US" sz="3400" dirty="0"/>
              <a:t> </a:t>
            </a:r>
            <a:r>
              <a:rPr lang="en-US" sz="3400" dirty="0" err="1"/>
              <a:t>Cela</a:t>
            </a:r>
            <a:r>
              <a:rPr lang="en-US" sz="3400" dirty="0"/>
              <a:t> </a:t>
            </a:r>
            <a:r>
              <a:rPr lang="en-US" sz="3400" dirty="0" err="1"/>
              <a:t>demande</a:t>
            </a:r>
            <a:r>
              <a:rPr lang="en-US" sz="3400" dirty="0"/>
              <a:t> </a:t>
            </a:r>
            <a:r>
              <a:rPr lang="en-US" sz="3400" dirty="0" err="1"/>
              <a:t>une</a:t>
            </a:r>
            <a:r>
              <a:rPr lang="en-US" sz="3400" dirty="0"/>
              <a:t> </a:t>
            </a:r>
            <a:r>
              <a:rPr lang="en-US" sz="3400" dirty="0" err="1"/>
              <a:t>approche</a:t>
            </a:r>
            <a:r>
              <a:rPr lang="en-US" sz="3400" dirty="0"/>
              <a:t> </a:t>
            </a:r>
            <a:r>
              <a:rPr lang="en-US" sz="3400" dirty="0" err="1"/>
              <a:t>intégrée</a:t>
            </a:r>
            <a:r>
              <a:rPr lang="en-US" sz="3400" dirty="0"/>
              <a:t> pour </a:t>
            </a:r>
            <a:r>
              <a:rPr lang="en-US" sz="3400" dirty="0" err="1"/>
              <a:t>lutter</a:t>
            </a:r>
            <a:r>
              <a:rPr lang="en-US" sz="3400" dirty="0"/>
              <a:t> </a:t>
            </a:r>
            <a:r>
              <a:rPr lang="en-US" sz="3400" dirty="0" err="1"/>
              <a:t>contre</a:t>
            </a:r>
            <a:r>
              <a:rPr lang="en-US" sz="3400" dirty="0"/>
              <a:t> la </a:t>
            </a:r>
            <a:r>
              <a:rPr lang="en-US" sz="3400" dirty="0" err="1"/>
              <a:t>pauvreté</a:t>
            </a:r>
            <a:r>
              <a:rPr lang="en-US" sz="3400" dirty="0"/>
              <a:t> et </a:t>
            </a:r>
            <a:r>
              <a:rPr lang="en-US" sz="3400" dirty="0" err="1"/>
              <a:t>redonner</a:t>
            </a:r>
            <a:r>
              <a:rPr lang="en-US" sz="3400" dirty="0"/>
              <a:t> la </a:t>
            </a:r>
            <a:r>
              <a:rPr lang="en-US" sz="3400" dirty="0" err="1"/>
              <a:t>dignité</a:t>
            </a:r>
            <a:r>
              <a:rPr lang="en-US" sz="3400" dirty="0"/>
              <a:t> aux </a:t>
            </a:r>
            <a:r>
              <a:rPr lang="en-US" sz="3400" dirty="0" err="1"/>
              <a:t>exclus</a:t>
            </a:r>
            <a:r>
              <a:rPr lang="en-US" sz="3400" dirty="0"/>
              <a:t> et les </a:t>
            </a:r>
            <a:r>
              <a:rPr lang="en-US" sz="3400" dirty="0" err="1"/>
              <a:t>inclure</a:t>
            </a:r>
            <a:r>
              <a:rPr lang="en-US" sz="3400" dirty="0"/>
              <a:t> </a:t>
            </a:r>
            <a:r>
              <a:rPr lang="en-US" sz="3400" dirty="0" err="1"/>
              <a:t>à</a:t>
            </a:r>
            <a:r>
              <a:rPr lang="en-US" sz="3400" dirty="0"/>
              <a:t> la table </a:t>
            </a:r>
            <a:r>
              <a:rPr lang="en-US" sz="3400" dirty="0" err="1"/>
              <a:t>lorsque</a:t>
            </a:r>
            <a:r>
              <a:rPr lang="en-US" sz="3400" dirty="0"/>
              <a:t> des </a:t>
            </a:r>
            <a:r>
              <a:rPr lang="en-US" sz="3400" dirty="0" err="1"/>
              <a:t>décisions</a:t>
            </a:r>
            <a:r>
              <a:rPr lang="en-US" sz="3400" dirty="0"/>
              <a:t> </a:t>
            </a:r>
            <a:r>
              <a:rPr lang="en-US" sz="3400" dirty="0" err="1"/>
              <a:t>sont</a:t>
            </a:r>
            <a:r>
              <a:rPr lang="en-US" sz="3400" dirty="0"/>
              <a:t> </a:t>
            </a:r>
            <a:r>
              <a:rPr lang="en-US" sz="3400" dirty="0" err="1"/>
              <a:t>prises</a:t>
            </a:r>
            <a:r>
              <a:rPr lang="en-US" sz="3400" dirty="0"/>
              <a:t> </a:t>
            </a:r>
            <a:r>
              <a:rPr lang="en-US" sz="3400" dirty="0" err="1"/>
              <a:t>à</a:t>
            </a:r>
            <a:r>
              <a:rPr lang="en-US" sz="3400" dirty="0"/>
              <a:t> </a:t>
            </a:r>
            <a:r>
              <a:rPr lang="en-US" sz="3400" dirty="0" err="1"/>
              <a:t>leur</a:t>
            </a:r>
            <a:r>
              <a:rPr lang="en-US" sz="3400" dirty="0"/>
              <a:t> </a:t>
            </a:r>
            <a:r>
              <a:rPr lang="en-US" sz="3400" dirty="0" err="1"/>
              <a:t>sujet</a:t>
            </a:r>
            <a:r>
              <a:rPr lang="en-US" sz="3400" dirty="0"/>
              <a:t> et sur la </a:t>
            </a:r>
            <a:r>
              <a:rPr lang="en-US" sz="3400" dirty="0" err="1"/>
              <a:t>réalité</a:t>
            </a:r>
            <a:r>
              <a:rPr lang="en-US" sz="3400" dirty="0"/>
              <a:t> </a:t>
            </a:r>
            <a:r>
              <a:rPr lang="en-US" sz="3400" dirty="0" err="1"/>
              <a:t>systémique</a:t>
            </a:r>
            <a:r>
              <a:rPr lang="en-US" sz="3400" dirty="0"/>
              <a:t>. </a:t>
            </a:r>
            <a:r>
              <a:rPr lang="en-US" sz="3400" dirty="0">
                <a:solidFill>
                  <a:schemeClr val="accent2">
                    <a:lumMod val="60000"/>
                    <a:lumOff val="40000"/>
                  </a:schemeClr>
                </a:solidFill>
              </a:rPr>
              <a:t>"La </a:t>
            </a:r>
            <a:r>
              <a:rPr lang="en-US" sz="3400" dirty="0" err="1">
                <a:solidFill>
                  <a:schemeClr val="accent2">
                    <a:lumMod val="60000"/>
                    <a:lumOff val="40000"/>
                  </a:schemeClr>
                </a:solidFill>
              </a:rPr>
              <a:t>charité</a:t>
            </a:r>
            <a:r>
              <a:rPr lang="en-US" sz="3400" dirty="0">
                <a:solidFill>
                  <a:schemeClr val="accent2">
                    <a:lumMod val="60000"/>
                    <a:lumOff val="40000"/>
                  </a:schemeClr>
                </a:solidFill>
              </a:rPr>
              <a:t> </a:t>
            </a:r>
            <a:r>
              <a:rPr lang="en-US" sz="3400" dirty="0" err="1">
                <a:solidFill>
                  <a:schemeClr val="accent2">
                    <a:lumMod val="60000"/>
                    <a:lumOff val="40000"/>
                  </a:schemeClr>
                </a:solidFill>
              </a:rPr>
              <a:t>donne</a:t>
            </a:r>
            <a:r>
              <a:rPr lang="en-US" sz="3400" dirty="0">
                <a:solidFill>
                  <a:schemeClr val="accent2">
                    <a:lumMod val="60000"/>
                    <a:lumOff val="40000"/>
                  </a:schemeClr>
                </a:solidFill>
              </a:rPr>
              <a:t>, la justice change."</a:t>
            </a:r>
          </a:p>
          <a:p>
            <a:endParaRPr lang="en-US" dirty="0"/>
          </a:p>
        </p:txBody>
      </p:sp>
      <p:pic>
        <p:nvPicPr>
          <p:cNvPr id="5" name="Content Placeholder 4"/>
          <p:cNvPicPr>
            <a:picLocks noGrp="1" noChangeAspect="1"/>
          </p:cNvPicPr>
          <p:nvPr>
            <p:ph sz="quarter" idx="14"/>
          </p:nvPr>
        </p:nvPicPr>
        <p:blipFill>
          <a:blip r:embed="rId3" cstate="email">
            <a:extLst>
              <a:ext uri="{28A0092B-C50C-407E-A947-70E740481C1C}">
                <a14:useLocalDpi xmlns:a14="http://schemas.microsoft.com/office/drawing/2010/main"/>
              </a:ext>
            </a:extLst>
          </a:blip>
          <a:stretch>
            <a:fillRect/>
          </a:stretch>
        </p:blipFill>
        <p:spPr>
          <a:xfrm>
            <a:off x="8599254" y="2500452"/>
            <a:ext cx="3016198" cy="2063888"/>
          </a:xfrm>
        </p:spPr>
      </p:pic>
      <p:pic>
        <p:nvPicPr>
          <p:cNvPr id="6" name="Picture 5" descr="C2-HD-BTM.png">
            <a:extLst>
              <a:ext uri="{FF2B5EF4-FFF2-40B4-BE49-F238E27FC236}">
                <a16:creationId xmlns:a16="http://schemas.microsoft.com/office/drawing/2014/main" id="{14A35EAC-F90B-2C4F-977E-16E351C4D1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176546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lumMod val="75000"/>
                  </a:schemeClr>
                </a:solidFill>
              </a:rPr>
              <a:t>Principe DE </a:t>
            </a:r>
            <a:r>
              <a:rPr lang="en-US" b="1" dirty="0" err="1">
                <a:solidFill>
                  <a:schemeClr val="accent5">
                    <a:lumMod val="75000"/>
                  </a:schemeClr>
                </a:solidFill>
              </a:rPr>
              <a:t>SolidaritE</a:t>
            </a:r>
            <a:endParaRPr lang="en-US" b="1" dirty="0">
              <a:solidFill>
                <a:schemeClr val="accent5">
                  <a:lumMod val="75000"/>
                </a:schemeClr>
              </a:solidFill>
            </a:endParaRPr>
          </a:p>
        </p:txBody>
      </p:sp>
      <p:sp>
        <p:nvSpPr>
          <p:cNvPr id="4" name="Content Placeholder 3"/>
          <p:cNvSpPr>
            <a:spLocks noGrp="1"/>
          </p:cNvSpPr>
          <p:nvPr>
            <p:ph sz="quarter" idx="14"/>
          </p:nvPr>
        </p:nvSpPr>
        <p:spPr>
          <a:xfrm>
            <a:off x="5017886" y="2455287"/>
            <a:ext cx="6843914" cy="3181792"/>
          </a:xfrm>
        </p:spPr>
        <p:txBody>
          <a:bodyPr>
            <a:noAutofit/>
          </a:bodyPr>
          <a:lstStyle/>
          <a:p>
            <a:r>
              <a:rPr lang="en-US" sz="1800" dirty="0"/>
              <a:t>Nous </a:t>
            </a:r>
            <a:r>
              <a:rPr lang="en-US" sz="1800" dirty="0" err="1"/>
              <a:t>appartenons</a:t>
            </a:r>
            <a:r>
              <a:rPr lang="en-US" sz="1800" dirty="0"/>
              <a:t> </a:t>
            </a:r>
            <a:r>
              <a:rPr lang="en-US" sz="1800" dirty="0" err="1"/>
              <a:t>à</a:t>
            </a:r>
            <a:r>
              <a:rPr lang="en-US" sz="1800" dirty="0"/>
              <a:t> </a:t>
            </a:r>
            <a:r>
              <a:rPr lang="en-US" sz="1800" dirty="0" err="1"/>
              <a:t>une</a:t>
            </a:r>
            <a:r>
              <a:rPr lang="en-US" sz="1800" dirty="0"/>
              <a:t> </a:t>
            </a:r>
            <a:r>
              <a:rPr lang="en-US" sz="1800" dirty="0" err="1"/>
              <a:t>seule</a:t>
            </a:r>
            <a:r>
              <a:rPr lang="en-US" sz="1800" dirty="0"/>
              <a:t> </a:t>
            </a:r>
            <a:r>
              <a:rPr lang="en-US" sz="1800" dirty="0" err="1"/>
              <a:t>famille</a:t>
            </a:r>
            <a:r>
              <a:rPr lang="en-US" sz="1800" dirty="0"/>
              <a:t> </a:t>
            </a:r>
            <a:r>
              <a:rPr lang="en-US" sz="1800" dirty="0" err="1"/>
              <a:t>humaine</a:t>
            </a:r>
            <a:r>
              <a:rPr lang="en-US" sz="1800" dirty="0"/>
              <a:t>; obligations de </a:t>
            </a:r>
            <a:r>
              <a:rPr lang="en-US" sz="1800" dirty="0" err="1"/>
              <a:t>promouvoir</a:t>
            </a:r>
            <a:r>
              <a:rPr lang="en-US" sz="1800" dirty="0"/>
              <a:t> les droits et le </a:t>
            </a:r>
            <a:r>
              <a:rPr lang="en-US" sz="1800" dirty="0" err="1"/>
              <a:t>développement</a:t>
            </a:r>
            <a:r>
              <a:rPr lang="en-US" sz="1800" dirty="0"/>
              <a:t> de </a:t>
            </a:r>
            <a:r>
              <a:rPr lang="en-US" sz="1800" dirty="0" err="1"/>
              <a:t>tous</a:t>
            </a:r>
            <a:r>
              <a:rPr lang="en-US" sz="1800" dirty="0"/>
              <a:t> - </a:t>
            </a:r>
            <a:r>
              <a:rPr lang="en-US" sz="1800" dirty="0" err="1"/>
              <a:t>indépendamment</a:t>
            </a:r>
            <a:r>
              <a:rPr lang="en-US" sz="1800" dirty="0"/>
              <a:t> des </a:t>
            </a:r>
            <a:r>
              <a:rPr lang="en-US" sz="1800" dirty="0" err="1"/>
              <a:t>frontières</a:t>
            </a:r>
            <a:r>
              <a:rPr lang="en-US" sz="1800" dirty="0"/>
              <a:t> </a:t>
            </a:r>
            <a:r>
              <a:rPr lang="en-US" sz="1800" dirty="0" err="1"/>
              <a:t>nationales</a:t>
            </a:r>
            <a:r>
              <a:rPr lang="en-US" sz="1800" dirty="0"/>
              <a:t>. Nous </a:t>
            </a:r>
            <a:r>
              <a:rPr lang="en-US" sz="1800" dirty="0" err="1"/>
              <a:t>vivons</a:t>
            </a:r>
            <a:r>
              <a:rPr lang="en-US" sz="1800" dirty="0"/>
              <a:t> dans un monde </a:t>
            </a:r>
            <a:r>
              <a:rPr lang="en-US" sz="1800" dirty="0" err="1"/>
              <a:t>interdépendant</a:t>
            </a:r>
            <a:r>
              <a:rPr lang="en-US" sz="1800" dirty="0"/>
              <a:t>, nous </a:t>
            </a:r>
            <a:r>
              <a:rPr lang="en-US" sz="1800" dirty="0" err="1"/>
              <a:t>avons</a:t>
            </a:r>
            <a:r>
              <a:rPr lang="en-US" sz="1800" dirty="0"/>
              <a:t> </a:t>
            </a:r>
            <a:r>
              <a:rPr lang="en-US" sz="1800" dirty="0" err="1"/>
              <a:t>besoin</a:t>
            </a:r>
            <a:r>
              <a:rPr lang="en-US" sz="1800" dirty="0"/>
              <a:t> les </a:t>
            </a:r>
            <a:r>
              <a:rPr lang="en-US" sz="1800" dirty="0" err="1"/>
              <a:t>uns</a:t>
            </a:r>
            <a:r>
              <a:rPr lang="en-US" sz="1800" dirty="0"/>
              <a:t> des </a:t>
            </a:r>
            <a:r>
              <a:rPr lang="en-US" sz="1800" dirty="0" err="1"/>
              <a:t>autres</a:t>
            </a:r>
            <a:r>
              <a:rPr lang="en-US" sz="1800" dirty="0"/>
              <a:t> pour </a:t>
            </a:r>
            <a:r>
              <a:rPr lang="en-US" sz="1800" dirty="0" err="1"/>
              <a:t>promouvoir</a:t>
            </a:r>
            <a:r>
              <a:rPr lang="en-US" sz="1800" dirty="0"/>
              <a:t> et </a:t>
            </a:r>
            <a:r>
              <a:rPr lang="en-US" sz="1800" dirty="0" err="1"/>
              <a:t>protéger</a:t>
            </a:r>
            <a:r>
              <a:rPr lang="en-US" sz="1800" dirty="0"/>
              <a:t> le bien </a:t>
            </a:r>
            <a:r>
              <a:rPr lang="en-US" sz="1800" dirty="0" err="1"/>
              <a:t>commun</a:t>
            </a:r>
            <a:r>
              <a:rPr lang="en-US" sz="1800" dirty="0"/>
              <a:t>.</a:t>
            </a:r>
          </a:p>
          <a:p>
            <a:r>
              <a:rPr lang="en-US" sz="1800" dirty="0"/>
              <a:t>Dans le </a:t>
            </a:r>
            <a:r>
              <a:rPr lang="en-US" sz="1800" dirty="0" err="1"/>
              <a:t>contexte</a:t>
            </a:r>
            <a:r>
              <a:rPr lang="en-US" sz="1800" dirty="0"/>
              <a:t> du </a:t>
            </a:r>
            <a:r>
              <a:rPr lang="en-US" sz="1800" dirty="0" err="1"/>
              <a:t>développement</a:t>
            </a:r>
            <a:r>
              <a:rPr lang="en-US" sz="1800" dirty="0"/>
              <a:t> durable, </a:t>
            </a:r>
            <a:r>
              <a:rPr lang="en-US" sz="1800" dirty="0" err="1"/>
              <a:t>il</a:t>
            </a:r>
            <a:r>
              <a:rPr lang="en-US" sz="1800" dirty="0"/>
              <a:t> y a un </a:t>
            </a:r>
            <a:r>
              <a:rPr lang="en-US" sz="1800" dirty="0" err="1"/>
              <a:t>besoin</a:t>
            </a:r>
            <a:r>
              <a:rPr lang="en-US" sz="1800" dirty="0"/>
              <a:t> de </a:t>
            </a:r>
            <a:r>
              <a:rPr lang="en-US" sz="1800" dirty="0" err="1"/>
              <a:t>solidarité</a:t>
            </a:r>
            <a:r>
              <a:rPr lang="en-US" sz="1800" dirty="0"/>
              <a:t> </a:t>
            </a:r>
            <a:r>
              <a:rPr lang="en-US" sz="1800" dirty="0" err="1"/>
              <a:t>intergénérationnelle</a:t>
            </a:r>
            <a:r>
              <a:rPr lang="en-US" sz="1800" dirty="0"/>
              <a:t> - le monde que nous </a:t>
            </a:r>
            <a:r>
              <a:rPr lang="en-US" sz="1800" dirty="0" err="1"/>
              <a:t>avons</a:t>
            </a:r>
            <a:r>
              <a:rPr lang="en-US" sz="1800" dirty="0"/>
              <a:t> </a:t>
            </a:r>
            <a:r>
              <a:rPr lang="en-US" sz="1800" dirty="0" err="1"/>
              <a:t>reçu</a:t>
            </a:r>
            <a:r>
              <a:rPr lang="en-US" sz="1800" dirty="0"/>
              <a:t> </a:t>
            </a:r>
            <a:r>
              <a:rPr lang="en-US" sz="1800" dirty="0" err="1"/>
              <a:t>appartient</a:t>
            </a:r>
            <a:r>
              <a:rPr lang="en-US" sz="1800" dirty="0"/>
              <a:t> </a:t>
            </a:r>
            <a:r>
              <a:rPr lang="en-US" sz="1800" dirty="0" err="1"/>
              <a:t>aussi</a:t>
            </a:r>
            <a:r>
              <a:rPr lang="en-US" sz="1800" dirty="0"/>
              <a:t> </a:t>
            </a:r>
            <a:r>
              <a:rPr lang="en-US" sz="1800" dirty="0" err="1"/>
              <a:t>à</a:t>
            </a:r>
            <a:r>
              <a:rPr lang="en-US" sz="1800" dirty="0"/>
              <a:t> </a:t>
            </a:r>
            <a:r>
              <a:rPr lang="en-US" sz="1800" dirty="0" err="1"/>
              <a:t>ceux</a:t>
            </a:r>
            <a:r>
              <a:rPr lang="en-US" sz="1800" dirty="0"/>
              <a:t> qui nous </a:t>
            </a:r>
            <a:r>
              <a:rPr lang="en-US" sz="1800" dirty="0" err="1"/>
              <a:t>suivront</a:t>
            </a:r>
            <a:r>
              <a:rPr lang="en-US" sz="1800" dirty="0"/>
              <a:t>.</a:t>
            </a:r>
          </a:p>
          <a:p>
            <a:r>
              <a:rPr lang="en-US" sz="1800" dirty="0"/>
              <a:t>La </a:t>
            </a:r>
            <a:r>
              <a:rPr lang="en-US" sz="1800" dirty="0" err="1"/>
              <a:t>solidarité</a:t>
            </a:r>
            <a:r>
              <a:rPr lang="en-US" sz="1800" dirty="0"/>
              <a:t> </a:t>
            </a:r>
            <a:r>
              <a:rPr lang="en-US" sz="1800" dirty="0" err="1"/>
              <a:t>est</a:t>
            </a:r>
            <a:r>
              <a:rPr lang="en-US" sz="1800" dirty="0"/>
              <a:t> un concept pour trois </a:t>
            </a:r>
            <a:r>
              <a:rPr lang="en-US" sz="1800" dirty="0" err="1"/>
              <a:t>niveaux</a:t>
            </a:r>
            <a:r>
              <a:rPr lang="en-US" sz="1800" dirty="0"/>
              <a:t> </a:t>
            </a:r>
            <a:r>
              <a:rPr lang="en-US" sz="1800" dirty="0" err="1"/>
              <a:t>d'engagement</a:t>
            </a:r>
            <a:r>
              <a:rPr lang="en-US" sz="1800" dirty="0"/>
              <a:t> avec les </a:t>
            </a:r>
            <a:r>
              <a:rPr lang="en-US" sz="1800" dirty="0" err="1"/>
              <a:t>personnes</a:t>
            </a:r>
            <a:r>
              <a:rPr lang="en-US" sz="1800" dirty="0"/>
              <a:t> vivant dans la </a:t>
            </a:r>
            <a:r>
              <a:rPr lang="en-US" sz="1800" dirty="0" err="1"/>
              <a:t>pauvreté</a:t>
            </a:r>
            <a:r>
              <a:rPr lang="en-US" sz="1800" dirty="0"/>
              <a:t> : </a:t>
            </a:r>
            <a:r>
              <a:rPr lang="en-US" sz="1800" dirty="0" err="1"/>
              <a:t>charité</a:t>
            </a:r>
            <a:r>
              <a:rPr lang="en-US" sz="1800" dirty="0"/>
              <a:t>, justice et plaidoyer</a:t>
            </a:r>
            <a:endParaRPr lang="en-US" sz="1800" b="1" dirty="0">
              <a:solidFill>
                <a:schemeClr val="accent5">
                  <a:lumMod val="75000"/>
                </a:schemeClr>
              </a:solidFill>
            </a:endParaRPr>
          </a:p>
          <a:p>
            <a:pPr marL="285750" indent="-285750">
              <a:buFont typeface="Wingdings" panose="05000000000000000000" pitchFamily="2" charset="2"/>
              <a:buChar char="Ø"/>
            </a:pPr>
            <a:endParaRPr lang="en-US" dirty="0"/>
          </a:p>
          <a:p>
            <a:pPr marL="0" indent="0">
              <a:buNone/>
            </a:pPr>
            <a:r>
              <a:rPr lang="en-US" dirty="0"/>
              <a:t>   </a:t>
            </a:r>
          </a:p>
          <a:p>
            <a:endParaRPr lang="en-US" dirty="0"/>
          </a:p>
        </p:txBody>
      </p:sp>
      <p:pic>
        <p:nvPicPr>
          <p:cNvPr id="6" name="Picture 5" descr="C2-HD-BTM.png">
            <a:extLst>
              <a:ext uri="{FF2B5EF4-FFF2-40B4-BE49-F238E27FC236}">
                <a16:creationId xmlns:a16="http://schemas.microsoft.com/office/drawing/2014/main" id="{1AFC8D41-E8A8-9E4C-BF6A-CE21A4F5B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8" name="Picture 7">
            <a:extLst>
              <a:ext uri="{FF2B5EF4-FFF2-40B4-BE49-F238E27FC236}">
                <a16:creationId xmlns:a16="http://schemas.microsoft.com/office/drawing/2014/main" id="{4A011EB7-3EFB-2049-AAD9-A9E85C7CAC40}"/>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0200" y="2679192"/>
            <a:ext cx="4071335" cy="1861891"/>
          </a:xfrm>
          <a:prstGeom prst="rect">
            <a:avLst/>
          </a:prstGeom>
        </p:spPr>
      </p:pic>
    </p:spTree>
    <p:extLst>
      <p:ext uri="{BB962C8B-B14F-4D97-AF65-F5344CB8AC3E}">
        <p14:creationId xmlns:p14="http://schemas.microsoft.com/office/powerpoint/2010/main" val="2852416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accent5">
                    <a:lumMod val="75000"/>
                  </a:schemeClr>
                </a:solidFill>
              </a:rPr>
              <a:t>Principe D’EGALITE HUMAINE</a:t>
            </a:r>
          </a:p>
        </p:txBody>
      </p:sp>
      <p:sp>
        <p:nvSpPr>
          <p:cNvPr id="3" name="TextBox 2"/>
          <p:cNvSpPr txBox="1"/>
          <p:nvPr/>
        </p:nvSpPr>
        <p:spPr>
          <a:xfrm>
            <a:off x="4800600" y="1410887"/>
            <a:ext cx="7391400" cy="6278642"/>
          </a:xfrm>
          <a:prstGeom prst="rect">
            <a:avLst/>
          </a:prstGeom>
          <a:noFill/>
        </p:spPr>
        <p:txBody>
          <a:bodyPr wrap="square" rtlCol="0">
            <a:spAutoFit/>
          </a:bodyPr>
          <a:lstStyle/>
          <a:p>
            <a:endParaRPr lang="en-US" sz="2400" b="1" dirty="0"/>
          </a:p>
          <a:p>
            <a:pPr marL="285750" indent="-285750">
              <a:buFont typeface="Wingdings" panose="05000000000000000000" pitchFamily="2" charset="2"/>
              <a:buChar char="Ø"/>
            </a:pPr>
            <a:endParaRPr lang="en-US" sz="2400" b="1" dirty="0"/>
          </a:p>
          <a:p>
            <a:pPr marL="342900" indent="-342900">
              <a:buFont typeface="Arial" panose="020B0604020202020204" pitchFamily="34" charset="0"/>
              <a:buChar char="•"/>
            </a:pPr>
            <a:r>
              <a:rPr lang="en-US" sz="2400" b="1" dirty="0" err="1">
                <a:solidFill>
                  <a:schemeClr val="accent2">
                    <a:lumMod val="60000"/>
                    <a:lumOff val="40000"/>
                  </a:schemeClr>
                </a:solidFill>
              </a:rPr>
              <a:t>Equité</a:t>
            </a:r>
            <a:r>
              <a:rPr lang="en-US" sz="2400" b="1" dirty="0">
                <a:solidFill>
                  <a:schemeClr val="accent2">
                    <a:lumMod val="60000"/>
                    <a:lumOff val="40000"/>
                  </a:schemeClr>
                </a:solidFill>
              </a:rPr>
              <a:t> et justice</a:t>
            </a:r>
            <a:endParaRPr lang="en-US" sz="2400" dirty="0">
              <a:solidFill>
                <a:schemeClr val="accent2">
                  <a:lumMod val="60000"/>
                  <a:lumOff val="40000"/>
                </a:schemeClr>
              </a:solidFill>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err="1"/>
              <a:t>L'égalité</a:t>
            </a:r>
            <a:r>
              <a:rPr lang="en-US" sz="2400" dirty="0"/>
              <a:t> </a:t>
            </a:r>
            <a:r>
              <a:rPr lang="en-US" sz="2400" dirty="0" err="1"/>
              <a:t>vient</a:t>
            </a:r>
            <a:r>
              <a:rPr lang="en-US" sz="2400" dirty="0"/>
              <a:t> de </a:t>
            </a:r>
            <a:r>
              <a:rPr lang="en-US" sz="2400" dirty="0" err="1"/>
              <a:t>leur</a:t>
            </a:r>
            <a:r>
              <a:rPr lang="en-US" sz="2400" dirty="0"/>
              <a:t> </a:t>
            </a:r>
            <a:r>
              <a:rPr lang="en-US" sz="2400" dirty="0" err="1"/>
              <a:t>dignité</a:t>
            </a:r>
            <a:r>
              <a:rPr lang="en-US" sz="2400" dirty="0"/>
              <a:t> </a:t>
            </a:r>
            <a:r>
              <a:rPr lang="en-US" sz="2400" dirty="0" err="1"/>
              <a:t>essentielle</a:t>
            </a:r>
            <a:r>
              <a:rPr lang="en-US" sz="2400" dirty="0"/>
              <a:t>: politico-</a:t>
            </a:r>
            <a:r>
              <a:rPr lang="en-US" sz="2400" dirty="0" err="1"/>
              <a:t>juridique</a:t>
            </a:r>
            <a:r>
              <a:rPr lang="en-US" sz="2400" dirty="0"/>
              <a:t>, socio-</a:t>
            </a:r>
            <a:r>
              <a:rPr lang="en-US" sz="2400" dirty="0" err="1"/>
              <a:t>économique</a:t>
            </a:r>
            <a:r>
              <a:rPr lang="en-US" sz="2400" dirty="0"/>
              <a:t> et </a:t>
            </a:r>
            <a:r>
              <a:rPr lang="en-US" sz="2400" dirty="0" err="1"/>
              <a:t>environnementale</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Les </a:t>
            </a:r>
            <a:r>
              <a:rPr lang="en-US" sz="2400" dirty="0" err="1"/>
              <a:t>désavantages</a:t>
            </a:r>
            <a:r>
              <a:rPr lang="en-US" sz="2400" dirty="0"/>
              <a:t> </a:t>
            </a:r>
            <a:r>
              <a:rPr lang="en-US" sz="2400" dirty="0" err="1"/>
              <a:t>sociaux</a:t>
            </a:r>
            <a:r>
              <a:rPr lang="en-US" sz="2400" dirty="0"/>
              <a:t> et </a:t>
            </a:r>
            <a:r>
              <a:rPr lang="en-US" sz="2400" dirty="0" err="1"/>
              <a:t>économiques</a:t>
            </a:r>
            <a:r>
              <a:rPr lang="en-US" sz="2400" dirty="0"/>
              <a:t> et la discrimination </a:t>
            </a:r>
            <a:r>
              <a:rPr lang="en-US" sz="2400" dirty="0" err="1"/>
              <a:t>fondée</a:t>
            </a:r>
            <a:r>
              <a:rPr lang="en-US" sz="2400" dirty="0"/>
              <a:t> sur le genre </a:t>
            </a:r>
            <a:r>
              <a:rPr lang="en-US" sz="2400" dirty="0" err="1"/>
              <a:t>entraînent</a:t>
            </a:r>
            <a:r>
              <a:rPr lang="en-US" sz="2400" dirty="0"/>
              <a:t> </a:t>
            </a:r>
            <a:r>
              <a:rPr lang="en-US" sz="2400" dirty="0" err="1"/>
              <a:t>l'oppression</a:t>
            </a:r>
            <a:r>
              <a:rPr lang="en-US" sz="2400" dirty="0"/>
              <a:t>, </a:t>
            </a:r>
            <a:r>
              <a:rPr lang="en-US" sz="2400" dirty="0" err="1"/>
              <a:t>l'impuissance</a:t>
            </a:r>
            <a:r>
              <a:rPr lang="en-US" sz="2400" dirty="0"/>
              <a:t> et </a:t>
            </a:r>
            <a:r>
              <a:rPr lang="en-US" sz="2400" dirty="0" err="1"/>
              <a:t>l'exclusion</a:t>
            </a:r>
            <a:r>
              <a:rPr lang="en-US" sz="2400" dirty="0"/>
              <a:t>.</a:t>
            </a:r>
            <a:endParaRPr lang="en-US" dirty="0"/>
          </a:p>
          <a:p>
            <a:r>
              <a:rPr lang="en-US" sz="1200" dirty="0"/>
              <a:t>                  </a:t>
            </a:r>
          </a:p>
          <a:p>
            <a:r>
              <a:rPr lang="en-US" sz="1200" dirty="0"/>
              <a:t>                                                                  </a:t>
            </a:r>
            <a:endParaRPr lang="en-US" dirty="0"/>
          </a:p>
          <a:p>
            <a:endParaRPr lang="en-US" dirty="0"/>
          </a:p>
          <a:p>
            <a:pPr marL="285750" indent="-285750">
              <a:buFont typeface="Wingdings" panose="05000000000000000000" pitchFamily="2" charset="2"/>
              <a:buChar char="Ø"/>
            </a:pPr>
            <a:endParaRPr lang="en-US" dirty="0"/>
          </a:p>
          <a:p>
            <a:endParaRPr lang="en-US" dirty="0"/>
          </a:p>
          <a:p>
            <a:pPr marL="285750" indent="-285750">
              <a:buFont typeface="Wingdings" panose="05000000000000000000" pitchFamily="2" charset="2"/>
              <a:buChar char="Ø"/>
            </a:pPr>
            <a:endParaRPr lang="en-US" dirty="0"/>
          </a:p>
          <a:p>
            <a:endParaRPr lang="en-US" dirty="0"/>
          </a:p>
        </p:txBody>
      </p:sp>
      <p:pic>
        <p:nvPicPr>
          <p:cNvPr id="5" name="Picture 4" descr="C2-HD-BTM.png">
            <a:extLst>
              <a:ext uri="{FF2B5EF4-FFF2-40B4-BE49-F238E27FC236}">
                <a16:creationId xmlns:a16="http://schemas.microsoft.com/office/drawing/2014/main" id="{D43654C8-C643-A544-901F-3DF894001A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2" name="Picture 1">
            <a:extLst>
              <a:ext uri="{FF2B5EF4-FFF2-40B4-BE49-F238E27FC236}">
                <a16:creationId xmlns:a16="http://schemas.microsoft.com/office/drawing/2014/main" id="{18674C8F-F6F0-7847-8142-87CC21CFCD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67" y="2683309"/>
            <a:ext cx="4605867" cy="2590800"/>
          </a:xfrm>
          <a:prstGeom prst="rect">
            <a:avLst/>
          </a:prstGeom>
        </p:spPr>
      </p:pic>
    </p:spTree>
    <p:extLst>
      <p:ext uri="{BB962C8B-B14F-4D97-AF65-F5344CB8AC3E}">
        <p14:creationId xmlns:p14="http://schemas.microsoft.com/office/powerpoint/2010/main" val="4046985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5">
                    <a:lumMod val="75000"/>
                  </a:schemeClr>
                </a:solidFill>
              </a:rPr>
              <a:t>ENSEIGNEMENT SOCIAL </a:t>
            </a:r>
            <a:r>
              <a:rPr lang="en-US" b="1" dirty="0" err="1">
                <a:solidFill>
                  <a:schemeClr val="accent5">
                    <a:lumMod val="75000"/>
                  </a:schemeClr>
                </a:solidFill>
              </a:rPr>
              <a:t>CatholiQUE</a:t>
            </a:r>
            <a:r>
              <a:rPr lang="en-US" b="1" dirty="0">
                <a:solidFill>
                  <a:schemeClr val="accent5">
                    <a:lumMod val="75000"/>
                  </a:schemeClr>
                </a:solidFill>
              </a:rPr>
              <a:t> ET LES DROITS HUMAINS </a:t>
            </a:r>
          </a:p>
        </p:txBody>
      </p:sp>
      <p:sp>
        <p:nvSpPr>
          <p:cNvPr id="3" name="TextBox 2"/>
          <p:cNvSpPr txBox="1"/>
          <p:nvPr/>
        </p:nvSpPr>
        <p:spPr>
          <a:xfrm>
            <a:off x="431800" y="2057401"/>
            <a:ext cx="11074400" cy="4708981"/>
          </a:xfrm>
          <a:prstGeom prst="rect">
            <a:avLst/>
          </a:prstGeom>
          <a:noFill/>
        </p:spPr>
        <p:txBody>
          <a:bodyPr wrap="square" rtlCol="0">
            <a:spAutoFit/>
          </a:bodyPr>
          <a:lstStyle/>
          <a:p>
            <a:r>
              <a:rPr lang="en-US" sz="2000" dirty="0" err="1"/>
              <a:t>L'Église</a:t>
            </a:r>
            <a:r>
              <a:rPr lang="en-US" sz="2000" dirty="0"/>
              <a:t> </a:t>
            </a:r>
            <a:r>
              <a:rPr lang="en-US" sz="2000" dirty="0" err="1"/>
              <a:t>affirme</a:t>
            </a:r>
            <a:r>
              <a:rPr lang="en-US" sz="2000" dirty="0"/>
              <a:t> que:</a:t>
            </a:r>
          </a:p>
          <a:p>
            <a:endParaRPr lang="en-US" sz="2000" dirty="0"/>
          </a:p>
          <a:p>
            <a:r>
              <a:rPr lang="en-US" sz="2000" dirty="0" err="1"/>
              <a:t>Toute</a:t>
            </a:r>
            <a:r>
              <a:rPr lang="en-US" sz="2000" dirty="0"/>
              <a:t> </a:t>
            </a:r>
            <a:r>
              <a:rPr lang="en-US" sz="2000" dirty="0" err="1"/>
              <a:t>personne</a:t>
            </a:r>
            <a:r>
              <a:rPr lang="en-US" sz="2000" dirty="0"/>
              <a:t> </a:t>
            </a:r>
            <a:r>
              <a:rPr lang="en-US" sz="2000" dirty="0" err="1"/>
              <a:t>humaine</a:t>
            </a:r>
            <a:r>
              <a:rPr lang="en-US" sz="2000" dirty="0"/>
              <a:t> </a:t>
            </a:r>
            <a:r>
              <a:rPr lang="en-US" sz="2000" dirty="0" err="1"/>
              <a:t>est</a:t>
            </a:r>
            <a:r>
              <a:rPr lang="en-US" sz="2000" dirty="0"/>
              <a:t> </a:t>
            </a:r>
            <a:r>
              <a:rPr lang="en-US" sz="2000" dirty="0" err="1"/>
              <a:t>dotée</a:t>
            </a:r>
            <a:r>
              <a:rPr lang="en-US" sz="2000" dirty="0"/>
              <a:t> </a:t>
            </a:r>
            <a:r>
              <a:rPr lang="en-US" sz="2000" dirty="0" err="1"/>
              <a:t>d'une</a:t>
            </a:r>
            <a:r>
              <a:rPr lang="en-US" sz="2000" dirty="0"/>
              <a:t> </a:t>
            </a:r>
            <a:r>
              <a:rPr lang="en-US" sz="2000" dirty="0" err="1"/>
              <a:t>dignité</a:t>
            </a:r>
            <a:r>
              <a:rPr lang="en-US" sz="2000" dirty="0"/>
              <a:t> </a:t>
            </a:r>
            <a:r>
              <a:rPr lang="en-US" sz="2000" dirty="0" err="1"/>
              <a:t>inhérente</a:t>
            </a:r>
            <a:r>
              <a:rPr lang="en-US" sz="2000" dirty="0"/>
              <a:t> et </a:t>
            </a:r>
            <a:r>
              <a:rPr lang="en-US" sz="2000" dirty="0" err="1"/>
              <a:t>inaliénable</a:t>
            </a:r>
            <a:r>
              <a:rPr lang="en-US" sz="2000" dirty="0"/>
              <a:t> qui </a:t>
            </a:r>
            <a:r>
              <a:rPr lang="en-US" sz="2000" dirty="0" err="1"/>
              <a:t>implique</a:t>
            </a:r>
            <a:r>
              <a:rPr lang="en-US" sz="2000" dirty="0"/>
              <a:t> des droits </a:t>
            </a:r>
            <a:r>
              <a:rPr lang="en-US" sz="2000" dirty="0" err="1"/>
              <a:t>fondamentaux</a:t>
            </a:r>
            <a:r>
              <a:rPr lang="en-US" sz="2000" dirty="0"/>
              <a:t>.</a:t>
            </a:r>
          </a:p>
          <a:p>
            <a:endParaRPr lang="en-US" sz="2000" dirty="0"/>
          </a:p>
          <a:p>
            <a:r>
              <a:rPr lang="en-US" sz="2000" dirty="0"/>
              <a:t>Le respect des droits </a:t>
            </a:r>
            <a:r>
              <a:rPr lang="en-US" sz="2000" dirty="0" err="1"/>
              <a:t>humains</a:t>
            </a:r>
            <a:r>
              <a:rPr lang="en-US" sz="2000" dirty="0"/>
              <a:t> </a:t>
            </a:r>
            <a:r>
              <a:rPr lang="en-US" sz="2000" dirty="0" err="1"/>
              <a:t>est</a:t>
            </a:r>
            <a:r>
              <a:rPr lang="en-US" sz="2000" dirty="0"/>
              <a:t> la condition sine qua non de la </a:t>
            </a:r>
            <a:r>
              <a:rPr lang="en-US" sz="2000" dirty="0" err="1"/>
              <a:t>paix</a:t>
            </a:r>
            <a:r>
              <a:rPr lang="en-US" sz="2000" dirty="0"/>
              <a:t>.</a:t>
            </a:r>
          </a:p>
          <a:p>
            <a:endParaRPr lang="en-US" sz="2000" dirty="0"/>
          </a:p>
          <a:p>
            <a:r>
              <a:rPr lang="en-US" sz="2000" dirty="0"/>
              <a:t>Nous </a:t>
            </a:r>
            <a:r>
              <a:rPr lang="en-US" sz="2000" dirty="0" err="1"/>
              <a:t>sommes</a:t>
            </a:r>
            <a:r>
              <a:rPr lang="en-US" sz="2000" dirty="0"/>
              <a:t> </a:t>
            </a:r>
            <a:r>
              <a:rPr lang="en-US" sz="2000" dirty="0" err="1"/>
              <a:t>mandatés</a:t>
            </a:r>
            <a:r>
              <a:rPr lang="en-US" sz="2000" dirty="0"/>
              <a:t> pour </a:t>
            </a:r>
            <a:r>
              <a:rPr lang="en-US" sz="2000" dirty="0" err="1"/>
              <a:t>protéger</a:t>
            </a:r>
            <a:r>
              <a:rPr lang="en-US" sz="2000" dirty="0"/>
              <a:t> les droits </a:t>
            </a:r>
            <a:r>
              <a:rPr lang="en-US" sz="2000" dirty="0" err="1"/>
              <a:t>humains</a:t>
            </a:r>
            <a:r>
              <a:rPr lang="en-US" sz="2000" dirty="0"/>
              <a:t> et </a:t>
            </a:r>
            <a:r>
              <a:rPr lang="en-US" sz="2000" dirty="0" err="1"/>
              <a:t>éduquer</a:t>
            </a:r>
            <a:r>
              <a:rPr lang="en-US" sz="2000" dirty="0"/>
              <a:t> sur la </a:t>
            </a:r>
            <a:r>
              <a:rPr lang="en-US" sz="2000" dirty="0" err="1">
                <a:solidFill>
                  <a:schemeClr val="accent2">
                    <a:lumMod val="60000"/>
                    <a:lumOff val="40000"/>
                  </a:schemeClr>
                </a:solidFill>
              </a:rPr>
              <a:t>dignité</a:t>
            </a:r>
            <a:r>
              <a:rPr lang="en-US" sz="2000" dirty="0"/>
              <a:t>, la </a:t>
            </a:r>
            <a:r>
              <a:rPr lang="en-US" sz="2000" dirty="0" err="1">
                <a:solidFill>
                  <a:schemeClr val="accent2">
                    <a:lumMod val="60000"/>
                    <a:lumOff val="40000"/>
                  </a:schemeClr>
                </a:solidFill>
              </a:rPr>
              <a:t>liberté</a:t>
            </a:r>
            <a:r>
              <a:rPr lang="en-US" sz="2000" dirty="0"/>
              <a:t> et </a:t>
            </a:r>
            <a:r>
              <a:rPr lang="en-US" sz="2000" dirty="0" err="1"/>
              <a:t>l'</a:t>
            </a:r>
            <a:r>
              <a:rPr lang="en-US" sz="2000" dirty="0" err="1">
                <a:solidFill>
                  <a:schemeClr val="accent2">
                    <a:lumMod val="60000"/>
                    <a:lumOff val="40000"/>
                  </a:schemeClr>
                </a:solidFill>
              </a:rPr>
              <a:t>égalité</a:t>
            </a:r>
            <a:r>
              <a:rPr lang="en-US" sz="2000" dirty="0"/>
              <a:t> de </a:t>
            </a:r>
            <a:r>
              <a:rPr lang="en-US" sz="2000" dirty="0" err="1"/>
              <a:t>tous</a:t>
            </a:r>
            <a:r>
              <a:rPr lang="en-US" sz="2000" dirty="0"/>
              <a:t> les </a:t>
            </a:r>
            <a:r>
              <a:rPr lang="en-US" sz="2000" dirty="0" err="1"/>
              <a:t>humains</a:t>
            </a:r>
            <a:endParaRPr lang="en-US" sz="2000" dirty="0"/>
          </a:p>
          <a:p>
            <a:endParaRPr lang="en-US" sz="2000" dirty="0"/>
          </a:p>
          <a:p>
            <a:r>
              <a:rPr lang="en-US" sz="2000" dirty="0"/>
              <a:t>«La </a:t>
            </a:r>
            <a:r>
              <a:rPr lang="en-US" sz="2000" dirty="0" err="1"/>
              <a:t>paix</a:t>
            </a:r>
            <a:r>
              <a:rPr lang="en-US" sz="2000" dirty="0"/>
              <a:t> et les droits </a:t>
            </a:r>
            <a:r>
              <a:rPr lang="en-US" sz="2000" dirty="0" err="1"/>
              <a:t>sont</a:t>
            </a:r>
            <a:r>
              <a:rPr lang="en-US" sz="2000" dirty="0"/>
              <a:t> deux </a:t>
            </a:r>
            <a:r>
              <a:rPr lang="en-US" sz="2000" dirty="0" err="1"/>
              <a:t>avantages</a:t>
            </a:r>
            <a:r>
              <a:rPr lang="en-US" sz="2000" dirty="0"/>
              <a:t> </a:t>
            </a:r>
            <a:r>
              <a:rPr lang="en-US" sz="2000" dirty="0" err="1"/>
              <a:t>directement</a:t>
            </a:r>
            <a:r>
              <a:rPr lang="en-US" sz="2000" dirty="0"/>
              <a:t> </a:t>
            </a:r>
            <a:r>
              <a:rPr lang="en-US" sz="2000" dirty="0" err="1"/>
              <a:t>liés</a:t>
            </a:r>
            <a:r>
              <a:rPr lang="en-US" sz="2000" dirty="0"/>
              <a:t> </a:t>
            </a:r>
            <a:r>
              <a:rPr lang="en-US" sz="2000" dirty="0" err="1"/>
              <a:t>l'un</a:t>
            </a:r>
            <a:r>
              <a:rPr lang="en-US" sz="2000" dirty="0"/>
              <a:t> </a:t>
            </a:r>
            <a:r>
              <a:rPr lang="en-US" sz="2000" dirty="0" err="1"/>
              <a:t>à</a:t>
            </a:r>
            <a:r>
              <a:rPr lang="en-US" sz="2000" dirty="0"/>
              <a:t> </a:t>
            </a:r>
            <a:r>
              <a:rPr lang="en-US" sz="2000" dirty="0" err="1"/>
              <a:t>l'autre</a:t>
            </a:r>
            <a:r>
              <a:rPr lang="en-US" sz="2000" dirty="0"/>
              <a:t> </a:t>
            </a:r>
            <a:r>
              <a:rPr lang="en-US" sz="2000" dirty="0" err="1"/>
              <a:t>en</a:t>
            </a:r>
            <a:r>
              <a:rPr lang="en-US" sz="2000" dirty="0"/>
              <a:t> </a:t>
            </a:r>
            <a:r>
              <a:rPr lang="en-US" sz="2000" dirty="0" err="1"/>
              <a:t>tant</a:t>
            </a:r>
            <a:r>
              <a:rPr lang="en-US" sz="2000" dirty="0"/>
              <a:t> que cause et </a:t>
            </a:r>
            <a:r>
              <a:rPr lang="en-US" sz="2000" dirty="0" err="1"/>
              <a:t>effet</a:t>
            </a:r>
            <a:r>
              <a:rPr lang="en-US" sz="2000" dirty="0"/>
              <a:t>. Il ne </a:t>
            </a:r>
            <a:r>
              <a:rPr lang="en-US" sz="2000" dirty="0" err="1"/>
              <a:t>peut</a:t>
            </a:r>
            <a:r>
              <a:rPr lang="en-US" sz="2000" dirty="0"/>
              <a:t> y </a:t>
            </a:r>
            <a:r>
              <a:rPr lang="en-US" sz="2000" dirty="0" err="1"/>
              <a:t>avoir</a:t>
            </a:r>
            <a:r>
              <a:rPr lang="en-US" sz="2000" dirty="0"/>
              <a:t> de </a:t>
            </a:r>
            <a:r>
              <a:rPr lang="en-US" sz="2000" dirty="0" err="1"/>
              <a:t>paix</a:t>
            </a:r>
            <a:r>
              <a:rPr lang="en-US" sz="2000" dirty="0"/>
              <a:t> sans respect, </a:t>
            </a:r>
            <a:r>
              <a:rPr lang="en-US" sz="2000" dirty="0" err="1"/>
              <a:t>défense</a:t>
            </a:r>
            <a:r>
              <a:rPr lang="en-US" sz="2000" dirty="0"/>
              <a:t> et promotion des droits de </a:t>
            </a:r>
            <a:r>
              <a:rPr lang="en-US" sz="2000" dirty="0" err="1"/>
              <a:t>l'homme</a:t>
            </a:r>
            <a:r>
              <a:rPr lang="en-US" sz="2000" dirty="0"/>
              <a:t>. » Le </a:t>
            </a:r>
            <a:r>
              <a:rPr lang="en-US" sz="2000" dirty="0" err="1"/>
              <a:t>pape</a:t>
            </a:r>
            <a:r>
              <a:rPr lang="en-US" sz="2000" dirty="0"/>
              <a:t> Jean Paul II</a:t>
            </a:r>
          </a:p>
          <a:p>
            <a:endParaRPr lang="en-US" sz="2000" dirty="0"/>
          </a:p>
          <a:p>
            <a:endParaRPr lang="en-US" sz="2000" dirty="0"/>
          </a:p>
        </p:txBody>
      </p:sp>
      <p:pic>
        <p:nvPicPr>
          <p:cNvPr id="4" name="Picture 3" descr="C2-HD-BTM.png">
            <a:extLst>
              <a:ext uri="{FF2B5EF4-FFF2-40B4-BE49-F238E27FC236}">
                <a16:creationId xmlns:a16="http://schemas.microsoft.com/office/drawing/2014/main" id="{AAD5A2A1-68D2-0D4D-BF8C-1EB8B51050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1479120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800" y="627065"/>
            <a:ext cx="10820399" cy="2801935"/>
          </a:xfrm>
        </p:spPr>
        <p:txBody>
          <a:bodyPr>
            <a:normAutofit/>
          </a:bodyPr>
          <a:lstStyle/>
          <a:p>
            <a:pPr algn="ctr"/>
            <a:r>
              <a:rPr lang="en-US" sz="5000" b="1" dirty="0">
                <a:solidFill>
                  <a:srgbClr val="E94579"/>
                </a:solidFill>
              </a:rPr>
              <a:t>Questions?</a:t>
            </a:r>
          </a:p>
        </p:txBody>
      </p:sp>
    </p:spTree>
    <p:extLst>
      <p:ext uri="{BB962C8B-B14F-4D97-AF65-F5344CB8AC3E}">
        <p14:creationId xmlns:p14="http://schemas.microsoft.com/office/powerpoint/2010/main" val="302953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1" name="Google Shape;161;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11234" y="-350766"/>
            <a:ext cx="7369500" cy="5594665"/>
          </a:xfrm>
          <a:prstGeom prst="rect">
            <a:avLst/>
          </a:prstGeom>
          <a:noFill/>
          <a:ln>
            <a:noFill/>
          </a:ln>
        </p:spPr>
      </p:pic>
      <p:pic>
        <p:nvPicPr>
          <p:cNvPr id="6" name="Picture 5" descr="C2-HD-BTM.png">
            <a:extLst>
              <a:ext uri="{FF2B5EF4-FFF2-40B4-BE49-F238E27FC236}">
                <a16:creationId xmlns:a16="http://schemas.microsoft.com/office/drawing/2014/main" id="{B78CD160-A003-744C-86C4-1211506099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7" name="Title 1">
            <a:extLst>
              <a:ext uri="{FF2B5EF4-FFF2-40B4-BE49-F238E27FC236}">
                <a16:creationId xmlns:a16="http://schemas.microsoft.com/office/drawing/2014/main" id="{1880BCDD-1831-B14F-BF85-49AA17F69E2F}"/>
              </a:ext>
            </a:extLst>
          </p:cNvPr>
          <p:cNvSpPr>
            <a:spLocks noGrp="1"/>
          </p:cNvSpPr>
          <p:nvPr>
            <p:ph type="title"/>
          </p:nvPr>
        </p:nvSpPr>
        <p:spPr>
          <a:xfrm>
            <a:off x="685784" y="5189685"/>
            <a:ext cx="10820399" cy="2801935"/>
          </a:xfrm>
        </p:spPr>
        <p:txBody>
          <a:bodyPr>
            <a:normAutofit/>
          </a:bodyPr>
          <a:lstStyle/>
          <a:p>
            <a:pPr algn="ctr"/>
            <a:r>
              <a:rPr lang="en-US" sz="5000" b="1" u="sng" dirty="0">
                <a:solidFill>
                  <a:srgbClr val="E94579"/>
                </a:solidFill>
              </a:rPr>
              <a:t>Les nations </a:t>
            </a:r>
            <a:r>
              <a:rPr lang="en-US" sz="5000" b="1" u="sng" dirty="0" err="1">
                <a:solidFill>
                  <a:srgbClr val="E94579"/>
                </a:solidFill>
              </a:rPr>
              <a:t>unies</a:t>
            </a:r>
            <a:endParaRPr lang="en-US" sz="5000" b="1" u="sng" dirty="0">
              <a:solidFill>
                <a:srgbClr val="E94579"/>
              </a:solidFill>
            </a:endParaRPr>
          </a:p>
        </p:txBody>
      </p:sp>
    </p:spTree>
    <p:extLst>
      <p:ext uri="{BB962C8B-B14F-4D97-AF65-F5344CB8AC3E}">
        <p14:creationId xmlns:p14="http://schemas.microsoft.com/office/powerpoint/2010/main" val="30750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3801" y="391238"/>
            <a:ext cx="5153278" cy="1244571"/>
          </a:xfrm>
          <a:prstGeom prst="rect">
            <a:avLst/>
          </a:prstGeom>
        </p:spPr>
        <p:txBody>
          <a:bodyPr vert="horz" wrap="square" lIns="0" tIns="13335" rIns="0" bIns="0" rtlCol="0">
            <a:spAutoFit/>
          </a:bodyPr>
          <a:lstStyle/>
          <a:p>
            <a:pPr marL="12700">
              <a:lnSpc>
                <a:spcPct val="100000"/>
              </a:lnSpc>
              <a:spcBef>
                <a:spcPts val="105"/>
              </a:spcBef>
            </a:pPr>
            <a:r>
              <a:rPr lang="fr-CH" b="1" dirty="0">
                <a:solidFill>
                  <a:schemeClr val="accent5">
                    <a:lumMod val="75000"/>
                  </a:schemeClr>
                </a:solidFill>
              </a:rPr>
              <a:t>La charte de l’ONU</a:t>
            </a:r>
            <a:r>
              <a:rPr b="1" spc="-5" dirty="0">
                <a:solidFill>
                  <a:schemeClr val="accent5">
                    <a:lumMod val="75000"/>
                  </a:schemeClr>
                </a:solidFill>
              </a:rPr>
              <a:t>:</a:t>
            </a:r>
          </a:p>
        </p:txBody>
      </p:sp>
      <p:sp>
        <p:nvSpPr>
          <p:cNvPr id="3" name="object 3"/>
          <p:cNvSpPr txBox="1"/>
          <p:nvPr/>
        </p:nvSpPr>
        <p:spPr>
          <a:xfrm>
            <a:off x="764540" y="1734311"/>
            <a:ext cx="10554970" cy="5273238"/>
          </a:xfrm>
          <a:prstGeom prst="rect">
            <a:avLst/>
          </a:prstGeom>
        </p:spPr>
        <p:txBody>
          <a:bodyPr vert="horz" wrap="square" lIns="0" tIns="101600" rIns="0" bIns="0" rtlCol="0">
            <a:spAutoFit/>
          </a:bodyPr>
          <a:lstStyle/>
          <a:p>
            <a:r>
              <a:rPr lang="en-US" sz="2400" b="1" dirty="0">
                <a:solidFill>
                  <a:srgbClr val="4D4D4D"/>
                </a:solidFill>
                <a:latin typeface="Roboto"/>
              </a:rPr>
              <a:t>Nous, </a:t>
            </a:r>
            <a:r>
              <a:rPr lang="en-US" sz="2400" b="1" dirty="0" err="1">
                <a:solidFill>
                  <a:srgbClr val="4D4D4D"/>
                </a:solidFill>
                <a:latin typeface="Roboto"/>
              </a:rPr>
              <a:t>peuples</a:t>
            </a:r>
            <a:r>
              <a:rPr lang="en-US" sz="2400" b="1" dirty="0">
                <a:solidFill>
                  <a:srgbClr val="4D4D4D"/>
                </a:solidFill>
                <a:latin typeface="Roboto"/>
              </a:rPr>
              <a:t> des Nations </a:t>
            </a:r>
            <a:r>
              <a:rPr lang="en-US" sz="2400" b="1" dirty="0" err="1">
                <a:solidFill>
                  <a:srgbClr val="4D4D4D"/>
                </a:solidFill>
                <a:latin typeface="Roboto"/>
              </a:rPr>
              <a:t>Unies</a:t>
            </a:r>
            <a:r>
              <a:rPr lang="en-US" sz="2400" b="1" dirty="0">
                <a:solidFill>
                  <a:srgbClr val="4D4D4D"/>
                </a:solidFill>
                <a:latin typeface="Roboto"/>
              </a:rPr>
              <a:t>,</a:t>
            </a:r>
          </a:p>
          <a:p>
            <a:endParaRPr lang="en-US" sz="2400" b="1" dirty="0">
              <a:solidFill>
                <a:srgbClr val="4D4D4D"/>
              </a:solidFill>
              <a:latin typeface="Roboto"/>
            </a:endParaRPr>
          </a:p>
          <a:p>
            <a:r>
              <a:rPr lang="en-US" sz="2400" b="1" cap="all" dirty="0">
                <a:solidFill>
                  <a:srgbClr val="666666"/>
                </a:solidFill>
                <a:latin typeface="Roboto"/>
              </a:rPr>
              <a:t>RÉSOLUS</a:t>
            </a:r>
          </a:p>
          <a:p>
            <a:pPr>
              <a:buFont typeface="Arial" panose="020B0604020202020204" pitchFamily="34" charset="0"/>
              <a:buChar char="•"/>
            </a:pPr>
            <a:r>
              <a:rPr lang="en-US" sz="2400" dirty="0" err="1">
                <a:solidFill>
                  <a:srgbClr val="333333"/>
                </a:solidFill>
                <a:latin typeface="Roboto"/>
              </a:rPr>
              <a:t>à</a:t>
            </a:r>
            <a:r>
              <a:rPr lang="en-US" sz="2400" dirty="0">
                <a:solidFill>
                  <a:srgbClr val="333333"/>
                </a:solidFill>
                <a:latin typeface="Roboto"/>
              </a:rPr>
              <a:t> </a:t>
            </a:r>
            <a:r>
              <a:rPr lang="en-US" sz="2400" dirty="0" err="1">
                <a:solidFill>
                  <a:srgbClr val="333333"/>
                </a:solidFill>
                <a:latin typeface="Roboto"/>
              </a:rPr>
              <a:t>préserver</a:t>
            </a:r>
            <a:r>
              <a:rPr lang="en-US" sz="2400" dirty="0">
                <a:solidFill>
                  <a:srgbClr val="333333"/>
                </a:solidFill>
                <a:latin typeface="Roboto"/>
              </a:rPr>
              <a:t> les </a:t>
            </a:r>
            <a:r>
              <a:rPr lang="en-US" sz="2400" dirty="0" err="1">
                <a:solidFill>
                  <a:srgbClr val="333333"/>
                </a:solidFill>
                <a:latin typeface="Roboto"/>
              </a:rPr>
              <a:t>générations</a:t>
            </a:r>
            <a:r>
              <a:rPr lang="en-US" sz="2400" dirty="0">
                <a:solidFill>
                  <a:srgbClr val="333333"/>
                </a:solidFill>
                <a:latin typeface="Roboto"/>
              </a:rPr>
              <a:t> futures du </a:t>
            </a:r>
            <a:r>
              <a:rPr lang="en-US" sz="2400" dirty="0" err="1">
                <a:solidFill>
                  <a:srgbClr val="333333"/>
                </a:solidFill>
                <a:latin typeface="Roboto"/>
              </a:rPr>
              <a:t>fléau</a:t>
            </a:r>
            <a:r>
              <a:rPr lang="en-US" sz="2400" dirty="0">
                <a:solidFill>
                  <a:srgbClr val="333333"/>
                </a:solidFill>
                <a:latin typeface="Roboto"/>
              </a:rPr>
              <a:t> de la guerre qui deux </a:t>
            </a:r>
            <a:r>
              <a:rPr lang="en-US" sz="2400" dirty="0" err="1">
                <a:solidFill>
                  <a:srgbClr val="333333"/>
                </a:solidFill>
                <a:latin typeface="Roboto"/>
              </a:rPr>
              <a:t>fois</a:t>
            </a:r>
            <a:r>
              <a:rPr lang="en-US" sz="2400" dirty="0">
                <a:solidFill>
                  <a:srgbClr val="333333"/>
                </a:solidFill>
                <a:latin typeface="Roboto"/>
              </a:rPr>
              <a:t> </a:t>
            </a:r>
            <a:r>
              <a:rPr lang="en-US" sz="2400" dirty="0" err="1">
                <a:solidFill>
                  <a:srgbClr val="333333"/>
                </a:solidFill>
                <a:latin typeface="Roboto"/>
              </a:rPr>
              <a:t>en</a:t>
            </a:r>
            <a:r>
              <a:rPr lang="en-US" sz="2400" dirty="0">
                <a:solidFill>
                  <a:srgbClr val="333333"/>
                </a:solidFill>
                <a:latin typeface="Roboto"/>
              </a:rPr>
              <a:t> </a:t>
            </a:r>
            <a:r>
              <a:rPr lang="en-US" sz="2400" dirty="0" err="1">
                <a:solidFill>
                  <a:srgbClr val="333333"/>
                </a:solidFill>
                <a:latin typeface="Roboto"/>
              </a:rPr>
              <a:t>l'espace</a:t>
            </a:r>
            <a:r>
              <a:rPr lang="en-US" sz="2400" dirty="0">
                <a:solidFill>
                  <a:srgbClr val="333333"/>
                </a:solidFill>
                <a:latin typeface="Roboto"/>
              </a:rPr>
              <a:t> </a:t>
            </a:r>
            <a:r>
              <a:rPr lang="en-US" sz="2400" dirty="0" err="1">
                <a:solidFill>
                  <a:srgbClr val="333333"/>
                </a:solidFill>
                <a:latin typeface="Roboto"/>
              </a:rPr>
              <a:t>d'une</a:t>
            </a:r>
            <a:r>
              <a:rPr lang="en-US" sz="2400" dirty="0">
                <a:solidFill>
                  <a:srgbClr val="333333"/>
                </a:solidFill>
                <a:latin typeface="Roboto"/>
              </a:rPr>
              <a:t> vie </a:t>
            </a:r>
            <a:r>
              <a:rPr lang="en-US" sz="2400" dirty="0" err="1">
                <a:solidFill>
                  <a:srgbClr val="333333"/>
                </a:solidFill>
                <a:latin typeface="Roboto"/>
              </a:rPr>
              <a:t>humaine</a:t>
            </a:r>
            <a:r>
              <a:rPr lang="en-US" sz="2400" dirty="0">
                <a:solidFill>
                  <a:srgbClr val="333333"/>
                </a:solidFill>
                <a:latin typeface="Roboto"/>
              </a:rPr>
              <a:t> a </a:t>
            </a:r>
            <a:r>
              <a:rPr lang="en-US" sz="2400" dirty="0" err="1">
                <a:solidFill>
                  <a:srgbClr val="333333"/>
                </a:solidFill>
                <a:latin typeface="Roboto"/>
              </a:rPr>
              <a:t>infligé</a:t>
            </a:r>
            <a:r>
              <a:rPr lang="en-US" sz="2400" dirty="0">
                <a:solidFill>
                  <a:srgbClr val="333333"/>
                </a:solidFill>
                <a:latin typeface="Roboto"/>
              </a:rPr>
              <a:t> </a:t>
            </a:r>
            <a:r>
              <a:rPr lang="en-US" sz="2400" dirty="0" err="1">
                <a:solidFill>
                  <a:srgbClr val="333333"/>
                </a:solidFill>
                <a:latin typeface="Roboto"/>
              </a:rPr>
              <a:t>à</a:t>
            </a:r>
            <a:r>
              <a:rPr lang="en-US" sz="2400" dirty="0">
                <a:solidFill>
                  <a:srgbClr val="333333"/>
                </a:solidFill>
                <a:latin typeface="Roboto"/>
              </a:rPr>
              <a:t> </a:t>
            </a:r>
            <a:r>
              <a:rPr lang="en-US" sz="2400" dirty="0" err="1">
                <a:solidFill>
                  <a:srgbClr val="333333"/>
                </a:solidFill>
                <a:latin typeface="Roboto"/>
              </a:rPr>
              <a:t>l'humanité</a:t>
            </a:r>
            <a:r>
              <a:rPr lang="en-US" sz="2400" dirty="0">
                <a:solidFill>
                  <a:srgbClr val="333333"/>
                </a:solidFill>
                <a:latin typeface="Roboto"/>
              </a:rPr>
              <a:t> </a:t>
            </a:r>
            <a:r>
              <a:rPr lang="en-US" sz="2400" dirty="0" err="1">
                <a:solidFill>
                  <a:srgbClr val="333333"/>
                </a:solidFill>
                <a:latin typeface="Roboto"/>
              </a:rPr>
              <a:t>d'indicibles</a:t>
            </a:r>
            <a:r>
              <a:rPr lang="en-US" sz="2400" dirty="0">
                <a:solidFill>
                  <a:srgbClr val="333333"/>
                </a:solidFill>
                <a:latin typeface="Roboto"/>
              </a:rPr>
              <a:t> </a:t>
            </a:r>
            <a:r>
              <a:rPr lang="en-US" sz="2400" dirty="0" err="1">
                <a:solidFill>
                  <a:srgbClr val="333333"/>
                </a:solidFill>
                <a:latin typeface="Roboto"/>
              </a:rPr>
              <a:t>souffrances</a:t>
            </a:r>
            <a:r>
              <a:rPr lang="en-US" sz="2400" dirty="0">
                <a:solidFill>
                  <a:srgbClr val="333333"/>
                </a:solidFill>
                <a:latin typeface="Roboto"/>
              </a:rPr>
              <a:t>,</a:t>
            </a:r>
          </a:p>
          <a:p>
            <a:pPr>
              <a:buFont typeface="Arial" panose="020B0604020202020204" pitchFamily="34" charset="0"/>
              <a:buChar char="•"/>
            </a:pPr>
            <a:r>
              <a:rPr lang="en-US" sz="2400" dirty="0" err="1">
                <a:solidFill>
                  <a:srgbClr val="333333"/>
                </a:solidFill>
                <a:latin typeface="Roboto"/>
              </a:rPr>
              <a:t>à</a:t>
            </a:r>
            <a:r>
              <a:rPr lang="en-US" sz="2400" dirty="0">
                <a:solidFill>
                  <a:srgbClr val="333333"/>
                </a:solidFill>
                <a:latin typeface="Roboto"/>
              </a:rPr>
              <a:t> </a:t>
            </a:r>
            <a:r>
              <a:rPr lang="en-US" sz="2400" dirty="0" err="1">
                <a:solidFill>
                  <a:srgbClr val="333333"/>
                </a:solidFill>
                <a:latin typeface="Roboto"/>
              </a:rPr>
              <a:t>proclamer</a:t>
            </a:r>
            <a:r>
              <a:rPr lang="en-US" sz="2400" dirty="0">
                <a:solidFill>
                  <a:srgbClr val="333333"/>
                </a:solidFill>
                <a:latin typeface="Roboto"/>
              </a:rPr>
              <a:t> </a:t>
            </a:r>
            <a:r>
              <a:rPr lang="en-US" sz="2400" dirty="0" err="1">
                <a:solidFill>
                  <a:srgbClr val="333333"/>
                </a:solidFill>
                <a:latin typeface="Roboto"/>
              </a:rPr>
              <a:t>à</a:t>
            </a:r>
            <a:r>
              <a:rPr lang="en-US" sz="2400" dirty="0">
                <a:solidFill>
                  <a:srgbClr val="333333"/>
                </a:solidFill>
                <a:latin typeface="Roboto"/>
              </a:rPr>
              <a:t> nouveau </a:t>
            </a:r>
            <a:r>
              <a:rPr lang="en-US" sz="2400" dirty="0" err="1">
                <a:solidFill>
                  <a:srgbClr val="333333"/>
                </a:solidFill>
                <a:latin typeface="Roboto"/>
              </a:rPr>
              <a:t>notre</a:t>
            </a:r>
            <a:r>
              <a:rPr lang="en-US" sz="2400" dirty="0">
                <a:solidFill>
                  <a:srgbClr val="333333"/>
                </a:solidFill>
                <a:latin typeface="Roboto"/>
              </a:rPr>
              <a:t> </a:t>
            </a:r>
            <a:r>
              <a:rPr lang="en-US" sz="2400" dirty="0" err="1">
                <a:solidFill>
                  <a:srgbClr val="333333"/>
                </a:solidFill>
                <a:latin typeface="Roboto"/>
              </a:rPr>
              <a:t>foi</a:t>
            </a:r>
            <a:r>
              <a:rPr lang="en-US" sz="2400" dirty="0">
                <a:solidFill>
                  <a:srgbClr val="333333"/>
                </a:solidFill>
                <a:latin typeface="Roboto"/>
              </a:rPr>
              <a:t> dans les droits </a:t>
            </a:r>
            <a:r>
              <a:rPr lang="en-US" sz="2400" dirty="0" err="1">
                <a:solidFill>
                  <a:srgbClr val="333333"/>
                </a:solidFill>
                <a:latin typeface="Roboto"/>
              </a:rPr>
              <a:t>fondamentaux</a:t>
            </a:r>
            <a:r>
              <a:rPr lang="en-US" sz="2400" dirty="0">
                <a:solidFill>
                  <a:srgbClr val="333333"/>
                </a:solidFill>
                <a:latin typeface="Roboto"/>
              </a:rPr>
              <a:t> de </a:t>
            </a:r>
            <a:r>
              <a:rPr lang="en-US" sz="2400" dirty="0" err="1">
                <a:solidFill>
                  <a:srgbClr val="333333"/>
                </a:solidFill>
                <a:latin typeface="Roboto"/>
              </a:rPr>
              <a:t>l'homme</a:t>
            </a:r>
            <a:r>
              <a:rPr lang="en-US" sz="2400" dirty="0">
                <a:solidFill>
                  <a:srgbClr val="333333"/>
                </a:solidFill>
                <a:latin typeface="Roboto"/>
              </a:rPr>
              <a:t>, dans la </a:t>
            </a:r>
            <a:r>
              <a:rPr lang="en-US" sz="2400" dirty="0" err="1">
                <a:solidFill>
                  <a:srgbClr val="333333"/>
                </a:solidFill>
                <a:latin typeface="Roboto"/>
              </a:rPr>
              <a:t>dignité</a:t>
            </a:r>
            <a:r>
              <a:rPr lang="en-US" sz="2400" dirty="0">
                <a:solidFill>
                  <a:srgbClr val="333333"/>
                </a:solidFill>
                <a:latin typeface="Roboto"/>
              </a:rPr>
              <a:t> et la </a:t>
            </a:r>
            <a:r>
              <a:rPr lang="en-US" sz="2400" dirty="0" err="1">
                <a:solidFill>
                  <a:srgbClr val="333333"/>
                </a:solidFill>
                <a:latin typeface="Roboto"/>
              </a:rPr>
              <a:t>valeur</a:t>
            </a:r>
            <a:r>
              <a:rPr lang="en-US" sz="2400" dirty="0">
                <a:solidFill>
                  <a:srgbClr val="333333"/>
                </a:solidFill>
                <a:latin typeface="Roboto"/>
              </a:rPr>
              <a:t> de la </a:t>
            </a:r>
            <a:r>
              <a:rPr lang="en-US" sz="2400" dirty="0" err="1">
                <a:solidFill>
                  <a:srgbClr val="333333"/>
                </a:solidFill>
                <a:latin typeface="Roboto"/>
              </a:rPr>
              <a:t>personne</a:t>
            </a:r>
            <a:r>
              <a:rPr lang="en-US" sz="2400" dirty="0">
                <a:solidFill>
                  <a:srgbClr val="333333"/>
                </a:solidFill>
                <a:latin typeface="Roboto"/>
              </a:rPr>
              <a:t> </a:t>
            </a:r>
            <a:r>
              <a:rPr lang="en-US" sz="2400" dirty="0" err="1">
                <a:solidFill>
                  <a:srgbClr val="333333"/>
                </a:solidFill>
                <a:latin typeface="Roboto"/>
              </a:rPr>
              <a:t>humaine</a:t>
            </a:r>
            <a:r>
              <a:rPr lang="en-US" sz="2400" dirty="0">
                <a:solidFill>
                  <a:srgbClr val="333333"/>
                </a:solidFill>
                <a:latin typeface="Roboto"/>
              </a:rPr>
              <a:t>, dans </a:t>
            </a:r>
            <a:r>
              <a:rPr lang="en-US" sz="2400" dirty="0" err="1">
                <a:solidFill>
                  <a:srgbClr val="333333"/>
                </a:solidFill>
                <a:latin typeface="Roboto"/>
              </a:rPr>
              <a:t>l'égalité</a:t>
            </a:r>
            <a:r>
              <a:rPr lang="en-US" sz="2400" dirty="0">
                <a:solidFill>
                  <a:srgbClr val="333333"/>
                </a:solidFill>
                <a:latin typeface="Roboto"/>
              </a:rPr>
              <a:t> de droits des hommes et des femmes, </a:t>
            </a:r>
            <a:r>
              <a:rPr lang="en-US" sz="2400" dirty="0" err="1">
                <a:solidFill>
                  <a:srgbClr val="333333"/>
                </a:solidFill>
                <a:latin typeface="Roboto"/>
              </a:rPr>
              <a:t>ainsi</a:t>
            </a:r>
            <a:r>
              <a:rPr lang="en-US" sz="2400" dirty="0">
                <a:solidFill>
                  <a:srgbClr val="333333"/>
                </a:solidFill>
                <a:latin typeface="Roboto"/>
              </a:rPr>
              <a:t> que des nations, </a:t>
            </a:r>
            <a:r>
              <a:rPr lang="en-US" sz="2400" dirty="0" err="1">
                <a:solidFill>
                  <a:srgbClr val="333333"/>
                </a:solidFill>
                <a:latin typeface="Roboto"/>
              </a:rPr>
              <a:t>grandes</a:t>
            </a:r>
            <a:r>
              <a:rPr lang="en-US" sz="2400" dirty="0">
                <a:solidFill>
                  <a:srgbClr val="333333"/>
                </a:solidFill>
                <a:latin typeface="Roboto"/>
              </a:rPr>
              <a:t> et petites,</a:t>
            </a:r>
          </a:p>
          <a:p>
            <a:pPr>
              <a:buFont typeface="Arial" panose="020B0604020202020204" pitchFamily="34" charset="0"/>
              <a:buChar char="•"/>
            </a:pPr>
            <a:r>
              <a:rPr lang="en-US" sz="2400" dirty="0" err="1">
                <a:solidFill>
                  <a:srgbClr val="333333"/>
                </a:solidFill>
                <a:latin typeface="Roboto"/>
              </a:rPr>
              <a:t>à</a:t>
            </a:r>
            <a:r>
              <a:rPr lang="en-US" sz="2400" dirty="0">
                <a:solidFill>
                  <a:srgbClr val="333333"/>
                </a:solidFill>
                <a:latin typeface="Roboto"/>
              </a:rPr>
              <a:t> </a:t>
            </a:r>
            <a:r>
              <a:rPr lang="en-US" sz="2400" dirty="0" err="1">
                <a:solidFill>
                  <a:srgbClr val="333333"/>
                </a:solidFill>
                <a:latin typeface="Roboto"/>
              </a:rPr>
              <a:t>créer</a:t>
            </a:r>
            <a:r>
              <a:rPr lang="en-US" sz="2400" dirty="0">
                <a:solidFill>
                  <a:srgbClr val="333333"/>
                </a:solidFill>
                <a:latin typeface="Roboto"/>
              </a:rPr>
              <a:t> les conditions </a:t>
            </a:r>
            <a:r>
              <a:rPr lang="en-US" sz="2400" dirty="0" err="1">
                <a:solidFill>
                  <a:srgbClr val="333333"/>
                </a:solidFill>
                <a:latin typeface="Roboto"/>
              </a:rPr>
              <a:t>nécessaires</a:t>
            </a:r>
            <a:r>
              <a:rPr lang="en-US" sz="2400" dirty="0">
                <a:solidFill>
                  <a:srgbClr val="333333"/>
                </a:solidFill>
                <a:latin typeface="Roboto"/>
              </a:rPr>
              <a:t> au </a:t>
            </a:r>
            <a:r>
              <a:rPr lang="en-US" sz="2400" dirty="0" err="1">
                <a:solidFill>
                  <a:srgbClr val="333333"/>
                </a:solidFill>
                <a:latin typeface="Roboto"/>
              </a:rPr>
              <a:t>maintien</a:t>
            </a:r>
            <a:r>
              <a:rPr lang="en-US" sz="2400" dirty="0">
                <a:solidFill>
                  <a:srgbClr val="333333"/>
                </a:solidFill>
                <a:latin typeface="Roboto"/>
              </a:rPr>
              <a:t> de la justice et du respect des obligations </a:t>
            </a:r>
            <a:r>
              <a:rPr lang="en-US" sz="2400" dirty="0" err="1">
                <a:solidFill>
                  <a:srgbClr val="333333"/>
                </a:solidFill>
                <a:latin typeface="Roboto"/>
              </a:rPr>
              <a:t>nées</a:t>
            </a:r>
            <a:r>
              <a:rPr lang="en-US" sz="2400" dirty="0">
                <a:solidFill>
                  <a:srgbClr val="333333"/>
                </a:solidFill>
                <a:latin typeface="Roboto"/>
              </a:rPr>
              <a:t> des </a:t>
            </a:r>
            <a:r>
              <a:rPr lang="en-US" sz="2400" dirty="0" err="1">
                <a:solidFill>
                  <a:srgbClr val="333333"/>
                </a:solidFill>
                <a:latin typeface="Roboto"/>
              </a:rPr>
              <a:t>traités</a:t>
            </a:r>
            <a:r>
              <a:rPr lang="en-US" sz="2400" dirty="0">
                <a:solidFill>
                  <a:srgbClr val="333333"/>
                </a:solidFill>
                <a:latin typeface="Roboto"/>
              </a:rPr>
              <a:t> et </a:t>
            </a:r>
            <a:r>
              <a:rPr lang="en-US" sz="2400" dirty="0" err="1">
                <a:solidFill>
                  <a:srgbClr val="333333"/>
                </a:solidFill>
                <a:latin typeface="Roboto"/>
              </a:rPr>
              <a:t>autres</a:t>
            </a:r>
            <a:r>
              <a:rPr lang="en-US" sz="2400" dirty="0">
                <a:solidFill>
                  <a:srgbClr val="333333"/>
                </a:solidFill>
                <a:latin typeface="Roboto"/>
              </a:rPr>
              <a:t> sources du droit international,</a:t>
            </a:r>
          </a:p>
          <a:p>
            <a:pPr>
              <a:buFont typeface="Arial" panose="020B0604020202020204" pitchFamily="34" charset="0"/>
              <a:buChar char="•"/>
            </a:pPr>
            <a:r>
              <a:rPr lang="en-US" sz="2400" dirty="0" err="1">
                <a:solidFill>
                  <a:srgbClr val="333333"/>
                </a:solidFill>
                <a:latin typeface="Roboto"/>
              </a:rPr>
              <a:t>à</a:t>
            </a:r>
            <a:r>
              <a:rPr lang="en-US" sz="2400" dirty="0">
                <a:solidFill>
                  <a:srgbClr val="333333"/>
                </a:solidFill>
                <a:latin typeface="Roboto"/>
              </a:rPr>
              <a:t> </a:t>
            </a:r>
            <a:r>
              <a:rPr lang="en-US" sz="2400" dirty="0" err="1">
                <a:solidFill>
                  <a:srgbClr val="333333"/>
                </a:solidFill>
                <a:latin typeface="Roboto"/>
              </a:rPr>
              <a:t>favoriser</a:t>
            </a:r>
            <a:r>
              <a:rPr lang="en-US" sz="2400" dirty="0">
                <a:solidFill>
                  <a:srgbClr val="333333"/>
                </a:solidFill>
                <a:latin typeface="Roboto"/>
              </a:rPr>
              <a:t> le </a:t>
            </a:r>
            <a:r>
              <a:rPr lang="en-US" sz="2400" dirty="0" err="1">
                <a:solidFill>
                  <a:srgbClr val="333333"/>
                </a:solidFill>
                <a:latin typeface="Roboto"/>
              </a:rPr>
              <a:t>progrès</a:t>
            </a:r>
            <a:r>
              <a:rPr lang="en-US" sz="2400" dirty="0">
                <a:solidFill>
                  <a:srgbClr val="333333"/>
                </a:solidFill>
                <a:latin typeface="Roboto"/>
              </a:rPr>
              <a:t> social et </a:t>
            </a:r>
            <a:r>
              <a:rPr lang="en-US" sz="2400" dirty="0" err="1">
                <a:solidFill>
                  <a:srgbClr val="333333"/>
                </a:solidFill>
                <a:latin typeface="Roboto"/>
              </a:rPr>
              <a:t>instaurer</a:t>
            </a:r>
            <a:r>
              <a:rPr lang="en-US" sz="2400" dirty="0">
                <a:solidFill>
                  <a:srgbClr val="333333"/>
                </a:solidFill>
                <a:latin typeface="Roboto"/>
              </a:rPr>
              <a:t> de </a:t>
            </a:r>
            <a:r>
              <a:rPr lang="en-US" sz="2400" dirty="0" err="1">
                <a:solidFill>
                  <a:srgbClr val="333333"/>
                </a:solidFill>
                <a:latin typeface="Roboto"/>
              </a:rPr>
              <a:t>meilleures</a:t>
            </a:r>
            <a:r>
              <a:rPr lang="en-US" sz="2400" dirty="0">
                <a:solidFill>
                  <a:srgbClr val="333333"/>
                </a:solidFill>
                <a:latin typeface="Roboto"/>
              </a:rPr>
              <a:t> conditions de vie dans </a:t>
            </a:r>
            <a:r>
              <a:rPr lang="en-US" sz="2400" dirty="0" err="1">
                <a:solidFill>
                  <a:srgbClr val="333333"/>
                </a:solidFill>
                <a:latin typeface="Roboto"/>
              </a:rPr>
              <a:t>une</a:t>
            </a:r>
            <a:r>
              <a:rPr lang="en-US" sz="2400" dirty="0">
                <a:solidFill>
                  <a:srgbClr val="333333"/>
                </a:solidFill>
                <a:latin typeface="Roboto"/>
              </a:rPr>
              <a:t> </a:t>
            </a:r>
            <a:r>
              <a:rPr lang="en-US" sz="2400" dirty="0" err="1">
                <a:solidFill>
                  <a:srgbClr val="333333"/>
                </a:solidFill>
                <a:latin typeface="Roboto"/>
              </a:rPr>
              <a:t>liberté</a:t>
            </a:r>
            <a:r>
              <a:rPr lang="en-US" sz="2400" dirty="0">
                <a:solidFill>
                  <a:srgbClr val="333333"/>
                </a:solidFill>
                <a:latin typeface="Roboto"/>
              </a:rPr>
              <a:t> plus </a:t>
            </a:r>
            <a:r>
              <a:rPr lang="en-US" sz="2400" dirty="0" err="1">
                <a:solidFill>
                  <a:srgbClr val="333333"/>
                </a:solidFill>
                <a:latin typeface="Roboto"/>
              </a:rPr>
              <a:t>grande</a:t>
            </a:r>
            <a:r>
              <a:rPr lang="en-US" sz="2400" dirty="0">
                <a:solidFill>
                  <a:srgbClr val="333333"/>
                </a:solidFill>
                <a:latin typeface="Roboto"/>
              </a:rPr>
              <a:t>,</a:t>
            </a:r>
          </a:p>
          <a:p>
            <a:br>
              <a:rPr lang="en-US" sz="2400" dirty="0"/>
            </a:br>
            <a:endParaRPr sz="2400" dirty="0">
              <a:solidFill>
                <a:schemeClr val="accent2">
                  <a:lumMod val="60000"/>
                  <a:lumOff val="40000"/>
                </a:schemeClr>
              </a:solidFill>
              <a:latin typeface="Century Gothic"/>
              <a:cs typeface="Century Gothic"/>
            </a:endParaRPr>
          </a:p>
        </p:txBody>
      </p:sp>
      <p:pic>
        <p:nvPicPr>
          <p:cNvPr id="4" name="Picture 3" descr="C2-HD-BTM.png">
            <a:extLst>
              <a:ext uri="{FF2B5EF4-FFF2-40B4-BE49-F238E27FC236}">
                <a16:creationId xmlns:a16="http://schemas.microsoft.com/office/drawing/2014/main" id="{2FD5E62E-3A01-DD42-B8A0-EB8781862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2779096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1" y="699014"/>
            <a:ext cx="5331078" cy="629018"/>
          </a:xfrm>
          <a:prstGeom prst="rect">
            <a:avLst/>
          </a:prstGeom>
        </p:spPr>
        <p:txBody>
          <a:bodyPr vert="horz" wrap="square" lIns="0" tIns="13335" rIns="0" bIns="0" rtlCol="0">
            <a:spAutoFit/>
          </a:bodyPr>
          <a:lstStyle/>
          <a:p>
            <a:pPr marL="12700">
              <a:lnSpc>
                <a:spcPct val="100000"/>
              </a:lnSpc>
              <a:spcBef>
                <a:spcPts val="105"/>
              </a:spcBef>
            </a:pPr>
            <a:r>
              <a:rPr lang="fr-CH" b="1" dirty="0">
                <a:solidFill>
                  <a:schemeClr val="accent5">
                    <a:lumMod val="75000"/>
                  </a:schemeClr>
                </a:solidFill>
              </a:rPr>
              <a:t>LA CHARTE DE L’ONU</a:t>
            </a:r>
            <a:r>
              <a:rPr b="1" spc="-5" dirty="0">
                <a:solidFill>
                  <a:schemeClr val="accent5">
                    <a:lumMod val="75000"/>
                  </a:schemeClr>
                </a:solidFill>
              </a:rPr>
              <a:t>:</a:t>
            </a:r>
          </a:p>
        </p:txBody>
      </p:sp>
      <p:sp>
        <p:nvSpPr>
          <p:cNvPr id="3" name="object 3"/>
          <p:cNvSpPr txBox="1"/>
          <p:nvPr/>
        </p:nvSpPr>
        <p:spPr>
          <a:xfrm>
            <a:off x="764540" y="1734311"/>
            <a:ext cx="10522585" cy="3621504"/>
          </a:xfrm>
          <a:prstGeom prst="rect">
            <a:avLst/>
          </a:prstGeom>
        </p:spPr>
        <p:txBody>
          <a:bodyPr vert="horz" wrap="square" lIns="0" tIns="101600" rIns="0" bIns="0" rtlCol="0">
            <a:spAutoFit/>
          </a:bodyPr>
          <a:lstStyle/>
          <a:p>
            <a:r>
              <a:rPr lang="en-US" b="1" cap="all" dirty="0"/>
              <a:t>ET A CES FINS</a:t>
            </a:r>
          </a:p>
          <a:p>
            <a:endParaRPr lang="en-US" b="1" cap="all" dirty="0"/>
          </a:p>
          <a:p>
            <a:pPr marL="285750" indent="-285750">
              <a:buFont typeface="Arial" panose="020B0604020202020204" pitchFamily="34" charset="0"/>
              <a:buChar char="•"/>
            </a:pPr>
            <a:r>
              <a:rPr lang="en-US" dirty="0" err="1"/>
              <a:t>à</a:t>
            </a:r>
            <a:r>
              <a:rPr lang="en-US" dirty="0"/>
              <a:t> </a:t>
            </a:r>
            <a:r>
              <a:rPr lang="en-US" dirty="0" err="1"/>
              <a:t>pratiquer</a:t>
            </a:r>
            <a:r>
              <a:rPr lang="en-US" dirty="0"/>
              <a:t> la </a:t>
            </a:r>
            <a:r>
              <a:rPr lang="en-US" dirty="0" err="1"/>
              <a:t>tolérance</a:t>
            </a:r>
            <a:r>
              <a:rPr lang="en-US" dirty="0"/>
              <a:t>, </a:t>
            </a:r>
            <a:r>
              <a:rPr lang="en-US" dirty="0" err="1"/>
              <a:t>à</a:t>
            </a:r>
            <a:r>
              <a:rPr lang="en-US" dirty="0"/>
              <a:t> vivre </a:t>
            </a:r>
            <a:r>
              <a:rPr lang="en-US" dirty="0" err="1"/>
              <a:t>en</a:t>
            </a:r>
            <a:r>
              <a:rPr lang="en-US" dirty="0"/>
              <a:t> </a:t>
            </a:r>
            <a:r>
              <a:rPr lang="en-US" dirty="0" err="1"/>
              <a:t>paix</a:t>
            </a:r>
            <a:r>
              <a:rPr lang="en-US" dirty="0"/>
              <a:t> </a:t>
            </a:r>
            <a:r>
              <a:rPr lang="en-US" dirty="0" err="1"/>
              <a:t>l'un</a:t>
            </a:r>
            <a:r>
              <a:rPr lang="en-US" dirty="0"/>
              <a:t> avec </a:t>
            </a:r>
            <a:r>
              <a:rPr lang="en-US" dirty="0" err="1"/>
              <a:t>l'autre</a:t>
            </a:r>
            <a:r>
              <a:rPr lang="en-US" dirty="0"/>
              <a:t> dans un esprit de bon </a:t>
            </a:r>
            <a:r>
              <a:rPr lang="en-US" dirty="0" err="1"/>
              <a:t>voisinage</a:t>
            </a:r>
            <a:r>
              <a:rPr lang="en-US" dirty="0"/>
              <a:t>,</a:t>
            </a:r>
          </a:p>
          <a:p>
            <a:endParaRPr lang="en-US" dirty="0"/>
          </a:p>
          <a:p>
            <a:pPr marL="285750" indent="-285750">
              <a:buFont typeface="Arial" panose="020B0604020202020204" pitchFamily="34" charset="0"/>
              <a:buChar char="•"/>
            </a:pPr>
            <a:r>
              <a:rPr lang="en-US" dirty="0" err="1"/>
              <a:t>à</a:t>
            </a:r>
            <a:r>
              <a:rPr lang="en-US" dirty="0"/>
              <a:t> </a:t>
            </a:r>
            <a:r>
              <a:rPr lang="en-US" dirty="0" err="1"/>
              <a:t>unir</a:t>
            </a:r>
            <a:r>
              <a:rPr lang="en-US" dirty="0"/>
              <a:t> </a:t>
            </a:r>
            <a:r>
              <a:rPr lang="en-US" dirty="0" err="1"/>
              <a:t>nos</a:t>
            </a:r>
            <a:r>
              <a:rPr lang="en-US" dirty="0"/>
              <a:t> forces pour </a:t>
            </a:r>
            <a:r>
              <a:rPr lang="en-US" dirty="0" err="1"/>
              <a:t>maintenir</a:t>
            </a:r>
            <a:r>
              <a:rPr lang="en-US" dirty="0"/>
              <a:t> la </a:t>
            </a:r>
            <a:r>
              <a:rPr lang="en-US" dirty="0" err="1"/>
              <a:t>paix</a:t>
            </a:r>
            <a:r>
              <a:rPr lang="en-US" dirty="0"/>
              <a:t> et la </a:t>
            </a:r>
            <a:r>
              <a:rPr lang="en-US" dirty="0" err="1"/>
              <a:t>sécurité</a:t>
            </a:r>
            <a:r>
              <a:rPr lang="en-US" dirty="0"/>
              <a:t> </a:t>
            </a:r>
            <a:r>
              <a:rPr lang="en-US" dirty="0" err="1"/>
              <a:t>internationales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à</a:t>
            </a:r>
            <a:r>
              <a:rPr lang="en-US" dirty="0"/>
              <a:t> accepter des </a:t>
            </a:r>
            <a:r>
              <a:rPr lang="en-US" dirty="0" err="1"/>
              <a:t>principes</a:t>
            </a:r>
            <a:r>
              <a:rPr lang="en-US" dirty="0"/>
              <a:t> et </a:t>
            </a:r>
            <a:r>
              <a:rPr lang="en-US" dirty="0" err="1"/>
              <a:t>instituer</a:t>
            </a:r>
            <a:r>
              <a:rPr lang="en-US" dirty="0"/>
              <a:t> des </a:t>
            </a:r>
            <a:r>
              <a:rPr lang="en-US" dirty="0" err="1"/>
              <a:t>méthodes</a:t>
            </a:r>
            <a:r>
              <a:rPr lang="en-US" dirty="0"/>
              <a:t> </a:t>
            </a:r>
            <a:r>
              <a:rPr lang="en-US" dirty="0" err="1"/>
              <a:t>garantissant</a:t>
            </a:r>
            <a:r>
              <a:rPr lang="en-US" dirty="0"/>
              <a:t> </a:t>
            </a:r>
            <a:r>
              <a:rPr lang="en-US" dirty="0" err="1"/>
              <a:t>qu'il</a:t>
            </a:r>
            <a:r>
              <a:rPr lang="en-US" dirty="0"/>
              <a:t> ne sera pas fait usage de la force des </a:t>
            </a:r>
            <a:r>
              <a:rPr lang="en-US" dirty="0" err="1"/>
              <a:t>armes</a:t>
            </a:r>
            <a:r>
              <a:rPr lang="en-US" dirty="0"/>
              <a:t>, </a:t>
            </a:r>
            <a:r>
              <a:rPr lang="en-US" dirty="0" err="1"/>
              <a:t>sauf</a:t>
            </a:r>
            <a:r>
              <a:rPr lang="en-US" dirty="0"/>
              <a:t> dans </a:t>
            </a:r>
            <a:r>
              <a:rPr lang="en-US" dirty="0" err="1"/>
              <a:t>l'intérêt</a:t>
            </a:r>
            <a:r>
              <a:rPr lang="en-US" dirty="0"/>
              <a:t> </a:t>
            </a:r>
            <a:r>
              <a:rPr lang="en-US" dirty="0" err="1"/>
              <a:t>commun</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t>
            </a:r>
            <a:r>
              <a:rPr lang="en-US" dirty="0" err="1"/>
              <a:t>recourir</a:t>
            </a:r>
            <a:r>
              <a:rPr lang="en-US" dirty="0"/>
              <a:t> aux institutions </a:t>
            </a:r>
            <a:r>
              <a:rPr lang="en-US" dirty="0" err="1"/>
              <a:t>internationales</a:t>
            </a:r>
            <a:r>
              <a:rPr lang="en-US" dirty="0"/>
              <a:t> pour </a:t>
            </a:r>
            <a:r>
              <a:rPr lang="en-US" dirty="0" err="1"/>
              <a:t>favoriser</a:t>
            </a:r>
            <a:r>
              <a:rPr lang="en-US" dirty="0"/>
              <a:t> le </a:t>
            </a:r>
            <a:r>
              <a:rPr lang="en-US" dirty="0" err="1"/>
              <a:t>progrès</a:t>
            </a:r>
            <a:r>
              <a:rPr lang="en-US" dirty="0"/>
              <a:t> </a:t>
            </a:r>
            <a:r>
              <a:rPr lang="en-US" dirty="0" err="1"/>
              <a:t>économique</a:t>
            </a:r>
            <a:r>
              <a:rPr lang="en-US" dirty="0"/>
              <a:t> et social de </a:t>
            </a:r>
            <a:r>
              <a:rPr lang="en-US" dirty="0" err="1"/>
              <a:t>tous</a:t>
            </a:r>
            <a:r>
              <a:rPr lang="en-US" dirty="0"/>
              <a:t> les </a:t>
            </a:r>
            <a:r>
              <a:rPr lang="en-US" dirty="0" err="1"/>
              <a:t>peuples</a:t>
            </a:r>
            <a:r>
              <a:rPr lang="en-US" dirty="0"/>
              <a:t>,</a:t>
            </a:r>
          </a:p>
          <a:p>
            <a:pPr marL="12700">
              <a:lnSpc>
                <a:spcPct val="100000"/>
              </a:lnSpc>
              <a:spcBef>
                <a:spcPts val="800"/>
              </a:spcBef>
            </a:pPr>
            <a:endParaRPr lang="fr-CH" sz="2400" b="1" dirty="0">
              <a:solidFill>
                <a:schemeClr val="accent2">
                  <a:lumMod val="60000"/>
                  <a:lumOff val="40000"/>
                </a:schemeClr>
              </a:solidFill>
              <a:latin typeface="Century Gothic"/>
              <a:cs typeface="Century Gothic"/>
            </a:endParaRPr>
          </a:p>
        </p:txBody>
      </p:sp>
      <p:pic>
        <p:nvPicPr>
          <p:cNvPr id="4" name="Picture 3" descr="C2-HD-BTM.png">
            <a:extLst>
              <a:ext uri="{FF2B5EF4-FFF2-40B4-BE49-F238E27FC236}">
                <a16:creationId xmlns:a16="http://schemas.microsoft.com/office/drawing/2014/main" id="{FB1B47CB-B5AB-3348-9D36-53C829D9C3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054365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2600" y="1057475"/>
            <a:ext cx="7133844" cy="628377"/>
          </a:xfrm>
          <a:prstGeom prst="rect">
            <a:avLst/>
          </a:prstGeom>
        </p:spPr>
        <p:txBody>
          <a:bodyPr vert="horz" wrap="square" lIns="0" tIns="12700" rIns="0" bIns="0" rtlCol="0">
            <a:spAutoFit/>
          </a:bodyPr>
          <a:lstStyle/>
          <a:p>
            <a:pPr marL="12700">
              <a:lnSpc>
                <a:spcPct val="100000"/>
              </a:lnSpc>
              <a:spcBef>
                <a:spcPts val="100"/>
              </a:spcBef>
            </a:pPr>
            <a:r>
              <a:rPr lang="fr-CH" b="1" spc="-5" dirty="0">
                <a:solidFill>
                  <a:schemeClr val="accent5">
                    <a:lumMod val="75000"/>
                  </a:schemeClr>
                </a:solidFill>
              </a:rPr>
              <a:t>LE POLITIQUE EST SPIRITUEL</a:t>
            </a:r>
            <a:endParaRPr b="1" spc="-5" dirty="0">
              <a:solidFill>
                <a:schemeClr val="accent5">
                  <a:lumMod val="75000"/>
                </a:schemeClr>
              </a:solidFill>
            </a:endParaRPr>
          </a:p>
        </p:txBody>
      </p:sp>
      <p:sp>
        <p:nvSpPr>
          <p:cNvPr id="3" name="object 3"/>
          <p:cNvSpPr txBox="1"/>
          <p:nvPr/>
        </p:nvSpPr>
        <p:spPr>
          <a:xfrm>
            <a:off x="712089" y="1952425"/>
            <a:ext cx="10612755" cy="3772186"/>
          </a:xfrm>
          <a:prstGeom prst="rect">
            <a:avLst/>
          </a:prstGeom>
        </p:spPr>
        <p:txBody>
          <a:bodyPr vert="horz" wrap="square" lIns="0" tIns="12065" rIns="0" bIns="0" rtlCol="0">
            <a:spAutoFit/>
          </a:bodyPr>
          <a:lstStyle/>
          <a:p>
            <a:pPr marL="12700">
              <a:lnSpc>
                <a:spcPts val="3650"/>
              </a:lnSpc>
              <a:spcBef>
                <a:spcPts val="95"/>
              </a:spcBef>
            </a:pPr>
            <a:r>
              <a:rPr lang="fr-CH" sz="2800" spc="-5" dirty="0">
                <a:cs typeface="Century Gothic"/>
              </a:rPr>
              <a:t>« Il est important de réaliser qu’il existe un élément de</a:t>
            </a:r>
          </a:p>
          <a:p>
            <a:pPr marL="12700">
              <a:lnSpc>
                <a:spcPts val="3650"/>
              </a:lnSpc>
              <a:spcBef>
                <a:spcPts val="95"/>
              </a:spcBef>
            </a:pPr>
            <a:r>
              <a:rPr lang="fr-CH" sz="2800" spc="-5" dirty="0">
                <a:cs typeface="Century Gothic"/>
              </a:rPr>
              <a:t>la spiritualité nécessaire dans ce que nous faisons…</a:t>
            </a:r>
          </a:p>
          <a:p>
            <a:pPr marL="12700">
              <a:lnSpc>
                <a:spcPts val="3650"/>
              </a:lnSpc>
              <a:spcBef>
                <a:spcPts val="95"/>
              </a:spcBef>
            </a:pPr>
            <a:endParaRPr lang="fr-CH" sz="2800" spc="-5" dirty="0">
              <a:cs typeface="Century Gothic"/>
            </a:endParaRPr>
          </a:p>
          <a:p>
            <a:pPr marL="12700">
              <a:lnSpc>
                <a:spcPts val="3650"/>
              </a:lnSpc>
              <a:spcBef>
                <a:spcPts val="95"/>
              </a:spcBef>
            </a:pPr>
            <a:r>
              <a:rPr lang="fr-CH" sz="2800" spc="-5" dirty="0">
                <a:cs typeface="Century Gothic"/>
              </a:rPr>
              <a:t>Arrêtez la tendance à diviser l’humanité entre «nous» et «eux». Le mot le plus important au monde est «ENSEMBLE». »</a:t>
            </a:r>
          </a:p>
          <a:p>
            <a:pPr marL="12700">
              <a:lnSpc>
                <a:spcPts val="3650"/>
              </a:lnSpc>
              <a:spcBef>
                <a:spcPts val="95"/>
              </a:spcBef>
            </a:pPr>
            <a:endParaRPr lang="fr-CH" sz="2800" spc="-5" dirty="0">
              <a:cs typeface="Century Gothic"/>
            </a:endParaRPr>
          </a:p>
          <a:p>
            <a:pPr marL="5077460">
              <a:lnSpc>
                <a:spcPct val="100000"/>
              </a:lnSpc>
              <a:spcBef>
                <a:spcPts val="615"/>
              </a:spcBef>
            </a:pPr>
            <a:r>
              <a:rPr sz="2800" spc="-5" dirty="0">
                <a:latin typeface="Century Gothic"/>
                <a:cs typeface="Century Gothic"/>
              </a:rPr>
              <a:t>-H.E. </a:t>
            </a:r>
            <a:r>
              <a:rPr sz="2800" dirty="0">
                <a:latin typeface="Century Gothic"/>
                <a:cs typeface="Century Gothic"/>
              </a:rPr>
              <a:t>Jan</a:t>
            </a:r>
            <a:r>
              <a:rPr sz="2800" spc="-20" dirty="0">
                <a:latin typeface="Century Gothic"/>
                <a:cs typeface="Century Gothic"/>
              </a:rPr>
              <a:t> </a:t>
            </a:r>
            <a:r>
              <a:rPr sz="2800" spc="-5" dirty="0">
                <a:latin typeface="Century Gothic"/>
                <a:cs typeface="Century Gothic"/>
              </a:rPr>
              <a:t>Eliasson</a:t>
            </a:r>
            <a:endParaRPr lang="fr-CH" sz="2800" spc="-5" dirty="0">
              <a:latin typeface="Century Gothic"/>
              <a:cs typeface="Century Gothic"/>
            </a:endParaRPr>
          </a:p>
          <a:p>
            <a:pPr marL="5077460">
              <a:lnSpc>
                <a:spcPct val="100000"/>
              </a:lnSpc>
              <a:spcBef>
                <a:spcPts val="615"/>
              </a:spcBef>
            </a:pPr>
            <a:r>
              <a:rPr lang="en-US" spc="-5" dirty="0" err="1">
                <a:latin typeface="Century Gothic"/>
                <a:cs typeface="Century Gothic"/>
              </a:rPr>
              <a:t>Ancien</a:t>
            </a:r>
            <a:r>
              <a:rPr lang="en-US" spc="-5" dirty="0">
                <a:latin typeface="Century Gothic"/>
                <a:cs typeface="Century Gothic"/>
              </a:rPr>
              <a:t> </a:t>
            </a:r>
            <a:r>
              <a:rPr lang="en-US" spc="-5" dirty="0" err="1">
                <a:latin typeface="Century Gothic"/>
                <a:cs typeface="Century Gothic"/>
              </a:rPr>
              <a:t>Secrétaire</a:t>
            </a:r>
            <a:r>
              <a:rPr lang="en-US" spc="-5" dirty="0">
                <a:latin typeface="Century Gothic"/>
                <a:cs typeface="Century Gothic"/>
              </a:rPr>
              <a:t> </a:t>
            </a:r>
            <a:r>
              <a:rPr lang="en-US" spc="-5" dirty="0" err="1">
                <a:latin typeface="Century Gothic"/>
                <a:cs typeface="Century Gothic"/>
              </a:rPr>
              <a:t>Général</a:t>
            </a:r>
            <a:r>
              <a:rPr lang="en-US" spc="-5" dirty="0">
                <a:latin typeface="Century Gothic"/>
                <a:cs typeface="Century Gothic"/>
              </a:rPr>
              <a:t> Adjoint de </a:t>
            </a:r>
            <a:r>
              <a:rPr lang="en-US" spc="-5" dirty="0" err="1">
                <a:latin typeface="Century Gothic"/>
                <a:cs typeface="Century Gothic"/>
              </a:rPr>
              <a:t>l’ONU</a:t>
            </a:r>
            <a:endParaRPr lang="fr-CH" spc="-5" dirty="0">
              <a:latin typeface="Century Gothic"/>
              <a:cs typeface="Century Gothic"/>
            </a:endParaRPr>
          </a:p>
        </p:txBody>
      </p:sp>
      <p:pic>
        <p:nvPicPr>
          <p:cNvPr id="4" name="Picture 3" descr="C2-HD-BTM.png">
            <a:extLst>
              <a:ext uri="{FF2B5EF4-FFF2-40B4-BE49-F238E27FC236}">
                <a16:creationId xmlns:a16="http://schemas.microsoft.com/office/drawing/2014/main" id="{4978A0D1-FCAA-E742-A4C1-41B4004ACC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5" name="Picture 4" descr="C2-HD-BTM.png">
            <a:extLst>
              <a:ext uri="{FF2B5EF4-FFF2-40B4-BE49-F238E27FC236}">
                <a16:creationId xmlns:a16="http://schemas.microsoft.com/office/drawing/2014/main" id="{651A0EAF-21AC-194D-BD33-8580FB40A9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5840278"/>
            <a:ext cx="12192000" cy="1170122"/>
          </a:xfrm>
          <a:prstGeom prst="rect">
            <a:avLst/>
          </a:prstGeom>
        </p:spPr>
      </p:pic>
    </p:spTree>
    <p:extLst>
      <p:ext uri="{BB962C8B-B14F-4D97-AF65-F5344CB8AC3E}">
        <p14:creationId xmlns:p14="http://schemas.microsoft.com/office/powerpoint/2010/main" val="35085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4" name="Picture 3">
            <a:extLst>
              <a:ext uri="{FF2B5EF4-FFF2-40B4-BE49-F238E27FC236}">
                <a16:creationId xmlns:a16="http://schemas.microsoft.com/office/drawing/2014/main" id="{78CD3CB5-E3D6-9A4C-BDF2-6FE803019ADF}"/>
              </a:ext>
            </a:extLst>
          </p:cNvPr>
          <p:cNvPicPr>
            <a:picLocks noChangeAspect="1"/>
          </p:cNvPicPr>
          <p:nvPr/>
        </p:nvPicPr>
        <p:blipFill>
          <a:blip r:embed="rId3"/>
          <a:stretch>
            <a:fillRect/>
          </a:stretch>
        </p:blipFill>
        <p:spPr>
          <a:xfrm>
            <a:off x="666750" y="2000250"/>
            <a:ext cx="2857500" cy="2857500"/>
          </a:xfrm>
          <a:prstGeom prst="rect">
            <a:avLst/>
          </a:prstGeom>
        </p:spPr>
      </p:pic>
      <p:pic>
        <p:nvPicPr>
          <p:cNvPr id="7" name="Picture 6" descr="C2-HD-BTM.png">
            <a:extLst>
              <a:ext uri="{FF2B5EF4-FFF2-40B4-BE49-F238E27FC236}">
                <a16:creationId xmlns:a16="http://schemas.microsoft.com/office/drawing/2014/main" id="{67CB8A49-311D-AC49-824F-DC02F990E5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8" name="Text Placeholder 7">
            <a:extLst>
              <a:ext uri="{FF2B5EF4-FFF2-40B4-BE49-F238E27FC236}">
                <a16:creationId xmlns:a16="http://schemas.microsoft.com/office/drawing/2014/main" id="{6D82083D-39DF-E049-83BE-9AE37198CD1B}"/>
              </a:ext>
            </a:extLst>
          </p:cNvPr>
          <p:cNvSpPr>
            <a:spLocks noGrp="1"/>
          </p:cNvSpPr>
          <p:nvPr>
            <p:ph type="body" idx="1"/>
          </p:nvPr>
        </p:nvSpPr>
        <p:spPr>
          <a:xfrm>
            <a:off x="4191000" y="1890400"/>
            <a:ext cx="7585400" cy="4201200"/>
          </a:xfrm>
        </p:spPr>
        <p:txBody>
          <a:bodyPr/>
          <a:lstStyle/>
          <a:p>
            <a:pPr marL="152396" indent="0">
              <a:buNone/>
            </a:pPr>
            <a:r>
              <a:rPr lang="en-AU" sz="3000" b="1" dirty="0">
                <a:solidFill>
                  <a:schemeClr val="accent5">
                    <a:lumMod val="75000"/>
                  </a:schemeClr>
                </a:solidFill>
              </a:rPr>
              <a:t>Notre Mission </a:t>
            </a:r>
            <a:r>
              <a:rPr lang="en-AU" sz="3000" b="1" dirty="0" err="1">
                <a:solidFill>
                  <a:schemeClr val="accent5">
                    <a:lumMod val="75000"/>
                  </a:schemeClr>
                </a:solidFill>
              </a:rPr>
              <a:t>comme</a:t>
            </a:r>
            <a:r>
              <a:rPr lang="en-AU" sz="3000" b="1" dirty="0">
                <a:solidFill>
                  <a:schemeClr val="accent5">
                    <a:lumMod val="75000"/>
                  </a:schemeClr>
                </a:solidFill>
              </a:rPr>
              <a:t>  </a:t>
            </a:r>
            <a:r>
              <a:rPr lang="en-AU" sz="3000" b="1" dirty="0" err="1">
                <a:solidFill>
                  <a:srgbClr val="FF0000"/>
                </a:solidFill>
              </a:rPr>
              <a:t>Ajouter</a:t>
            </a:r>
            <a:r>
              <a:rPr lang="en-AU" sz="3000" b="1" dirty="0">
                <a:solidFill>
                  <a:srgbClr val="FF0000"/>
                </a:solidFill>
              </a:rPr>
              <a:t> </a:t>
            </a:r>
            <a:r>
              <a:rPr lang="en-AU" sz="3000" b="1" dirty="0" err="1">
                <a:solidFill>
                  <a:srgbClr val="FF0000"/>
                </a:solidFill>
              </a:rPr>
              <a:t>Congrégation</a:t>
            </a:r>
            <a:r>
              <a:rPr lang="en-AU" sz="3000" b="1" dirty="0">
                <a:solidFill>
                  <a:srgbClr val="FF0000"/>
                </a:solidFill>
              </a:rPr>
              <a:t> </a:t>
            </a:r>
            <a:r>
              <a:rPr lang="en-AU" sz="3000" b="1" dirty="0" err="1">
                <a:solidFill>
                  <a:schemeClr val="accent5">
                    <a:lumMod val="75000"/>
                  </a:schemeClr>
                </a:solidFill>
              </a:rPr>
              <a:t>est</a:t>
            </a:r>
            <a:r>
              <a:rPr lang="en-AU" sz="3000" b="1" dirty="0">
                <a:solidFill>
                  <a:schemeClr val="accent5">
                    <a:lumMod val="75000"/>
                  </a:schemeClr>
                </a:solidFill>
              </a:rPr>
              <a:t> </a:t>
            </a:r>
            <a:r>
              <a:rPr lang="en-AU" sz="3000" b="1" dirty="0" err="1">
                <a:solidFill>
                  <a:srgbClr val="FF0000"/>
                </a:solidFill>
              </a:rPr>
              <a:t>Ajouter</a:t>
            </a:r>
            <a:r>
              <a:rPr lang="en-AU" sz="3000" b="1" dirty="0">
                <a:solidFill>
                  <a:srgbClr val="FF0000"/>
                </a:solidFill>
              </a:rPr>
              <a:t>  mission</a:t>
            </a:r>
            <a:br>
              <a:rPr lang="en-AU" sz="3000" dirty="0"/>
            </a:br>
            <a:endParaRPr lang="en-US" sz="3000" dirty="0"/>
          </a:p>
        </p:txBody>
      </p:sp>
    </p:spTree>
    <p:extLst>
      <p:ext uri="{BB962C8B-B14F-4D97-AF65-F5344CB8AC3E}">
        <p14:creationId xmlns:p14="http://schemas.microsoft.com/office/powerpoint/2010/main" val="4015879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935484"/>
            <a:ext cx="11134090" cy="628377"/>
          </a:xfrm>
          <a:prstGeom prst="rect">
            <a:avLst/>
          </a:prstGeom>
        </p:spPr>
        <p:txBody>
          <a:bodyPr vert="horz" wrap="square" lIns="0" tIns="12700" rIns="0" bIns="0" rtlCol="0">
            <a:spAutoFit/>
          </a:bodyPr>
          <a:lstStyle/>
          <a:p>
            <a:pPr marL="2769870">
              <a:lnSpc>
                <a:spcPct val="100000"/>
              </a:lnSpc>
              <a:spcBef>
                <a:spcPts val="100"/>
              </a:spcBef>
            </a:pPr>
            <a:r>
              <a:rPr b="1" spc="-5" dirty="0">
                <a:solidFill>
                  <a:schemeClr val="accent5">
                    <a:lumMod val="75000"/>
                  </a:schemeClr>
                </a:solidFill>
              </a:rPr>
              <a:t>…</a:t>
            </a:r>
            <a:r>
              <a:rPr lang="fr-CH" b="1" spc="-5" dirty="0">
                <a:solidFill>
                  <a:schemeClr val="accent5">
                    <a:lumMod val="75000"/>
                  </a:schemeClr>
                </a:solidFill>
              </a:rPr>
              <a:t>ET LE SPIRITUEL EST </a:t>
            </a:r>
            <a:r>
              <a:rPr b="1" spc="-5" dirty="0">
                <a:solidFill>
                  <a:schemeClr val="accent5">
                    <a:lumMod val="75000"/>
                  </a:schemeClr>
                </a:solidFill>
              </a:rPr>
              <a:t>POLITI</a:t>
            </a:r>
            <a:r>
              <a:rPr lang="fr-CH" b="1" spc="-5" dirty="0">
                <a:solidFill>
                  <a:schemeClr val="accent5">
                    <a:lumMod val="75000"/>
                  </a:schemeClr>
                </a:solidFill>
              </a:rPr>
              <a:t>QUE</a:t>
            </a:r>
            <a:endParaRPr b="1" spc="-5" dirty="0">
              <a:solidFill>
                <a:schemeClr val="accent5">
                  <a:lumMod val="75000"/>
                </a:schemeClr>
              </a:solidFill>
            </a:endParaRPr>
          </a:p>
        </p:txBody>
      </p:sp>
      <p:sp>
        <p:nvSpPr>
          <p:cNvPr id="3" name="object 3"/>
          <p:cNvSpPr txBox="1"/>
          <p:nvPr/>
        </p:nvSpPr>
        <p:spPr>
          <a:xfrm>
            <a:off x="764540" y="1832863"/>
            <a:ext cx="10626090" cy="4790414"/>
          </a:xfrm>
          <a:prstGeom prst="rect">
            <a:avLst/>
          </a:prstGeom>
        </p:spPr>
        <p:txBody>
          <a:bodyPr vert="horz" wrap="square" lIns="0" tIns="12065" rIns="0" bIns="0" rtlCol="0">
            <a:spAutoFit/>
          </a:bodyPr>
          <a:lstStyle/>
          <a:p>
            <a:pPr>
              <a:lnSpc>
                <a:spcPct val="100000"/>
              </a:lnSpc>
              <a:spcBef>
                <a:spcPts val="45"/>
              </a:spcBef>
            </a:pPr>
            <a:r>
              <a:rPr lang="en-US" sz="2400" dirty="0" err="1">
                <a:cs typeface="Century Gothic"/>
              </a:rPr>
              <a:t>Lc</a:t>
            </a:r>
            <a:r>
              <a:rPr lang="en-US" sz="2400" dirty="0">
                <a:cs typeface="Century Gothic"/>
              </a:rPr>
              <a:t> 4 / 18-19: «</a:t>
            </a:r>
            <a:r>
              <a:rPr lang="en-US" sz="2400" dirty="0" err="1">
                <a:cs typeface="Century Gothic"/>
              </a:rPr>
              <a:t>L'Esprit</a:t>
            </a:r>
            <a:r>
              <a:rPr lang="en-US" sz="2400" dirty="0">
                <a:cs typeface="Century Gothic"/>
              </a:rPr>
              <a:t> du Seigneur… </a:t>
            </a:r>
            <a:r>
              <a:rPr lang="en-US" sz="2400" dirty="0" err="1">
                <a:cs typeface="Century Gothic"/>
              </a:rPr>
              <a:t>m'a</a:t>
            </a:r>
            <a:r>
              <a:rPr lang="en-US" sz="2400" dirty="0">
                <a:cs typeface="Century Gothic"/>
              </a:rPr>
              <a:t> </a:t>
            </a:r>
            <a:r>
              <a:rPr lang="en-US" sz="2400" dirty="0" err="1">
                <a:cs typeface="Century Gothic"/>
              </a:rPr>
              <a:t>oint</a:t>
            </a:r>
            <a:r>
              <a:rPr lang="en-US" sz="2400" dirty="0">
                <a:cs typeface="Century Gothic"/>
              </a:rPr>
              <a:t> pour announcer </a:t>
            </a:r>
            <a:r>
              <a:rPr lang="en-US" sz="2400" dirty="0" err="1">
                <a:cs typeface="Century Gothic"/>
              </a:rPr>
              <a:t>une</a:t>
            </a:r>
            <a:r>
              <a:rPr lang="en-US" sz="2400" dirty="0">
                <a:cs typeface="Century Gothic"/>
              </a:rPr>
              <a:t> </a:t>
            </a:r>
          </a:p>
          <a:p>
            <a:pPr>
              <a:lnSpc>
                <a:spcPct val="100000"/>
              </a:lnSpc>
              <a:spcBef>
                <a:spcPts val="45"/>
              </a:spcBef>
            </a:pPr>
            <a:r>
              <a:rPr lang="en-US" sz="2400" dirty="0">
                <a:cs typeface="Century Gothic"/>
              </a:rPr>
              <a:t>bonne nouvelle aux </a:t>
            </a:r>
            <a:r>
              <a:rPr lang="en-US" sz="2400" dirty="0" err="1">
                <a:cs typeface="Century Gothic"/>
              </a:rPr>
              <a:t>pauvres</a:t>
            </a:r>
            <a:r>
              <a:rPr lang="en-US" sz="2400" dirty="0">
                <a:cs typeface="Century Gothic"/>
              </a:rPr>
              <a:t>. [Il] </a:t>
            </a:r>
            <a:r>
              <a:rPr lang="en-US" sz="2400" dirty="0" err="1">
                <a:cs typeface="Century Gothic"/>
              </a:rPr>
              <a:t>m'a</a:t>
            </a:r>
            <a:r>
              <a:rPr lang="en-US" sz="2400" dirty="0">
                <a:cs typeface="Century Gothic"/>
              </a:rPr>
              <a:t> </a:t>
            </a:r>
            <a:r>
              <a:rPr lang="en-US" sz="2400" dirty="0" err="1">
                <a:cs typeface="Century Gothic"/>
              </a:rPr>
              <a:t>envoyé</a:t>
            </a:r>
            <a:r>
              <a:rPr lang="en-US" sz="2400" dirty="0">
                <a:cs typeface="Century Gothic"/>
              </a:rPr>
              <a:t> pour </a:t>
            </a:r>
            <a:r>
              <a:rPr lang="en-US" sz="2400" dirty="0" err="1">
                <a:cs typeface="Century Gothic"/>
              </a:rPr>
              <a:t>proclamer</a:t>
            </a:r>
            <a:r>
              <a:rPr lang="en-US" sz="2400" dirty="0">
                <a:cs typeface="Century Gothic"/>
              </a:rPr>
              <a:t> la </a:t>
            </a:r>
            <a:r>
              <a:rPr lang="en-US" sz="2400" dirty="0" err="1">
                <a:cs typeface="Century Gothic"/>
              </a:rPr>
              <a:t>liberté</a:t>
            </a:r>
            <a:r>
              <a:rPr lang="en-US" sz="2400" dirty="0">
                <a:cs typeface="Century Gothic"/>
              </a:rPr>
              <a:t> aux </a:t>
            </a:r>
            <a:r>
              <a:rPr lang="en-US" sz="2400" dirty="0" err="1">
                <a:cs typeface="Century Gothic"/>
              </a:rPr>
              <a:t>captifs</a:t>
            </a:r>
            <a:r>
              <a:rPr lang="en-US" sz="2400" dirty="0">
                <a:cs typeface="Century Gothic"/>
              </a:rPr>
              <a:t>, </a:t>
            </a:r>
            <a:r>
              <a:rPr lang="en-US" sz="2400" dirty="0" err="1">
                <a:cs typeface="Century Gothic"/>
              </a:rPr>
              <a:t>redonner</a:t>
            </a:r>
            <a:r>
              <a:rPr lang="en-US" sz="2400" dirty="0">
                <a:cs typeface="Century Gothic"/>
              </a:rPr>
              <a:t> la </a:t>
            </a:r>
            <a:r>
              <a:rPr lang="en-US" sz="2400" dirty="0" err="1">
                <a:cs typeface="Century Gothic"/>
              </a:rPr>
              <a:t>vue</a:t>
            </a:r>
            <a:r>
              <a:rPr lang="en-US" sz="2400" dirty="0">
                <a:cs typeface="Century Gothic"/>
              </a:rPr>
              <a:t> aux </a:t>
            </a:r>
            <a:r>
              <a:rPr lang="en-US" sz="2400" dirty="0" err="1">
                <a:cs typeface="Century Gothic"/>
              </a:rPr>
              <a:t>aveugles</a:t>
            </a:r>
            <a:r>
              <a:rPr lang="en-US" sz="2400" dirty="0">
                <a:cs typeface="Century Gothic"/>
              </a:rPr>
              <a:t>, </a:t>
            </a:r>
            <a:r>
              <a:rPr lang="en-US" sz="2400" dirty="0" err="1">
                <a:cs typeface="Century Gothic"/>
              </a:rPr>
              <a:t>libérer</a:t>
            </a:r>
            <a:r>
              <a:rPr lang="en-US" sz="2400" dirty="0">
                <a:cs typeface="Century Gothic"/>
              </a:rPr>
              <a:t> les </a:t>
            </a:r>
            <a:r>
              <a:rPr lang="en-US" sz="2400" dirty="0" err="1">
                <a:cs typeface="Century Gothic"/>
              </a:rPr>
              <a:t>opprimés</a:t>
            </a:r>
            <a:r>
              <a:rPr lang="en-US" sz="2400" dirty="0">
                <a:cs typeface="Century Gothic"/>
              </a:rPr>
              <a:t>,</a:t>
            </a:r>
          </a:p>
          <a:p>
            <a:pPr>
              <a:lnSpc>
                <a:spcPct val="100000"/>
              </a:lnSpc>
              <a:spcBef>
                <a:spcPts val="45"/>
              </a:spcBef>
            </a:pPr>
            <a:r>
              <a:rPr lang="en-US" sz="2400" dirty="0">
                <a:cs typeface="Century Gothic"/>
              </a:rPr>
              <a:t>et  </a:t>
            </a:r>
            <a:r>
              <a:rPr lang="en-US" sz="2400" dirty="0" err="1">
                <a:cs typeface="Century Gothic"/>
              </a:rPr>
              <a:t>proclamer</a:t>
            </a:r>
            <a:r>
              <a:rPr lang="en-US" sz="2400" dirty="0">
                <a:cs typeface="Century Gothic"/>
              </a:rPr>
              <a:t> </a:t>
            </a:r>
            <a:r>
              <a:rPr lang="en-US" sz="2400" dirty="0" err="1">
                <a:cs typeface="Century Gothic"/>
              </a:rPr>
              <a:t>une</a:t>
            </a:r>
            <a:r>
              <a:rPr lang="en-US" sz="2400" dirty="0">
                <a:cs typeface="Century Gothic"/>
              </a:rPr>
              <a:t> </a:t>
            </a:r>
            <a:r>
              <a:rPr lang="en-US" sz="2400" dirty="0" err="1">
                <a:cs typeface="Century Gothic"/>
              </a:rPr>
              <a:t>année</a:t>
            </a:r>
            <a:r>
              <a:rPr lang="en-US" sz="2400" dirty="0">
                <a:cs typeface="Century Gothic"/>
              </a:rPr>
              <a:t> acceptable pour le Seigneur. »</a:t>
            </a:r>
          </a:p>
          <a:p>
            <a:pPr>
              <a:lnSpc>
                <a:spcPct val="100000"/>
              </a:lnSpc>
              <a:spcBef>
                <a:spcPts val="45"/>
              </a:spcBef>
            </a:pPr>
            <a:endParaRPr sz="2400" dirty="0">
              <a:latin typeface="Century Gothic"/>
              <a:cs typeface="Century Gothic"/>
            </a:endParaRPr>
          </a:p>
          <a:p>
            <a:pPr>
              <a:lnSpc>
                <a:spcPct val="100000"/>
              </a:lnSpc>
              <a:spcBef>
                <a:spcPts val="5"/>
              </a:spcBef>
            </a:pPr>
            <a:r>
              <a:rPr lang="en-US" sz="2400" dirty="0">
                <a:cs typeface="Century Gothic"/>
              </a:rPr>
              <a:t>Mt 25/40: «</a:t>
            </a:r>
            <a:r>
              <a:rPr lang="en-US" sz="2400" dirty="0" err="1">
                <a:cs typeface="Century Gothic"/>
              </a:rPr>
              <a:t>Chaque</a:t>
            </a:r>
            <a:r>
              <a:rPr lang="en-US" sz="2400" dirty="0">
                <a:cs typeface="Century Gothic"/>
              </a:rPr>
              <a:t> </a:t>
            </a:r>
            <a:r>
              <a:rPr lang="en-US" sz="2400" dirty="0" err="1">
                <a:cs typeface="Century Gothic"/>
              </a:rPr>
              <a:t>fois</a:t>
            </a:r>
            <a:r>
              <a:rPr lang="en-US" sz="2400" dirty="0">
                <a:cs typeface="Century Gothic"/>
              </a:rPr>
              <a:t> que </a:t>
            </a:r>
            <a:r>
              <a:rPr lang="en-US" sz="2400" dirty="0" err="1">
                <a:cs typeface="Century Gothic"/>
              </a:rPr>
              <a:t>tu</a:t>
            </a:r>
            <a:r>
              <a:rPr lang="en-US" sz="2400" dirty="0">
                <a:cs typeface="Century Gothic"/>
              </a:rPr>
              <a:t> le </a:t>
            </a:r>
            <a:r>
              <a:rPr lang="en-US" sz="2400" dirty="0" err="1">
                <a:cs typeface="Century Gothic"/>
              </a:rPr>
              <a:t>fais</a:t>
            </a:r>
            <a:r>
              <a:rPr lang="en-US" sz="2400" dirty="0">
                <a:cs typeface="Century Gothic"/>
              </a:rPr>
              <a:t> au </a:t>
            </a:r>
            <a:r>
              <a:rPr lang="en-US" sz="2400" dirty="0" err="1">
                <a:cs typeface="Century Gothic"/>
              </a:rPr>
              <a:t>moindre</a:t>
            </a:r>
            <a:r>
              <a:rPr lang="en-US" sz="2400" dirty="0">
                <a:cs typeface="Century Gothic"/>
              </a:rPr>
              <a:t> de </a:t>
            </a:r>
            <a:r>
              <a:rPr lang="en-US" sz="2400" dirty="0" err="1">
                <a:cs typeface="Century Gothic"/>
              </a:rPr>
              <a:t>mes</a:t>
            </a:r>
            <a:r>
              <a:rPr lang="en-US" sz="2400" dirty="0">
                <a:cs typeface="Century Gothic"/>
              </a:rPr>
              <a:t> frères / </a:t>
            </a:r>
            <a:r>
              <a:rPr lang="en-US" sz="2400" dirty="0" err="1">
                <a:cs typeface="Century Gothic"/>
              </a:rPr>
              <a:t>soeurs</a:t>
            </a:r>
            <a:r>
              <a:rPr lang="en-US" sz="2400" dirty="0">
                <a:cs typeface="Century Gothic"/>
              </a:rPr>
              <a:t>, </a:t>
            </a:r>
            <a:r>
              <a:rPr lang="en-US" sz="2400" dirty="0" err="1">
                <a:cs typeface="Century Gothic"/>
              </a:rPr>
              <a:t>tu</a:t>
            </a:r>
            <a:r>
              <a:rPr lang="en-US" sz="2400" dirty="0">
                <a:cs typeface="Century Gothic"/>
              </a:rPr>
              <a:t> le </a:t>
            </a:r>
            <a:r>
              <a:rPr lang="en-US" sz="2400" dirty="0" err="1">
                <a:cs typeface="Century Gothic"/>
              </a:rPr>
              <a:t>fais</a:t>
            </a:r>
            <a:r>
              <a:rPr lang="en-US" sz="2400" dirty="0">
                <a:cs typeface="Century Gothic"/>
              </a:rPr>
              <a:t> </a:t>
            </a:r>
            <a:r>
              <a:rPr lang="en-US" sz="2400" dirty="0" err="1">
                <a:cs typeface="Century Gothic"/>
              </a:rPr>
              <a:t>à</a:t>
            </a:r>
            <a:r>
              <a:rPr lang="en-US" sz="2400" dirty="0">
                <a:cs typeface="Century Gothic"/>
              </a:rPr>
              <a:t> </a:t>
            </a:r>
            <a:r>
              <a:rPr lang="en-US" sz="2400" dirty="0" err="1">
                <a:cs typeface="Century Gothic"/>
              </a:rPr>
              <a:t>moi</a:t>
            </a:r>
            <a:r>
              <a:rPr lang="en-US" sz="2400" dirty="0">
                <a:cs typeface="Century Gothic"/>
              </a:rPr>
              <a:t>.»</a:t>
            </a:r>
          </a:p>
          <a:p>
            <a:pPr>
              <a:lnSpc>
                <a:spcPct val="100000"/>
              </a:lnSpc>
              <a:spcBef>
                <a:spcPts val="5"/>
              </a:spcBef>
            </a:pPr>
            <a:endParaRPr lang="en-US" sz="2400" dirty="0">
              <a:cs typeface="Century Gothic"/>
            </a:endParaRPr>
          </a:p>
          <a:p>
            <a:pPr>
              <a:lnSpc>
                <a:spcPct val="100000"/>
              </a:lnSpc>
              <a:spcBef>
                <a:spcPts val="5"/>
              </a:spcBef>
            </a:pPr>
            <a:r>
              <a:rPr lang="en-US" sz="2400" dirty="0">
                <a:cs typeface="Century Gothic"/>
              </a:rPr>
              <a:t>Le </a:t>
            </a:r>
            <a:r>
              <a:rPr lang="en-US" sz="2400" dirty="0" err="1">
                <a:cs typeface="Century Gothic"/>
              </a:rPr>
              <a:t>pape</a:t>
            </a:r>
            <a:r>
              <a:rPr lang="en-US" sz="2400" dirty="0">
                <a:cs typeface="Century Gothic"/>
              </a:rPr>
              <a:t> François: «Une </a:t>
            </a:r>
            <a:r>
              <a:rPr lang="en-US" sz="2400" dirty="0" err="1">
                <a:cs typeface="Century Gothic"/>
              </a:rPr>
              <a:t>prière</a:t>
            </a:r>
            <a:r>
              <a:rPr lang="en-US" sz="2400" dirty="0">
                <a:cs typeface="Century Gothic"/>
              </a:rPr>
              <a:t> qui ne </a:t>
            </a:r>
            <a:r>
              <a:rPr lang="en-US" sz="2400" dirty="0" err="1">
                <a:cs typeface="Century Gothic"/>
              </a:rPr>
              <a:t>vous</a:t>
            </a:r>
            <a:r>
              <a:rPr lang="en-US" sz="2400" dirty="0">
                <a:cs typeface="Century Gothic"/>
              </a:rPr>
              <a:t> </a:t>
            </a:r>
            <a:r>
              <a:rPr lang="en-US" sz="2400" dirty="0" err="1">
                <a:cs typeface="Century Gothic"/>
              </a:rPr>
              <a:t>mène</a:t>
            </a:r>
            <a:r>
              <a:rPr lang="en-US" sz="2400" dirty="0">
                <a:cs typeface="Century Gothic"/>
              </a:rPr>
              <a:t> pas </a:t>
            </a:r>
            <a:r>
              <a:rPr lang="en-US" sz="2400" dirty="0" err="1">
                <a:cs typeface="Century Gothic"/>
              </a:rPr>
              <a:t>à</a:t>
            </a:r>
            <a:r>
              <a:rPr lang="en-US" sz="2400" dirty="0">
                <a:cs typeface="Century Gothic"/>
              </a:rPr>
              <a:t> </a:t>
            </a:r>
            <a:r>
              <a:rPr lang="en-US" sz="2400" dirty="0" err="1">
                <a:cs typeface="Century Gothic"/>
              </a:rPr>
              <a:t>l'action</a:t>
            </a:r>
            <a:r>
              <a:rPr lang="en-US" sz="2400" dirty="0">
                <a:cs typeface="Century Gothic"/>
              </a:rPr>
              <a:t> </a:t>
            </a:r>
            <a:r>
              <a:rPr lang="en-US" sz="2400" dirty="0" err="1">
                <a:cs typeface="Century Gothic"/>
              </a:rPr>
              <a:t>pratique</a:t>
            </a:r>
            <a:endParaRPr lang="en-US" sz="2400" dirty="0">
              <a:cs typeface="Century Gothic"/>
            </a:endParaRPr>
          </a:p>
          <a:p>
            <a:pPr>
              <a:lnSpc>
                <a:spcPct val="100000"/>
              </a:lnSpc>
              <a:spcBef>
                <a:spcPts val="5"/>
              </a:spcBef>
            </a:pPr>
            <a:r>
              <a:rPr lang="en-US" sz="2400" dirty="0">
                <a:cs typeface="Century Gothic"/>
              </a:rPr>
              <a:t>pour </a:t>
            </a:r>
            <a:r>
              <a:rPr lang="en-US" sz="2400" dirty="0" err="1">
                <a:cs typeface="Century Gothic"/>
              </a:rPr>
              <a:t>votre</a:t>
            </a:r>
            <a:r>
              <a:rPr lang="en-US" sz="2400" dirty="0">
                <a:cs typeface="Century Gothic"/>
              </a:rPr>
              <a:t> frère - les </a:t>
            </a:r>
            <a:r>
              <a:rPr lang="en-US" sz="2400" dirty="0" err="1">
                <a:cs typeface="Century Gothic"/>
              </a:rPr>
              <a:t>pauvres</a:t>
            </a:r>
            <a:r>
              <a:rPr lang="en-US" sz="2400" dirty="0">
                <a:cs typeface="Century Gothic"/>
              </a:rPr>
              <a:t>, les </a:t>
            </a:r>
            <a:r>
              <a:rPr lang="en-US" sz="2400" dirty="0" err="1">
                <a:cs typeface="Century Gothic"/>
              </a:rPr>
              <a:t>malades</a:t>
            </a:r>
            <a:r>
              <a:rPr lang="en-US" sz="2400" dirty="0">
                <a:cs typeface="Century Gothic"/>
              </a:rPr>
              <a:t>, </a:t>
            </a:r>
            <a:r>
              <a:rPr lang="en-US" sz="2400" dirty="0" err="1">
                <a:cs typeface="Century Gothic"/>
              </a:rPr>
              <a:t>ceux</a:t>
            </a:r>
            <a:r>
              <a:rPr lang="en-US" sz="2400" dirty="0">
                <a:cs typeface="Century Gothic"/>
              </a:rPr>
              <a:t> qui </a:t>
            </a:r>
            <a:r>
              <a:rPr lang="en-US" sz="2400" dirty="0" err="1">
                <a:cs typeface="Century Gothic"/>
              </a:rPr>
              <a:t>ont</a:t>
            </a:r>
            <a:r>
              <a:rPr lang="en-US" sz="2400" dirty="0">
                <a:cs typeface="Century Gothic"/>
              </a:rPr>
              <a:t> </a:t>
            </a:r>
            <a:r>
              <a:rPr lang="en-US" sz="2400" dirty="0" err="1">
                <a:cs typeface="Century Gothic"/>
              </a:rPr>
              <a:t>besoin</a:t>
            </a:r>
            <a:r>
              <a:rPr lang="en-US" sz="2400" dirty="0">
                <a:cs typeface="Century Gothic"/>
              </a:rPr>
              <a:t> </a:t>
            </a:r>
            <a:r>
              <a:rPr lang="en-US" sz="2400" dirty="0" err="1">
                <a:cs typeface="Century Gothic"/>
              </a:rPr>
              <a:t>d'aide</a:t>
            </a:r>
            <a:r>
              <a:rPr lang="en-US" sz="2400" dirty="0">
                <a:cs typeface="Century Gothic"/>
              </a:rPr>
              <a:t>, un frère </a:t>
            </a:r>
            <a:r>
              <a:rPr lang="en-US" sz="2400" dirty="0" err="1">
                <a:cs typeface="Century Gothic"/>
              </a:rPr>
              <a:t>en</a:t>
            </a:r>
            <a:r>
              <a:rPr lang="en-US" sz="2400" dirty="0">
                <a:cs typeface="Century Gothic"/>
              </a:rPr>
              <a:t> </a:t>
            </a:r>
            <a:r>
              <a:rPr lang="en-US" sz="2400" dirty="0" err="1">
                <a:cs typeface="Century Gothic"/>
              </a:rPr>
              <a:t>difficulté</a:t>
            </a:r>
            <a:r>
              <a:rPr lang="en-US" sz="2400" dirty="0">
                <a:cs typeface="Century Gothic"/>
              </a:rPr>
              <a:t> - </a:t>
            </a:r>
            <a:r>
              <a:rPr lang="en-US" sz="2400" dirty="0" err="1">
                <a:cs typeface="Century Gothic"/>
              </a:rPr>
              <a:t>est</a:t>
            </a:r>
            <a:r>
              <a:rPr lang="en-US" sz="2400" dirty="0">
                <a:cs typeface="Century Gothic"/>
              </a:rPr>
              <a:t> </a:t>
            </a:r>
            <a:r>
              <a:rPr lang="en-US" sz="2400" dirty="0" err="1">
                <a:cs typeface="Century Gothic"/>
              </a:rPr>
              <a:t>une</a:t>
            </a:r>
            <a:r>
              <a:rPr lang="en-US" sz="2400" dirty="0">
                <a:cs typeface="Century Gothic"/>
              </a:rPr>
              <a:t> </a:t>
            </a:r>
            <a:r>
              <a:rPr lang="en-US" sz="2400" dirty="0" err="1">
                <a:cs typeface="Century Gothic"/>
              </a:rPr>
              <a:t>prière</a:t>
            </a:r>
            <a:r>
              <a:rPr lang="en-US" sz="2400" dirty="0">
                <a:cs typeface="Century Gothic"/>
              </a:rPr>
              <a:t> </a:t>
            </a:r>
            <a:r>
              <a:rPr lang="en-US" sz="2400" dirty="0" err="1">
                <a:cs typeface="Century Gothic"/>
              </a:rPr>
              <a:t>stérile</a:t>
            </a:r>
            <a:r>
              <a:rPr lang="en-US" sz="2400" dirty="0">
                <a:cs typeface="Century Gothic"/>
              </a:rPr>
              <a:t> et </a:t>
            </a:r>
            <a:r>
              <a:rPr lang="en-US" sz="2400" dirty="0" err="1">
                <a:cs typeface="Century Gothic"/>
              </a:rPr>
              <a:t>incomplète</a:t>
            </a:r>
            <a:r>
              <a:rPr lang="en-US" sz="2400" dirty="0">
                <a:cs typeface="Century Gothic"/>
              </a:rPr>
              <a:t>. » (</a:t>
            </a:r>
            <a:r>
              <a:rPr lang="en-US" sz="2400" dirty="0" err="1">
                <a:cs typeface="Century Gothic"/>
              </a:rPr>
              <a:t>Angélus</a:t>
            </a:r>
            <a:r>
              <a:rPr lang="en-US" sz="2400" dirty="0">
                <a:cs typeface="Century Gothic"/>
              </a:rPr>
              <a:t>,</a:t>
            </a:r>
          </a:p>
          <a:p>
            <a:pPr>
              <a:lnSpc>
                <a:spcPct val="100000"/>
              </a:lnSpc>
              <a:spcBef>
                <a:spcPts val="5"/>
              </a:spcBef>
            </a:pPr>
            <a:r>
              <a:rPr lang="en-US" sz="2400" dirty="0">
                <a:cs typeface="Century Gothic"/>
              </a:rPr>
              <a:t>21/07/13)</a:t>
            </a:r>
            <a:endParaRPr sz="2400" dirty="0">
              <a:latin typeface="Century Gothic"/>
              <a:cs typeface="Century Gothic"/>
            </a:endParaRPr>
          </a:p>
          <a:p>
            <a:pPr marL="12700">
              <a:lnSpc>
                <a:spcPts val="2650"/>
              </a:lnSpc>
            </a:pPr>
            <a:endParaRPr sz="2600" dirty="0">
              <a:latin typeface="Century Gothic"/>
              <a:cs typeface="Century Gothic"/>
            </a:endParaRPr>
          </a:p>
        </p:txBody>
      </p:sp>
      <p:pic>
        <p:nvPicPr>
          <p:cNvPr id="4" name="Picture 3" descr="C2-HD-BTM.png">
            <a:extLst>
              <a:ext uri="{FF2B5EF4-FFF2-40B4-BE49-F238E27FC236}">
                <a16:creationId xmlns:a16="http://schemas.microsoft.com/office/drawing/2014/main" id="{B935CD6B-B576-AC46-8494-083BDED1E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019897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16600" y="1132966"/>
            <a:ext cx="5508879" cy="635635"/>
          </a:xfrm>
          <a:prstGeom prst="rect">
            <a:avLst/>
          </a:prstGeom>
        </p:spPr>
        <p:txBody>
          <a:bodyPr vert="horz" wrap="square" lIns="0" tIns="12700" rIns="0" bIns="0" rtlCol="0">
            <a:spAutoFit/>
          </a:bodyPr>
          <a:lstStyle/>
          <a:p>
            <a:pPr marL="12700">
              <a:lnSpc>
                <a:spcPct val="100000"/>
              </a:lnSpc>
              <a:spcBef>
                <a:spcPts val="100"/>
              </a:spcBef>
            </a:pPr>
            <a:r>
              <a:rPr b="1" spc="-5" dirty="0">
                <a:solidFill>
                  <a:schemeClr val="accent5">
                    <a:lumMod val="75000"/>
                  </a:schemeClr>
                </a:solidFill>
              </a:rPr>
              <a:t>…</a:t>
            </a:r>
            <a:r>
              <a:rPr lang="fr-CH" b="1" spc="-5" dirty="0">
                <a:solidFill>
                  <a:schemeClr val="accent5">
                    <a:lumMod val="75000"/>
                  </a:schemeClr>
                </a:solidFill>
              </a:rPr>
              <a:t>ET </a:t>
            </a:r>
            <a:r>
              <a:rPr b="1" spc="-70" dirty="0">
                <a:solidFill>
                  <a:schemeClr val="accent5">
                    <a:lumMod val="75000"/>
                  </a:schemeClr>
                </a:solidFill>
              </a:rPr>
              <a:t> </a:t>
            </a:r>
            <a:r>
              <a:rPr b="1" spc="-5" dirty="0">
                <a:solidFill>
                  <a:schemeClr val="accent5">
                    <a:lumMod val="75000"/>
                  </a:schemeClr>
                </a:solidFill>
              </a:rPr>
              <a:t>ECONOMI</a:t>
            </a:r>
            <a:r>
              <a:rPr lang="fr-CH" b="1" spc="-5" dirty="0">
                <a:solidFill>
                  <a:schemeClr val="accent5">
                    <a:lumMod val="75000"/>
                  </a:schemeClr>
                </a:solidFill>
              </a:rPr>
              <a:t>QUE</a:t>
            </a:r>
            <a:endParaRPr b="1" spc="-5" dirty="0">
              <a:solidFill>
                <a:schemeClr val="accent5">
                  <a:lumMod val="75000"/>
                </a:schemeClr>
              </a:solidFill>
            </a:endParaRPr>
          </a:p>
        </p:txBody>
      </p:sp>
      <p:sp>
        <p:nvSpPr>
          <p:cNvPr id="3" name="object 3"/>
          <p:cNvSpPr txBox="1"/>
          <p:nvPr/>
        </p:nvSpPr>
        <p:spPr>
          <a:xfrm>
            <a:off x="796289" y="2720169"/>
            <a:ext cx="10985500" cy="2585964"/>
          </a:xfrm>
          <a:prstGeom prst="rect">
            <a:avLst/>
          </a:prstGeom>
        </p:spPr>
        <p:txBody>
          <a:bodyPr vert="horz" wrap="square" lIns="0" tIns="46355" rIns="0" bIns="0" rtlCol="0">
            <a:spAutoFit/>
          </a:bodyPr>
          <a:lstStyle/>
          <a:p>
            <a:pPr marL="12700">
              <a:lnSpc>
                <a:spcPts val="2165"/>
              </a:lnSpc>
            </a:pPr>
            <a:endParaRPr lang="en-US" sz="1900" spc="-5" dirty="0">
              <a:latin typeface="Century Gothic"/>
              <a:cs typeface="Century Gothic"/>
            </a:endParaRPr>
          </a:p>
          <a:p>
            <a:pPr marL="12700">
              <a:lnSpc>
                <a:spcPts val="2165"/>
              </a:lnSpc>
            </a:pPr>
            <a:r>
              <a:rPr lang="en-US" sz="2400" dirty="0">
                <a:cs typeface="Century Gothic"/>
              </a:rPr>
              <a:t>«Il </a:t>
            </a:r>
            <a:r>
              <a:rPr lang="en-US" sz="2400" dirty="0" err="1">
                <a:cs typeface="Century Gothic"/>
              </a:rPr>
              <a:t>faut</a:t>
            </a:r>
            <a:r>
              <a:rPr lang="en-US" sz="2400" dirty="0">
                <a:cs typeface="Century Gothic"/>
              </a:rPr>
              <a:t> </a:t>
            </a:r>
            <a:r>
              <a:rPr lang="en-US" sz="2400" dirty="0" err="1">
                <a:cs typeface="Century Gothic"/>
              </a:rPr>
              <a:t>trouver</a:t>
            </a:r>
            <a:r>
              <a:rPr lang="en-US" sz="2400" dirty="0">
                <a:cs typeface="Century Gothic"/>
              </a:rPr>
              <a:t> un </a:t>
            </a:r>
            <a:r>
              <a:rPr lang="en-US" sz="2400" dirty="0" err="1">
                <a:cs typeface="Century Gothic"/>
              </a:rPr>
              <a:t>moyen</a:t>
            </a:r>
            <a:r>
              <a:rPr lang="en-US" sz="2400" dirty="0">
                <a:cs typeface="Century Gothic"/>
              </a:rPr>
              <a:t> pour </a:t>
            </a:r>
            <a:r>
              <a:rPr lang="en-US" sz="2400" dirty="0" err="1">
                <a:cs typeface="Century Gothic"/>
              </a:rPr>
              <a:t>permettre</a:t>
            </a:r>
            <a:r>
              <a:rPr lang="en-US" sz="2400" dirty="0">
                <a:cs typeface="Century Gothic"/>
              </a:rPr>
              <a:t> </a:t>
            </a:r>
            <a:r>
              <a:rPr lang="en-US" sz="2400" dirty="0" err="1">
                <a:cs typeface="Century Gothic"/>
              </a:rPr>
              <a:t>à</a:t>
            </a:r>
            <a:r>
              <a:rPr lang="en-US" sz="2400" dirty="0">
                <a:cs typeface="Century Gothic"/>
              </a:rPr>
              <a:t> </a:t>
            </a:r>
            <a:r>
              <a:rPr lang="en-US" sz="2400" dirty="0" err="1">
                <a:cs typeface="Century Gothic"/>
              </a:rPr>
              <a:t>chacun</a:t>
            </a:r>
            <a:r>
              <a:rPr lang="en-US" sz="2400" dirty="0">
                <a:cs typeface="Century Gothic"/>
              </a:rPr>
              <a:t> de </a:t>
            </a:r>
            <a:r>
              <a:rPr lang="en-US" sz="2400" dirty="0" err="1">
                <a:cs typeface="Century Gothic"/>
              </a:rPr>
              <a:t>bénéficier</a:t>
            </a:r>
            <a:r>
              <a:rPr lang="en-US" sz="2400" dirty="0">
                <a:cs typeface="Century Gothic"/>
              </a:rPr>
              <a:t> des fruits de la </a:t>
            </a:r>
            <a:r>
              <a:rPr lang="en-US" sz="2400" dirty="0" err="1">
                <a:cs typeface="Century Gothic"/>
              </a:rPr>
              <a:t>terre</a:t>
            </a:r>
            <a:r>
              <a:rPr lang="en-US" sz="2400" dirty="0">
                <a:cs typeface="Century Gothic"/>
              </a:rPr>
              <a:t>, et pas </a:t>
            </a:r>
            <a:r>
              <a:rPr lang="en-US" sz="2400" dirty="0" err="1">
                <a:cs typeface="Century Gothic"/>
              </a:rPr>
              <a:t>simplement</a:t>
            </a:r>
            <a:r>
              <a:rPr lang="en-US" sz="2400" dirty="0">
                <a:cs typeface="Century Gothic"/>
              </a:rPr>
              <a:t> pour </a:t>
            </a:r>
            <a:r>
              <a:rPr lang="en-US" sz="2400" dirty="0" err="1">
                <a:cs typeface="Century Gothic"/>
              </a:rPr>
              <a:t>combler</a:t>
            </a:r>
            <a:r>
              <a:rPr lang="en-US" sz="2400" dirty="0">
                <a:cs typeface="Century Gothic"/>
              </a:rPr>
              <a:t> </a:t>
            </a:r>
            <a:r>
              <a:rPr lang="en-US" sz="2400" dirty="0" err="1">
                <a:cs typeface="Century Gothic"/>
              </a:rPr>
              <a:t>l'écart</a:t>
            </a:r>
            <a:r>
              <a:rPr lang="en-US" sz="2400" dirty="0">
                <a:cs typeface="Century Gothic"/>
              </a:rPr>
              <a:t> entre les riches et </a:t>
            </a:r>
            <a:r>
              <a:rPr lang="en-US" sz="2400" dirty="0" err="1">
                <a:cs typeface="Century Gothic"/>
              </a:rPr>
              <a:t>ceux</a:t>
            </a:r>
            <a:r>
              <a:rPr lang="en-US" sz="2400" dirty="0">
                <a:cs typeface="Century Gothic"/>
              </a:rPr>
              <a:t> qui </a:t>
            </a:r>
            <a:r>
              <a:rPr lang="en-US" sz="2400" dirty="0" err="1">
                <a:cs typeface="Century Gothic"/>
              </a:rPr>
              <a:t>doivent</a:t>
            </a:r>
            <a:r>
              <a:rPr lang="en-US" sz="2400" dirty="0">
                <a:cs typeface="Century Gothic"/>
              </a:rPr>
              <a:t> se </a:t>
            </a:r>
            <a:r>
              <a:rPr lang="en-US" sz="2400" dirty="0" err="1">
                <a:cs typeface="Century Gothic"/>
              </a:rPr>
              <a:t>contenter</a:t>
            </a:r>
            <a:r>
              <a:rPr lang="en-US" sz="2400" dirty="0">
                <a:cs typeface="Century Gothic"/>
              </a:rPr>
              <a:t> des </a:t>
            </a:r>
            <a:r>
              <a:rPr lang="en-US" sz="2400" dirty="0" err="1">
                <a:cs typeface="Century Gothic"/>
              </a:rPr>
              <a:t>miettes</a:t>
            </a:r>
            <a:r>
              <a:rPr lang="en-US" sz="2400" dirty="0">
                <a:cs typeface="Century Gothic"/>
              </a:rPr>
              <a:t> </a:t>
            </a:r>
            <a:r>
              <a:rPr lang="en-US" sz="2400" dirty="0" err="1">
                <a:cs typeface="Century Gothic"/>
              </a:rPr>
              <a:t>tombant</a:t>
            </a:r>
            <a:r>
              <a:rPr lang="en-US" sz="2400" dirty="0">
                <a:cs typeface="Century Gothic"/>
              </a:rPr>
              <a:t> de la table, </a:t>
            </a:r>
            <a:r>
              <a:rPr lang="en-US" sz="2400" dirty="0" err="1">
                <a:cs typeface="Century Gothic"/>
              </a:rPr>
              <a:t>mais</a:t>
            </a:r>
            <a:r>
              <a:rPr lang="en-US" sz="2400" dirty="0">
                <a:cs typeface="Century Gothic"/>
              </a:rPr>
              <a:t> surtout pour </a:t>
            </a:r>
            <a:r>
              <a:rPr lang="en-US" sz="2400" dirty="0" err="1">
                <a:cs typeface="Century Gothic"/>
              </a:rPr>
              <a:t>satisfaire</a:t>
            </a:r>
            <a:r>
              <a:rPr lang="en-US" sz="2400" dirty="0">
                <a:cs typeface="Century Gothic"/>
              </a:rPr>
              <a:t> les </a:t>
            </a:r>
            <a:r>
              <a:rPr lang="en-US" sz="2400" dirty="0" err="1">
                <a:cs typeface="Century Gothic"/>
              </a:rPr>
              <a:t>demandes</a:t>
            </a:r>
            <a:r>
              <a:rPr lang="en-US" sz="2400" dirty="0">
                <a:cs typeface="Century Gothic"/>
              </a:rPr>
              <a:t> de justice, </a:t>
            </a:r>
            <a:r>
              <a:rPr lang="en-US" sz="2400" dirty="0" err="1">
                <a:cs typeface="Century Gothic"/>
              </a:rPr>
              <a:t>d’équité</a:t>
            </a:r>
            <a:r>
              <a:rPr lang="en-US" sz="2400" dirty="0">
                <a:cs typeface="Century Gothic"/>
              </a:rPr>
              <a:t> et de</a:t>
            </a:r>
          </a:p>
          <a:p>
            <a:pPr marL="12700">
              <a:lnSpc>
                <a:spcPts val="2165"/>
              </a:lnSpc>
            </a:pPr>
            <a:r>
              <a:rPr lang="en-US" sz="2400" dirty="0">
                <a:cs typeface="Century Gothic"/>
              </a:rPr>
              <a:t>le respect de </a:t>
            </a:r>
            <a:r>
              <a:rPr lang="en-US" sz="2400" dirty="0" err="1">
                <a:cs typeface="Century Gothic"/>
              </a:rPr>
              <a:t>chaque</a:t>
            </a:r>
            <a:r>
              <a:rPr lang="en-US" sz="2400" dirty="0">
                <a:cs typeface="Century Gothic"/>
              </a:rPr>
              <a:t> </a:t>
            </a:r>
            <a:r>
              <a:rPr lang="en-US" sz="2400" dirty="0" err="1">
                <a:cs typeface="Century Gothic"/>
              </a:rPr>
              <a:t>être</a:t>
            </a:r>
            <a:r>
              <a:rPr lang="en-US" sz="2400" dirty="0">
                <a:cs typeface="Century Gothic"/>
              </a:rPr>
              <a:t> </a:t>
            </a:r>
            <a:r>
              <a:rPr lang="en-US" sz="2400" dirty="0" err="1">
                <a:cs typeface="Century Gothic"/>
              </a:rPr>
              <a:t>humain</a:t>
            </a:r>
            <a:r>
              <a:rPr lang="en-US" sz="2400" dirty="0">
                <a:cs typeface="Century Gothic"/>
              </a:rPr>
              <a:t>. </a:t>
            </a:r>
          </a:p>
          <a:p>
            <a:pPr marL="12700">
              <a:lnSpc>
                <a:spcPts val="2165"/>
              </a:lnSpc>
            </a:pPr>
            <a:endParaRPr lang="en-US" sz="1900" dirty="0">
              <a:cs typeface="Century Gothic"/>
            </a:endParaRPr>
          </a:p>
          <a:p>
            <a:pPr marL="12700" algn="r">
              <a:lnSpc>
                <a:spcPts val="2165"/>
              </a:lnSpc>
            </a:pPr>
            <a:r>
              <a:rPr lang="en-US" sz="1900" dirty="0">
                <a:cs typeface="Century Gothic"/>
              </a:rPr>
              <a:t>(Pape François, </a:t>
            </a:r>
            <a:r>
              <a:rPr lang="en-US" sz="1900" dirty="0" err="1">
                <a:cs typeface="Century Gothic"/>
              </a:rPr>
              <a:t>Discours</a:t>
            </a:r>
            <a:r>
              <a:rPr lang="en-US" sz="1900" dirty="0">
                <a:cs typeface="Century Gothic"/>
              </a:rPr>
              <a:t> </a:t>
            </a:r>
            <a:r>
              <a:rPr lang="en-US" sz="1900" dirty="0" err="1">
                <a:cs typeface="Century Gothic"/>
              </a:rPr>
              <a:t>à</a:t>
            </a:r>
            <a:r>
              <a:rPr lang="en-US" sz="1900" dirty="0">
                <a:cs typeface="Century Gothic"/>
              </a:rPr>
              <a:t>  </a:t>
            </a:r>
            <a:r>
              <a:rPr lang="en-US" sz="1900" dirty="0" err="1">
                <a:cs typeface="Century Gothic"/>
              </a:rPr>
              <a:t>l’organization</a:t>
            </a:r>
            <a:r>
              <a:rPr lang="en-US" sz="1900" dirty="0">
                <a:cs typeface="Century Gothic"/>
              </a:rPr>
              <a:t> des Nations </a:t>
            </a:r>
            <a:r>
              <a:rPr lang="en-US" sz="1900" dirty="0" err="1">
                <a:cs typeface="Century Gothic"/>
              </a:rPr>
              <a:t>Unies</a:t>
            </a:r>
            <a:r>
              <a:rPr lang="en-US" sz="1900" dirty="0">
                <a:cs typeface="Century Gothic"/>
              </a:rPr>
              <a:t> pour </a:t>
            </a:r>
            <a:r>
              <a:rPr lang="en-US" sz="1900" dirty="0" err="1">
                <a:cs typeface="Century Gothic"/>
              </a:rPr>
              <a:t>l’alimentation</a:t>
            </a:r>
            <a:r>
              <a:rPr lang="en-US" sz="1900" dirty="0">
                <a:cs typeface="Century Gothic"/>
              </a:rPr>
              <a:t> et </a:t>
            </a:r>
            <a:r>
              <a:rPr lang="en-US" sz="1900" dirty="0" err="1">
                <a:cs typeface="Century Gothic"/>
              </a:rPr>
              <a:t>l’agriculture</a:t>
            </a:r>
            <a:r>
              <a:rPr lang="en-US" sz="1900" dirty="0">
                <a:cs typeface="Century Gothic"/>
              </a:rPr>
              <a:t> l20/06/13)</a:t>
            </a:r>
            <a:endParaRPr sz="1900" dirty="0">
              <a:latin typeface="Century Gothic"/>
              <a:cs typeface="Century Gothic"/>
            </a:endParaRPr>
          </a:p>
        </p:txBody>
      </p:sp>
      <p:pic>
        <p:nvPicPr>
          <p:cNvPr id="4" name="Picture 3" descr="C2-HD-BTM.png">
            <a:extLst>
              <a:ext uri="{FF2B5EF4-FFF2-40B4-BE49-F238E27FC236}">
                <a16:creationId xmlns:a16="http://schemas.microsoft.com/office/drawing/2014/main" id="{6AEE9A0B-9538-0740-AB30-D40DF70C42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03917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1"/>
          <p:cNvSpPr txBox="1">
            <a:spLocks noGrp="1"/>
          </p:cNvSpPr>
          <p:nvPr>
            <p:ph type="title"/>
          </p:nvPr>
        </p:nvSpPr>
        <p:spPr>
          <a:xfrm>
            <a:off x="2941983" y="392624"/>
            <a:ext cx="9250017" cy="1320800"/>
          </a:xfrm>
          <a:prstGeom prst="rect">
            <a:avLst/>
          </a:prstGeom>
        </p:spPr>
        <p:txBody>
          <a:bodyPr>
            <a:normAutofit/>
          </a:bodyPr>
          <a:lstStyle>
            <a:lvl1pPr algn="ctr">
              <a:defRPr sz="4000" b="1"/>
            </a:lvl1pPr>
          </a:lstStyle>
          <a:p>
            <a:r>
              <a:rPr lang="en-AU" dirty="0">
                <a:solidFill>
                  <a:schemeClr val="accent5">
                    <a:lumMod val="75000"/>
                  </a:schemeClr>
                </a:solidFill>
              </a:rPr>
              <a:t>2020 UNE ANNEE D’ANNIVERSAIRES </a:t>
            </a:r>
            <a:r>
              <a:rPr dirty="0">
                <a:solidFill>
                  <a:schemeClr val="accent5">
                    <a:lumMod val="75000"/>
                  </a:schemeClr>
                </a:solidFill>
              </a:rPr>
              <a:t> </a:t>
            </a:r>
          </a:p>
        </p:txBody>
      </p:sp>
      <p:sp>
        <p:nvSpPr>
          <p:cNvPr id="223" name="Content Placeholder 2"/>
          <p:cNvSpPr txBox="1">
            <a:spLocks noGrp="1"/>
          </p:cNvSpPr>
          <p:nvPr>
            <p:ph idx="1"/>
          </p:nvPr>
        </p:nvSpPr>
        <p:spPr>
          <a:xfrm>
            <a:off x="677333" y="2160589"/>
            <a:ext cx="10794231" cy="3880773"/>
          </a:xfrm>
          <a:prstGeom prst="rect">
            <a:avLst/>
          </a:prstGeom>
        </p:spPr>
        <p:txBody>
          <a:bodyPr>
            <a:normAutofit/>
          </a:bodyPr>
          <a:lstStyle/>
          <a:p>
            <a:pPr>
              <a:defRPr sz="2600"/>
            </a:pPr>
            <a:r>
              <a:rPr lang="en-AU" dirty="0"/>
              <a:t>75</a:t>
            </a:r>
            <a:r>
              <a:rPr lang="en-AU" baseline="30000" dirty="0"/>
              <a:t>ème </a:t>
            </a:r>
            <a:r>
              <a:rPr lang="en-AU" dirty="0"/>
              <a:t> </a:t>
            </a:r>
            <a:r>
              <a:rPr lang="en-AU" dirty="0" err="1"/>
              <a:t>anniversaire</a:t>
            </a:r>
            <a:r>
              <a:rPr lang="en-AU" dirty="0"/>
              <a:t> des Nations </a:t>
            </a:r>
            <a:r>
              <a:rPr lang="en-AU" dirty="0" err="1"/>
              <a:t>Unies</a:t>
            </a:r>
            <a:r>
              <a:rPr lang="en-AU" dirty="0"/>
              <a:t> </a:t>
            </a:r>
          </a:p>
          <a:p>
            <a:pPr>
              <a:defRPr sz="2600"/>
            </a:pPr>
            <a:r>
              <a:rPr lang="en-AU" dirty="0"/>
              <a:t>25</a:t>
            </a:r>
            <a:r>
              <a:rPr lang="en-AU" baseline="30000" dirty="0"/>
              <a:t>éme </a:t>
            </a:r>
            <a:r>
              <a:rPr lang="en-AU" dirty="0"/>
              <a:t> </a:t>
            </a:r>
            <a:r>
              <a:rPr lang="en-AU" dirty="0" err="1"/>
              <a:t>anniversaire</a:t>
            </a:r>
            <a:r>
              <a:rPr lang="en-AU" dirty="0"/>
              <a:t> de la </a:t>
            </a:r>
            <a:r>
              <a:rPr lang="en-AU" dirty="0" err="1"/>
              <a:t>Déclaration</a:t>
            </a:r>
            <a:r>
              <a:rPr lang="en-AU" dirty="0"/>
              <a:t> de  </a:t>
            </a:r>
            <a:r>
              <a:rPr lang="en-AU" dirty="0" err="1"/>
              <a:t>Copenhague</a:t>
            </a:r>
            <a:endParaRPr lang="en-AU" dirty="0"/>
          </a:p>
          <a:p>
            <a:pPr>
              <a:defRPr sz="2600"/>
            </a:pPr>
            <a:r>
              <a:rPr lang="en-AU" dirty="0"/>
              <a:t>Declaration de </a:t>
            </a:r>
            <a:r>
              <a:rPr lang="en-AU" dirty="0" err="1"/>
              <a:t>Pékin</a:t>
            </a:r>
            <a:r>
              <a:rPr lang="en-AU" dirty="0"/>
              <a:t> , Plate-forme pour Action +25 </a:t>
            </a:r>
          </a:p>
          <a:p>
            <a:pPr>
              <a:defRPr sz="2600"/>
            </a:pPr>
            <a:r>
              <a:rPr dirty="0"/>
              <a:t>20</a:t>
            </a:r>
            <a:r>
              <a:rPr lang="fr-CH" baseline="30000" dirty="0" err="1"/>
              <a:t>ème</a:t>
            </a:r>
            <a:r>
              <a:rPr lang="fr-CH" dirty="0"/>
              <a:t> </a:t>
            </a:r>
            <a:r>
              <a:rPr dirty="0"/>
              <a:t> </a:t>
            </a:r>
            <a:r>
              <a:rPr dirty="0" err="1"/>
              <a:t>anniversa</a:t>
            </a:r>
            <a:r>
              <a:rPr lang="fr-CH" dirty="0"/>
              <a:t>ire de la Résolution 1325 du Conseil de Sécurité </a:t>
            </a:r>
            <a:r>
              <a:rPr dirty="0"/>
              <a:t> </a:t>
            </a:r>
            <a:r>
              <a:rPr lang="fr-CH" dirty="0"/>
              <a:t>sur les femmes, la paix et la sécurité</a:t>
            </a:r>
            <a:endParaRPr lang="en-US" dirty="0"/>
          </a:p>
          <a:p>
            <a:pPr>
              <a:defRPr sz="2600"/>
            </a:pPr>
            <a:r>
              <a:rPr dirty="0"/>
              <a:t>5</a:t>
            </a:r>
            <a:r>
              <a:rPr lang="fr-CH" baseline="30000" dirty="0" err="1"/>
              <a:t>ème</a:t>
            </a:r>
            <a:r>
              <a:rPr lang="fr-CH" dirty="0"/>
              <a:t> </a:t>
            </a:r>
            <a:r>
              <a:rPr dirty="0"/>
              <a:t> </a:t>
            </a:r>
            <a:r>
              <a:rPr dirty="0" err="1"/>
              <a:t>anniversa</a:t>
            </a:r>
            <a:r>
              <a:rPr lang="fr-CH" dirty="0"/>
              <a:t>ire des Objectifs de Développement Durable</a:t>
            </a:r>
          </a:p>
          <a:p>
            <a:pPr>
              <a:defRPr sz="2600"/>
            </a:pPr>
            <a:r>
              <a:rPr lang="en-US" dirty="0"/>
              <a:t>10</a:t>
            </a:r>
            <a:r>
              <a:rPr lang="en-US" baseline="30000" dirty="0"/>
              <a:t>ème </a:t>
            </a:r>
            <a:r>
              <a:rPr lang="en-US" dirty="0"/>
              <a:t> </a:t>
            </a:r>
            <a:r>
              <a:rPr lang="en-US" dirty="0" err="1"/>
              <a:t>anniversaire</a:t>
            </a:r>
            <a:r>
              <a:rPr lang="en-US" dirty="0"/>
              <a:t> de ONU femmes</a:t>
            </a:r>
            <a:endParaRPr lang="en-AU" dirty="0"/>
          </a:p>
        </p:txBody>
      </p:sp>
      <p:pic>
        <p:nvPicPr>
          <p:cNvPr id="5" name="Picture 4" descr="C2-HD-BTM.png">
            <a:extLst>
              <a:ext uri="{FF2B5EF4-FFF2-40B4-BE49-F238E27FC236}">
                <a16:creationId xmlns:a16="http://schemas.microsoft.com/office/drawing/2014/main" id="{B427AF3E-4406-AF47-9B76-A9240C0B14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06584"/>
            <a:ext cx="12192000" cy="551416"/>
          </a:xfrm>
          <a:prstGeom prst="rect">
            <a:avLst/>
          </a:prstGeom>
        </p:spPr>
      </p:pic>
      <p:pic>
        <p:nvPicPr>
          <p:cNvPr id="3" name="Graphic 2" descr="Cake">
            <a:extLst>
              <a:ext uri="{FF2B5EF4-FFF2-40B4-BE49-F238E27FC236}">
                <a16:creationId xmlns:a16="http://schemas.microsoft.com/office/drawing/2014/main" id="{4BC496BC-72F8-4321-AF06-AFAE954D946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58651" y="1684210"/>
            <a:ext cx="771754" cy="771754"/>
          </a:xfrm>
          <a:prstGeom prst="rect">
            <a:avLst/>
          </a:prstGeom>
        </p:spPr>
      </p:pic>
      <p:pic>
        <p:nvPicPr>
          <p:cNvPr id="6" name="Graphic 5" descr="Wedding cake">
            <a:extLst>
              <a:ext uri="{FF2B5EF4-FFF2-40B4-BE49-F238E27FC236}">
                <a16:creationId xmlns:a16="http://schemas.microsoft.com/office/drawing/2014/main" id="{6B96291C-C87F-4F37-B411-ED99B465D9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06950" y="4044746"/>
            <a:ext cx="2129227" cy="2129227"/>
          </a:xfrm>
          <a:prstGeom prst="rect">
            <a:avLst/>
          </a:prstGeom>
        </p:spPr>
      </p:pic>
    </p:spTree>
    <p:extLst>
      <p:ext uri="{BB962C8B-B14F-4D97-AF65-F5344CB8AC3E}">
        <p14:creationId xmlns:p14="http://schemas.microsoft.com/office/powerpoint/2010/main" val="3155449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1484" y="402393"/>
            <a:ext cx="6664959" cy="1590179"/>
          </a:xfrm>
          <a:prstGeom prst="rect">
            <a:avLst/>
          </a:prstGeom>
        </p:spPr>
        <p:txBody>
          <a:bodyPr vert="horz" wrap="square" lIns="0" tIns="12700" rIns="0" bIns="0" rtlCol="0">
            <a:spAutoFit/>
          </a:bodyPr>
          <a:lstStyle/>
          <a:p>
            <a:pPr marR="5715" algn="r">
              <a:lnSpc>
                <a:spcPts val="4105"/>
              </a:lnSpc>
              <a:spcBef>
                <a:spcPts val="100"/>
              </a:spcBef>
            </a:pPr>
            <a:r>
              <a:rPr sz="3600" b="1" dirty="0">
                <a:solidFill>
                  <a:schemeClr val="accent5">
                    <a:lumMod val="75000"/>
                  </a:schemeClr>
                </a:solidFill>
              </a:rPr>
              <a:t>INTEGRAL </a:t>
            </a:r>
            <a:r>
              <a:rPr lang="fr-CH" sz="3600" b="1" dirty="0">
                <a:solidFill>
                  <a:schemeClr val="accent5">
                    <a:lumMod val="75000"/>
                  </a:schemeClr>
                </a:solidFill>
              </a:rPr>
              <a:t>A TOUTES LES DIMENSIONS DU</a:t>
            </a:r>
            <a:endParaRPr sz="3600" b="1" dirty="0">
              <a:solidFill>
                <a:schemeClr val="accent5">
                  <a:lumMod val="75000"/>
                </a:schemeClr>
              </a:solidFill>
            </a:endParaRPr>
          </a:p>
          <a:p>
            <a:pPr marR="5080" algn="r">
              <a:lnSpc>
                <a:spcPts val="4105"/>
              </a:lnSpc>
            </a:pPr>
            <a:r>
              <a:rPr sz="3600" b="1" spc="-5" dirty="0">
                <a:solidFill>
                  <a:schemeClr val="accent5">
                    <a:lumMod val="75000"/>
                  </a:schemeClr>
                </a:solidFill>
              </a:rPr>
              <a:t>DEVELOPMENT</a:t>
            </a:r>
            <a:endParaRPr sz="3600" b="1" dirty="0">
              <a:solidFill>
                <a:schemeClr val="accent5">
                  <a:lumMod val="75000"/>
                </a:schemeClr>
              </a:solidFill>
            </a:endParaRPr>
          </a:p>
        </p:txBody>
      </p:sp>
      <p:sp>
        <p:nvSpPr>
          <p:cNvPr id="3" name="object 3"/>
          <p:cNvSpPr/>
          <p:nvPr/>
        </p:nvSpPr>
        <p:spPr>
          <a:xfrm>
            <a:off x="520938" y="2202872"/>
            <a:ext cx="3676989" cy="275311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txBox="1"/>
          <p:nvPr/>
        </p:nvSpPr>
        <p:spPr>
          <a:xfrm>
            <a:off x="4752594" y="1985010"/>
            <a:ext cx="6918468" cy="3590085"/>
          </a:xfrm>
          <a:prstGeom prst="rect">
            <a:avLst/>
          </a:prstGeom>
        </p:spPr>
        <p:txBody>
          <a:bodyPr vert="horz" wrap="square" lIns="0" tIns="50165" rIns="0" bIns="0" rtlCol="0">
            <a:spAutoFit/>
          </a:bodyPr>
          <a:lstStyle/>
          <a:p>
            <a:pPr marL="12700" marR="551180">
              <a:lnSpc>
                <a:spcPts val="2380"/>
              </a:lnSpc>
              <a:spcBef>
                <a:spcPts val="395"/>
              </a:spcBef>
              <a:tabLst>
                <a:tab pos="2278380" algn="l"/>
              </a:tabLst>
            </a:pPr>
            <a:r>
              <a:rPr lang="en-US" sz="2200" dirty="0">
                <a:cs typeface="Century Gothic"/>
              </a:rPr>
              <a:t>«Nous ne </a:t>
            </a:r>
            <a:r>
              <a:rPr lang="en-US" sz="2200" dirty="0" err="1">
                <a:cs typeface="Century Gothic"/>
              </a:rPr>
              <a:t>sommes</a:t>
            </a:r>
            <a:r>
              <a:rPr lang="en-US" sz="2200" dirty="0">
                <a:cs typeface="Century Gothic"/>
              </a:rPr>
              <a:t> pas </a:t>
            </a:r>
            <a:r>
              <a:rPr lang="en-US" sz="2200" dirty="0" err="1">
                <a:cs typeface="Century Gothic"/>
              </a:rPr>
              <a:t>confrontés</a:t>
            </a:r>
            <a:r>
              <a:rPr lang="en-US" sz="2200" dirty="0">
                <a:cs typeface="Century Gothic"/>
              </a:rPr>
              <a:t> </a:t>
            </a:r>
            <a:r>
              <a:rPr lang="en-US" sz="2200" dirty="0" err="1">
                <a:cs typeface="Century Gothic"/>
              </a:rPr>
              <a:t>à</a:t>
            </a:r>
            <a:r>
              <a:rPr lang="en-US" sz="2200" dirty="0">
                <a:cs typeface="Century Gothic"/>
              </a:rPr>
              <a:t> deux crises </a:t>
            </a:r>
            <a:r>
              <a:rPr lang="en-US" sz="2200" dirty="0" err="1">
                <a:cs typeface="Century Gothic"/>
              </a:rPr>
              <a:t>distinctes</a:t>
            </a:r>
            <a:r>
              <a:rPr lang="en-US" sz="2200" dirty="0">
                <a:cs typeface="Century Gothic"/>
              </a:rPr>
              <a:t>, </a:t>
            </a:r>
            <a:r>
              <a:rPr lang="en-US" sz="2200" dirty="0" err="1">
                <a:cs typeface="Century Gothic"/>
              </a:rPr>
              <a:t>l'une</a:t>
            </a:r>
            <a:r>
              <a:rPr lang="en-US" sz="2200" dirty="0">
                <a:cs typeface="Century Gothic"/>
              </a:rPr>
              <a:t> </a:t>
            </a:r>
            <a:r>
              <a:rPr lang="en-US" sz="2200" dirty="0" err="1">
                <a:cs typeface="Century Gothic"/>
              </a:rPr>
              <a:t>environnementale</a:t>
            </a:r>
            <a:r>
              <a:rPr lang="en-US" sz="2200" dirty="0">
                <a:cs typeface="Century Gothic"/>
              </a:rPr>
              <a:t> et </a:t>
            </a:r>
            <a:r>
              <a:rPr lang="en-US" sz="2200" dirty="0" err="1">
                <a:cs typeface="Century Gothic"/>
              </a:rPr>
              <a:t>l'autre</a:t>
            </a:r>
            <a:r>
              <a:rPr lang="en-US" sz="2200" dirty="0">
                <a:cs typeface="Century Gothic"/>
              </a:rPr>
              <a:t> </a:t>
            </a:r>
            <a:r>
              <a:rPr lang="en-US" sz="2200" dirty="0" err="1">
                <a:cs typeface="Century Gothic"/>
              </a:rPr>
              <a:t>sociale</a:t>
            </a:r>
            <a:r>
              <a:rPr lang="en-US" sz="2200" dirty="0">
                <a:cs typeface="Century Gothic"/>
              </a:rPr>
              <a:t>, </a:t>
            </a:r>
            <a:r>
              <a:rPr lang="en-US" sz="2200" dirty="0" err="1">
                <a:cs typeface="Century Gothic"/>
              </a:rPr>
              <a:t>mais</a:t>
            </a:r>
            <a:r>
              <a:rPr lang="en-US" sz="2200" dirty="0">
                <a:cs typeface="Century Gothic"/>
              </a:rPr>
              <a:t> </a:t>
            </a:r>
            <a:r>
              <a:rPr lang="en-US" sz="2200" dirty="0" err="1">
                <a:cs typeface="Century Gothic"/>
              </a:rPr>
              <a:t>plutôt</a:t>
            </a:r>
            <a:r>
              <a:rPr lang="en-US" sz="2200" dirty="0">
                <a:cs typeface="Century Gothic"/>
              </a:rPr>
              <a:t> </a:t>
            </a:r>
            <a:r>
              <a:rPr lang="en-US" sz="2200" dirty="0" err="1">
                <a:cs typeface="Century Gothic"/>
              </a:rPr>
              <a:t>à</a:t>
            </a:r>
            <a:r>
              <a:rPr lang="en-US" sz="2200" dirty="0">
                <a:cs typeface="Century Gothic"/>
              </a:rPr>
              <a:t> </a:t>
            </a:r>
            <a:r>
              <a:rPr lang="en-US" sz="2200" dirty="0" err="1">
                <a:cs typeface="Century Gothic"/>
              </a:rPr>
              <a:t>une</a:t>
            </a:r>
            <a:r>
              <a:rPr lang="en-US" sz="2200" dirty="0">
                <a:cs typeface="Century Gothic"/>
              </a:rPr>
              <a:t> </a:t>
            </a:r>
            <a:r>
              <a:rPr lang="en-US" sz="2200" dirty="0" err="1">
                <a:cs typeface="Century Gothic"/>
              </a:rPr>
              <a:t>crise</a:t>
            </a:r>
            <a:r>
              <a:rPr lang="en-US" sz="2200" dirty="0">
                <a:cs typeface="Century Gothic"/>
              </a:rPr>
              <a:t> </a:t>
            </a:r>
            <a:r>
              <a:rPr lang="en-US" sz="2200" dirty="0" err="1">
                <a:cs typeface="Century Gothic"/>
              </a:rPr>
              <a:t>complexe</a:t>
            </a:r>
            <a:r>
              <a:rPr lang="en-US" sz="2200" dirty="0">
                <a:cs typeface="Century Gothic"/>
              </a:rPr>
              <a:t> </a:t>
            </a:r>
            <a:r>
              <a:rPr lang="en-US" sz="2200" dirty="0" err="1">
                <a:cs typeface="Century Gothic"/>
              </a:rPr>
              <a:t>à</a:t>
            </a:r>
            <a:r>
              <a:rPr lang="en-US" sz="2200" dirty="0">
                <a:cs typeface="Century Gothic"/>
              </a:rPr>
              <a:t> la </a:t>
            </a:r>
            <a:r>
              <a:rPr lang="en-US" sz="2200" dirty="0" err="1">
                <a:cs typeface="Century Gothic"/>
              </a:rPr>
              <a:t>fois</a:t>
            </a:r>
            <a:r>
              <a:rPr lang="en-US" sz="2200" dirty="0">
                <a:cs typeface="Century Gothic"/>
              </a:rPr>
              <a:t> </a:t>
            </a:r>
            <a:r>
              <a:rPr lang="en-US" sz="2200" dirty="0" err="1">
                <a:cs typeface="Century Gothic"/>
              </a:rPr>
              <a:t>sociale</a:t>
            </a:r>
            <a:r>
              <a:rPr lang="en-US" sz="2200" dirty="0">
                <a:cs typeface="Century Gothic"/>
              </a:rPr>
              <a:t> et </a:t>
            </a:r>
            <a:r>
              <a:rPr lang="en-US" sz="2200" dirty="0" err="1">
                <a:cs typeface="Century Gothic"/>
              </a:rPr>
              <a:t>environnementale</a:t>
            </a:r>
            <a:r>
              <a:rPr lang="en-US" sz="2200" dirty="0">
                <a:cs typeface="Century Gothic"/>
              </a:rPr>
              <a:t>.</a:t>
            </a:r>
          </a:p>
          <a:p>
            <a:pPr marL="12700" marR="551180">
              <a:lnSpc>
                <a:spcPts val="2380"/>
              </a:lnSpc>
              <a:spcBef>
                <a:spcPts val="395"/>
              </a:spcBef>
              <a:tabLst>
                <a:tab pos="2278380" algn="l"/>
              </a:tabLst>
            </a:pPr>
            <a:endParaRPr lang="en-US" sz="2200" dirty="0">
              <a:cs typeface="Century Gothic"/>
            </a:endParaRPr>
          </a:p>
          <a:p>
            <a:pPr marL="12700" marR="551180">
              <a:lnSpc>
                <a:spcPts val="2380"/>
              </a:lnSpc>
              <a:spcBef>
                <a:spcPts val="395"/>
              </a:spcBef>
              <a:tabLst>
                <a:tab pos="2278380" algn="l"/>
              </a:tabLst>
            </a:pPr>
            <a:r>
              <a:rPr lang="en-US" sz="2200" dirty="0">
                <a:cs typeface="Century Gothic"/>
              </a:rPr>
              <a:t>Les </a:t>
            </a:r>
            <a:r>
              <a:rPr lang="en-US" sz="2200" dirty="0" err="1">
                <a:cs typeface="Century Gothic"/>
              </a:rPr>
              <a:t>stratégies</a:t>
            </a:r>
            <a:r>
              <a:rPr lang="en-US" sz="2200" dirty="0">
                <a:cs typeface="Century Gothic"/>
              </a:rPr>
              <a:t> de solution exigent </a:t>
            </a:r>
            <a:r>
              <a:rPr lang="en-US" sz="2200" dirty="0" err="1">
                <a:cs typeface="Century Gothic"/>
              </a:rPr>
              <a:t>une</a:t>
            </a:r>
            <a:r>
              <a:rPr lang="en-US" sz="2200" dirty="0">
                <a:cs typeface="Century Gothic"/>
              </a:rPr>
              <a:t> </a:t>
            </a:r>
            <a:r>
              <a:rPr lang="en-US" sz="2200" dirty="0" err="1">
                <a:cs typeface="Century Gothic"/>
              </a:rPr>
              <a:t>approche</a:t>
            </a:r>
            <a:r>
              <a:rPr lang="en-US" sz="2200" dirty="0">
                <a:cs typeface="Century Gothic"/>
              </a:rPr>
              <a:t> </a:t>
            </a:r>
            <a:r>
              <a:rPr lang="en-US" sz="2200" dirty="0" err="1">
                <a:cs typeface="Century Gothic"/>
              </a:rPr>
              <a:t>intégrale</a:t>
            </a:r>
            <a:r>
              <a:rPr lang="en-US" sz="2200" dirty="0">
                <a:cs typeface="Century Gothic"/>
              </a:rPr>
              <a:t> de la </a:t>
            </a:r>
            <a:r>
              <a:rPr lang="en-US" sz="2200" dirty="0" err="1">
                <a:cs typeface="Century Gothic"/>
              </a:rPr>
              <a:t>lutte</a:t>
            </a:r>
            <a:r>
              <a:rPr lang="en-US" sz="2200" dirty="0">
                <a:cs typeface="Century Gothic"/>
              </a:rPr>
              <a:t> </a:t>
            </a:r>
            <a:r>
              <a:rPr lang="en-US" sz="2200" dirty="0" err="1">
                <a:cs typeface="Century Gothic"/>
              </a:rPr>
              <a:t>contre</a:t>
            </a:r>
            <a:r>
              <a:rPr lang="en-US" sz="2200" dirty="0">
                <a:cs typeface="Century Gothic"/>
              </a:rPr>
              <a:t> la </a:t>
            </a:r>
            <a:r>
              <a:rPr lang="en-US" sz="2200" dirty="0" err="1">
                <a:cs typeface="Century Gothic"/>
              </a:rPr>
              <a:t>pauvreté</a:t>
            </a:r>
            <a:r>
              <a:rPr lang="en-US" sz="2200" dirty="0">
                <a:cs typeface="Century Gothic"/>
              </a:rPr>
              <a:t>, du </a:t>
            </a:r>
            <a:r>
              <a:rPr lang="en-US" sz="2200" dirty="0" err="1">
                <a:cs typeface="Century Gothic"/>
              </a:rPr>
              <a:t>rétablissement</a:t>
            </a:r>
            <a:r>
              <a:rPr lang="en-US" sz="2200" dirty="0">
                <a:cs typeface="Century Gothic"/>
              </a:rPr>
              <a:t> de la </a:t>
            </a:r>
            <a:r>
              <a:rPr lang="en-US" sz="2200" dirty="0" err="1">
                <a:cs typeface="Century Gothic"/>
              </a:rPr>
              <a:t>dignité</a:t>
            </a:r>
            <a:r>
              <a:rPr lang="en-US" sz="2200" dirty="0">
                <a:cs typeface="Century Gothic"/>
              </a:rPr>
              <a:t> des </a:t>
            </a:r>
            <a:r>
              <a:rPr lang="en-US" sz="2200" dirty="0" err="1">
                <a:cs typeface="Century Gothic"/>
              </a:rPr>
              <a:t>exclus</a:t>
            </a:r>
            <a:r>
              <a:rPr lang="en-US" sz="2200" dirty="0">
                <a:cs typeface="Century Gothic"/>
              </a:rPr>
              <a:t> et, </a:t>
            </a:r>
            <a:r>
              <a:rPr lang="en-US" sz="2200" dirty="0" err="1">
                <a:cs typeface="Century Gothic"/>
              </a:rPr>
              <a:t>en</a:t>
            </a:r>
            <a:r>
              <a:rPr lang="en-US" sz="2200" dirty="0">
                <a:cs typeface="Century Gothic"/>
              </a:rPr>
              <a:t> </a:t>
            </a:r>
            <a:r>
              <a:rPr lang="en-US" sz="2200" dirty="0" err="1">
                <a:cs typeface="Century Gothic"/>
              </a:rPr>
              <a:t>même</a:t>
            </a:r>
            <a:r>
              <a:rPr lang="en-US" sz="2200" dirty="0">
                <a:cs typeface="Century Gothic"/>
              </a:rPr>
              <a:t> temps, de la protection de la nature. »</a:t>
            </a:r>
            <a:r>
              <a:rPr lang="en-US" sz="2200" dirty="0">
                <a:latin typeface="Century Gothic"/>
                <a:cs typeface="Century Gothic"/>
              </a:rPr>
              <a:t> </a:t>
            </a:r>
          </a:p>
          <a:p>
            <a:pPr marL="12700" marR="551180" algn="r">
              <a:lnSpc>
                <a:spcPts val="2380"/>
              </a:lnSpc>
              <a:spcBef>
                <a:spcPts val="395"/>
              </a:spcBef>
              <a:tabLst>
                <a:tab pos="2278380" algn="l"/>
              </a:tabLst>
            </a:pPr>
            <a:r>
              <a:rPr sz="2200" spc="-5" dirty="0">
                <a:latin typeface="Century Gothic"/>
                <a:cs typeface="Century Gothic"/>
              </a:rPr>
              <a:t>(P</a:t>
            </a:r>
            <a:r>
              <a:rPr lang="fr-CH" sz="2200" spc="-5" dirty="0">
                <a:latin typeface="Century Gothic"/>
                <a:cs typeface="Century Gothic"/>
              </a:rPr>
              <a:t>a</a:t>
            </a:r>
            <a:r>
              <a:rPr sz="2200" spc="-5" dirty="0">
                <a:latin typeface="Century Gothic"/>
                <a:cs typeface="Century Gothic"/>
              </a:rPr>
              <a:t>pe Fran</a:t>
            </a:r>
            <a:r>
              <a:rPr lang="fr-CH" sz="2200" spc="-5" dirty="0" err="1">
                <a:latin typeface="Century Gothic"/>
                <a:cs typeface="Century Gothic"/>
              </a:rPr>
              <a:t>ço</a:t>
            </a:r>
            <a:r>
              <a:rPr sz="2200" spc="-5" dirty="0">
                <a:latin typeface="Century Gothic"/>
                <a:cs typeface="Century Gothic"/>
              </a:rPr>
              <a:t>is, </a:t>
            </a:r>
            <a:r>
              <a:rPr sz="2200" dirty="0">
                <a:latin typeface="Century Gothic"/>
                <a:cs typeface="Century Gothic"/>
              </a:rPr>
              <a:t>Laudato </a:t>
            </a:r>
            <a:r>
              <a:rPr sz="2200" spc="-5" dirty="0">
                <a:latin typeface="Century Gothic"/>
                <a:cs typeface="Century Gothic"/>
              </a:rPr>
              <a:t>Si,</a:t>
            </a:r>
            <a:r>
              <a:rPr sz="2200" spc="-60" dirty="0">
                <a:latin typeface="Century Gothic"/>
                <a:cs typeface="Century Gothic"/>
              </a:rPr>
              <a:t> </a:t>
            </a:r>
            <a:r>
              <a:rPr sz="2200" spc="-5" dirty="0">
                <a:latin typeface="Century Gothic"/>
                <a:cs typeface="Century Gothic"/>
              </a:rPr>
              <a:t>139)</a:t>
            </a:r>
            <a:endParaRPr sz="2200" dirty="0">
              <a:latin typeface="Century Gothic"/>
              <a:cs typeface="Century Gothic"/>
            </a:endParaRPr>
          </a:p>
        </p:txBody>
      </p:sp>
      <p:pic>
        <p:nvPicPr>
          <p:cNvPr id="5" name="Picture 4" descr="C2-HD-BTM.png">
            <a:extLst>
              <a:ext uri="{FF2B5EF4-FFF2-40B4-BE49-F238E27FC236}">
                <a16:creationId xmlns:a16="http://schemas.microsoft.com/office/drawing/2014/main" id="{27B74CDA-A0DD-6D46-BAA7-EEDACCDB4E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059562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1" y="132333"/>
            <a:ext cx="6540626" cy="695960"/>
          </a:xfrm>
          <a:prstGeom prst="rect">
            <a:avLst/>
          </a:prstGeom>
        </p:spPr>
        <p:txBody>
          <a:bodyPr vert="horz" wrap="square" lIns="0" tIns="12065" rIns="0" bIns="0" rtlCol="0">
            <a:spAutoFit/>
          </a:bodyPr>
          <a:lstStyle/>
          <a:p>
            <a:pPr marL="12700">
              <a:lnSpc>
                <a:spcPct val="100000"/>
              </a:lnSpc>
              <a:spcBef>
                <a:spcPts val="95"/>
              </a:spcBef>
            </a:pPr>
            <a:r>
              <a:rPr lang="fr-CH" sz="4400" b="1" spc="-5" dirty="0" err="1">
                <a:solidFill>
                  <a:schemeClr val="accent5">
                    <a:lumMod val="75000"/>
                  </a:schemeClr>
                </a:solidFill>
              </a:rPr>
              <a:t>ONg</a:t>
            </a:r>
            <a:r>
              <a:rPr lang="fr-CH" sz="4400" b="1" spc="-5" baseline="-25000" dirty="0">
                <a:solidFill>
                  <a:schemeClr val="accent5">
                    <a:lumMod val="75000"/>
                  </a:schemeClr>
                </a:solidFill>
              </a:rPr>
              <a:t> </a:t>
            </a:r>
            <a:r>
              <a:rPr sz="4400" b="1" spc="-5" dirty="0">
                <a:solidFill>
                  <a:schemeClr val="accent5">
                    <a:lumMod val="75000"/>
                  </a:schemeClr>
                </a:solidFill>
              </a:rPr>
              <a:t> a</a:t>
            </a:r>
            <a:r>
              <a:rPr lang="fr-CH" sz="4400" b="1" spc="-5" dirty="0">
                <a:solidFill>
                  <a:schemeClr val="accent5">
                    <a:lumMod val="75000"/>
                  </a:schemeClr>
                </a:solidFill>
              </a:rPr>
              <a:t> </a:t>
            </a:r>
            <a:r>
              <a:rPr lang="fr-CH" sz="4400" b="1" spc="-5" dirty="0" err="1">
                <a:solidFill>
                  <a:schemeClr val="accent5">
                    <a:lumMod val="75000"/>
                  </a:schemeClr>
                </a:solidFill>
              </a:rPr>
              <a:t>l’onu</a:t>
            </a:r>
            <a:r>
              <a:rPr sz="4400" b="1" spc="-5" dirty="0">
                <a:solidFill>
                  <a:schemeClr val="accent5">
                    <a:lumMod val="75000"/>
                  </a:schemeClr>
                </a:solidFill>
              </a:rPr>
              <a:t> </a:t>
            </a:r>
            <a:endParaRPr sz="4400" b="1" dirty="0">
              <a:solidFill>
                <a:schemeClr val="accent5">
                  <a:lumMod val="75000"/>
                </a:schemeClr>
              </a:solidFill>
            </a:endParaRPr>
          </a:p>
        </p:txBody>
      </p:sp>
      <p:sp>
        <p:nvSpPr>
          <p:cNvPr id="3" name="object 3"/>
          <p:cNvSpPr txBox="1"/>
          <p:nvPr/>
        </p:nvSpPr>
        <p:spPr>
          <a:xfrm>
            <a:off x="477078" y="2404364"/>
            <a:ext cx="3327842" cy="3377463"/>
          </a:xfrm>
          <a:prstGeom prst="rect">
            <a:avLst/>
          </a:prstGeom>
        </p:spPr>
        <p:txBody>
          <a:bodyPr vert="horz" wrap="square" lIns="0" tIns="48895" rIns="0" bIns="0" rtlCol="0">
            <a:spAutoFit/>
          </a:bodyPr>
          <a:lstStyle/>
          <a:p>
            <a:pPr marL="241300" marR="5080" indent="-228600">
              <a:lnSpc>
                <a:spcPct val="90000"/>
              </a:lnSpc>
              <a:spcBef>
                <a:spcPts val="385"/>
              </a:spcBef>
              <a:buFont typeface="Arial"/>
              <a:buChar char="•"/>
              <a:tabLst>
                <a:tab pos="241300" algn="l"/>
              </a:tabLst>
            </a:pPr>
            <a:r>
              <a:rPr lang="fr-CH" sz="2400" spc="-5" dirty="0">
                <a:latin typeface="Century Gothic"/>
                <a:cs typeface="Century Gothic"/>
              </a:rPr>
              <a:t>Dans le système de l’ONU, nous sommes considérés comme ONG (</a:t>
            </a:r>
            <a:r>
              <a:rPr sz="2400" spc="-5" dirty="0">
                <a:latin typeface="Century Gothic"/>
                <a:cs typeface="Century Gothic"/>
              </a:rPr>
              <a:t> </a:t>
            </a:r>
            <a:r>
              <a:rPr lang="fr-CH" sz="2400" spc="-5" dirty="0">
                <a:latin typeface="Century Gothic"/>
                <a:cs typeface="Century Gothic"/>
              </a:rPr>
              <a:t>Organisation non-gouvernementale)</a:t>
            </a:r>
            <a:endParaRPr sz="3750" dirty="0">
              <a:latin typeface="Century Gothic"/>
              <a:cs typeface="Century Gothic"/>
            </a:endParaRPr>
          </a:p>
          <a:p>
            <a:pPr marL="241300" marR="560070" indent="-228600" algn="just">
              <a:lnSpc>
                <a:spcPts val="2590"/>
              </a:lnSpc>
              <a:buFont typeface="Arial"/>
              <a:buChar char="•"/>
              <a:tabLst>
                <a:tab pos="241300" algn="l"/>
              </a:tabLst>
            </a:pPr>
            <a:r>
              <a:rPr lang="en-US" sz="2400" dirty="0">
                <a:cs typeface="Century Gothic"/>
              </a:rPr>
              <a:t>Un </a:t>
            </a:r>
            <a:r>
              <a:rPr lang="en-US" sz="2400" dirty="0" err="1">
                <a:cs typeface="Century Gothic"/>
              </a:rPr>
              <a:t>peu</a:t>
            </a:r>
            <a:r>
              <a:rPr lang="en-US" sz="2400" dirty="0">
                <a:cs typeface="Century Gothic"/>
              </a:rPr>
              <a:t> plus de 5000 ONG </a:t>
            </a:r>
            <a:r>
              <a:rPr lang="en-US" sz="2400" dirty="0" err="1">
                <a:cs typeface="Century Gothic"/>
              </a:rPr>
              <a:t>sont</a:t>
            </a:r>
            <a:r>
              <a:rPr lang="en-US" sz="2400" dirty="0">
                <a:cs typeface="Century Gothic"/>
              </a:rPr>
              <a:t> </a:t>
            </a:r>
            <a:r>
              <a:rPr lang="en-US" sz="2400" dirty="0" err="1">
                <a:cs typeface="Century Gothic"/>
              </a:rPr>
              <a:t>accréditées</a:t>
            </a:r>
            <a:r>
              <a:rPr lang="en-US" sz="2400" dirty="0">
                <a:cs typeface="Century Gothic"/>
              </a:rPr>
              <a:t> </a:t>
            </a:r>
            <a:r>
              <a:rPr lang="en-US" sz="2400" dirty="0" err="1">
                <a:cs typeface="Century Gothic"/>
              </a:rPr>
              <a:t>auprès</a:t>
            </a:r>
            <a:r>
              <a:rPr lang="en-US" sz="2400" dirty="0">
                <a:cs typeface="Century Gothic"/>
              </a:rPr>
              <a:t> de </a:t>
            </a:r>
            <a:r>
              <a:rPr lang="en-US" sz="2400" dirty="0" err="1">
                <a:cs typeface="Century Gothic"/>
              </a:rPr>
              <a:t>l'ONU</a:t>
            </a:r>
            <a:endParaRPr sz="2400" dirty="0">
              <a:latin typeface="Century Gothic"/>
              <a:cs typeface="Century Gothic"/>
            </a:endParaRPr>
          </a:p>
        </p:txBody>
      </p:sp>
      <p:pic>
        <p:nvPicPr>
          <p:cNvPr id="6" name="Picture 5" descr="C2-HD-BTM.png">
            <a:extLst>
              <a:ext uri="{FF2B5EF4-FFF2-40B4-BE49-F238E27FC236}">
                <a16:creationId xmlns:a16="http://schemas.microsoft.com/office/drawing/2014/main" id="{11A18367-3166-E04E-ABB9-685C3D2E0B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pic>
        <p:nvPicPr>
          <p:cNvPr id="5" name="Picture 4">
            <a:extLst>
              <a:ext uri="{FF2B5EF4-FFF2-40B4-BE49-F238E27FC236}">
                <a16:creationId xmlns:a16="http://schemas.microsoft.com/office/drawing/2014/main" id="{B08EBF55-B123-C448-B930-44E90A0524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6557" y="1287406"/>
            <a:ext cx="6654779" cy="4719347"/>
          </a:xfrm>
          <a:prstGeom prst="rect">
            <a:avLst/>
          </a:prstGeom>
        </p:spPr>
      </p:pic>
    </p:spTree>
    <p:extLst>
      <p:ext uri="{BB962C8B-B14F-4D97-AF65-F5344CB8AC3E}">
        <p14:creationId xmlns:p14="http://schemas.microsoft.com/office/powerpoint/2010/main" val="41089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1660849" y="766400"/>
            <a:ext cx="8967886" cy="860000"/>
          </a:xfrm>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SIEGE DE L’ONU</a:t>
            </a:r>
            <a:endParaRPr b="1" dirty="0">
              <a:solidFill>
                <a:schemeClr val="accent5">
                  <a:lumMod val="75000"/>
                </a:schemeClr>
              </a:solidFill>
            </a:endParaRPr>
          </a:p>
        </p:txBody>
      </p:sp>
      <p:sp>
        <p:nvSpPr>
          <p:cNvPr id="175" name="Google Shape;175;p27"/>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r>
              <a:rPr lang="fr-CH" sz="2800" b="1" dirty="0">
                <a:solidFill>
                  <a:srgbClr val="FF0000"/>
                </a:solidFill>
              </a:rPr>
              <a:t>NEW YORK</a:t>
            </a:r>
            <a:endParaRPr sz="2800" b="1" dirty="0">
              <a:solidFill>
                <a:srgbClr val="FF0000"/>
              </a:solidFill>
            </a:endParaRPr>
          </a:p>
        </p:txBody>
      </p:sp>
      <p:pic>
        <p:nvPicPr>
          <p:cNvPr id="176" name="Google Shape;176;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24850" y="352079"/>
            <a:ext cx="4470433" cy="5956599"/>
          </a:xfrm>
          <a:prstGeom prst="rect">
            <a:avLst/>
          </a:prstGeom>
          <a:noFill/>
          <a:ln>
            <a:noFill/>
          </a:ln>
        </p:spPr>
      </p:pic>
      <p:pic>
        <p:nvPicPr>
          <p:cNvPr id="177" name="Google Shape;177;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8667" y="4587770"/>
            <a:ext cx="7319467" cy="1755532"/>
          </a:xfrm>
          <a:prstGeom prst="rect">
            <a:avLst/>
          </a:prstGeom>
          <a:noFill/>
          <a:ln>
            <a:noFill/>
          </a:ln>
        </p:spPr>
      </p:pic>
      <p:pic>
        <p:nvPicPr>
          <p:cNvPr id="178" name="Google Shape;178;p2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558834" y="1578778"/>
            <a:ext cx="3969300" cy="2787167"/>
          </a:xfrm>
          <a:prstGeom prst="rect">
            <a:avLst/>
          </a:prstGeom>
          <a:noFill/>
          <a:ln>
            <a:noFill/>
          </a:ln>
        </p:spPr>
      </p:pic>
      <p:pic>
        <p:nvPicPr>
          <p:cNvPr id="179" name="Google Shape;179;p2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17869" y="2733106"/>
            <a:ext cx="3147531" cy="1391799"/>
          </a:xfrm>
          <a:prstGeom prst="rect">
            <a:avLst/>
          </a:prstGeom>
          <a:noFill/>
          <a:ln>
            <a:noFill/>
          </a:ln>
        </p:spPr>
      </p:pic>
      <p:pic>
        <p:nvPicPr>
          <p:cNvPr id="8" name="Picture 7" descr="C2-HD-BTM.png">
            <a:extLst>
              <a:ext uri="{FF2B5EF4-FFF2-40B4-BE49-F238E27FC236}">
                <a16:creationId xmlns:a16="http://schemas.microsoft.com/office/drawing/2014/main" id="{B0E4BA2A-42BA-3540-B10D-E915536751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3811390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3318200" y="436910"/>
            <a:ext cx="11360800" cy="860000"/>
          </a:xfrm>
          <a:prstGeom prst="rect">
            <a:avLst/>
          </a:prstGeom>
        </p:spPr>
        <p:txBody>
          <a:bodyPr spcFirstLastPara="1" vert="horz" wrap="square" lIns="121900" tIns="121900" rIns="121900" bIns="121900" rtlCol="0" anchor="t" anchorCtr="0">
            <a:noAutofit/>
          </a:bodyPr>
          <a:lstStyle/>
          <a:p>
            <a:r>
              <a:rPr lang="en" b="1" dirty="0" err="1">
                <a:solidFill>
                  <a:schemeClr val="accent5">
                    <a:lumMod val="75000"/>
                  </a:schemeClr>
                </a:solidFill>
              </a:rPr>
              <a:t>GenevE</a:t>
            </a:r>
            <a:r>
              <a:rPr lang="en" b="1" dirty="0">
                <a:solidFill>
                  <a:schemeClr val="accent5">
                    <a:lumMod val="75000"/>
                  </a:schemeClr>
                </a:solidFill>
              </a:rPr>
              <a:t> </a:t>
            </a:r>
            <a:endParaRPr b="1" dirty="0">
              <a:solidFill>
                <a:schemeClr val="accent5">
                  <a:lumMod val="75000"/>
                </a:schemeClr>
              </a:solidFill>
            </a:endParaRPr>
          </a:p>
        </p:txBody>
      </p:sp>
      <p:sp>
        <p:nvSpPr>
          <p:cNvPr id="185" name="Google Shape;185;p28"/>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86" name="Google Shape;186;p2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479634" y="976618"/>
            <a:ext cx="3603433" cy="2452383"/>
          </a:xfrm>
          <a:prstGeom prst="rect">
            <a:avLst/>
          </a:prstGeom>
          <a:noFill/>
          <a:ln>
            <a:noFill/>
          </a:ln>
        </p:spPr>
      </p:pic>
      <p:pic>
        <p:nvPicPr>
          <p:cNvPr id="187" name="Google Shape;187;p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479639" y="4066198"/>
            <a:ext cx="3603429" cy="2025399"/>
          </a:xfrm>
          <a:prstGeom prst="rect">
            <a:avLst/>
          </a:prstGeom>
          <a:noFill/>
          <a:ln>
            <a:noFill/>
          </a:ln>
        </p:spPr>
      </p:pic>
      <p:pic>
        <p:nvPicPr>
          <p:cNvPr id="188" name="Google Shape;188;p28"/>
          <p:cNvPicPr preferRelativeResize="0"/>
          <p:nvPr/>
        </p:nvPicPr>
        <p:blipFill>
          <a:blip r:embed="rId5">
            <a:alphaModFix/>
          </a:blip>
          <a:stretch>
            <a:fillRect/>
          </a:stretch>
        </p:blipFill>
        <p:spPr>
          <a:xfrm>
            <a:off x="192534" y="1711485"/>
            <a:ext cx="8097367" cy="4559033"/>
          </a:xfrm>
          <a:prstGeom prst="rect">
            <a:avLst/>
          </a:prstGeom>
          <a:noFill/>
          <a:ln>
            <a:noFill/>
          </a:ln>
        </p:spPr>
      </p:pic>
      <p:pic>
        <p:nvPicPr>
          <p:cNvPr id="7" name="Picture 6" descr="C2-HD-BTM.png">
            <a:extLst>
              <a:ext uri="{FF2B5EF4-FFF2-40B4-BE49-F238E27FC236}">
                <a16:creationId xmlns:a16="http://schemas.microsoft.com/office/drawing/2014/main" id="{4ECFEC21-A229-A34A-BBD4-EDCD9B7292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1381068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415600" y="640584"/>
            <a:ext cx="11360800" cy="860000"/>
          </a:xfrm>
          <a:prstGeom prst="rect">
            <a:avLst/>
          </a:prstGeom>
        </p:spPr>
        <p:txBody>
          <a:bodyPr spcFirstLastPara="1" vert="horz" wrap="square" lIns="121900" tIns="121900" rIns="121900" bIns="121900" rtlCol="0" anchor="t" anchorCtr="0">
            <a:noAutofit/>
          </a:bodyPr>
          <a:lstStyle/>
          <a:p>
            <a:r>
              <a:rPr lang="en" dirty="0">
                <a:solidFill>
                  <a:schemeClr val="accent5">
                    <a:lumMod val="75000"/>
                  </a:schemeClr>
                </a:solidFill>
              </a:rPr>
              <a:t>NAI, Kenya</a:t>
            </a:r>
            <a:endParaRPr dirty="0">
              <a:solidFill>
                <a:schemeClr val="accent5">
                  <a:lumMod val="75000"/>
                </a:schemeClr>
              </a:solidFill>
            </a:endParaRPr>
          </a:p>
        </p:txBody>
      </p:sp>
      <p:sp>
        <p:nvSpPr>
          <p:cNvPr id="194" name="Google Shape;194;p29"/>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95" name="Google Shape;195;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8201" y="2285116"/>
            <a:ext cx="3932332" cy="3932300"/>
          </a:xfrm>
          <a:prstGeom prst="rect">
            <a:avLst/>
          </a:prstGeom>
          <a:noFill/>
          <a:ln>
            <a:noFill/>
          </a:ln>
        </p:spPr>
      </p:pic>
      <p:pic>
        <p:nvPicPr>
          <p:cNvPr id="196" name="Google Shape;196;p29"/>
          <p:cNvPicPr preferRelativeResize="0"/>
          <p:nvPr/>
        </p:nvPicPr>
        <p:blipFill>
          <a:blip r:embed="rId4">
            <a:alphaModFix/>
          </a:blip>
          <a:stretch>
            <a:fillRect/>
          </a:stretch>
        </p:blipFill>
        <p:spPr>
          <a:xfrm>
            <a:off x="5428733" y="250768"/>
            <a:ext cx="6428232" cy="6428232"/>
          </a:xfrm>
          <a:prstGeom prst="rect">
            <a:avLst/>
          </a:prstGeom>
          <a:noFill/>
          <a:ln>
            <a:noFill/>
          </a:ln>
        </p:spPr>
      </p:pic>
      <p:pic>
        <p:nvPicPr>
          <p:cNvPr id="6" name="Picture 5" descr="C2-HD-BTM.png">
            <a:extLst>
              <a:ext uri="{FF2B5EF4-FFF2-40B4-BE49-F238E27FC236}">
                <a16:creationId xmlns:a16="http://schemas.microsoft.com/office/drawing/2014/main" id="{95367278-D6B8-6044-A1FE-C067E69CE9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7" name="Google Shape;184;p28">
            <a:extLst>
              <a:ext uri="{FF2B5EF4-FFF2-40B4-BE49-F238E27FC236}">
                <a16:creationId xmlns:a16="http://schemas.microsoft.com/office/drawing/2014/main" id="{CA8C0483-831C-C142-848E-E5C0B3E74458}"/>
              </a:ext>
            </a:extLst>
          </p:cNvPr>
          <p:cNvSpPr txBox="1">
            <a:spLocks/>
          </p:cNvSpPr>
          <p:nvPr/>
        </p:nvSpPr>
        <p:spPr>
          <a:xfrm>
            <a:off x="-6306167" y="960876"/>
            <a:ext cx="11360800" cy="860000"/>
          </a:xfrm>
          <a:prstGeom prst="rect">
            <a:avLst/>
          </a:prstGeom>
        </p:spPr>
        <p:txBody>
          <a:bodyPr spcFirstLastPara="1" vert="horz" wrap="square" lIns="121900" tIns="121900" rIns="121900" bIns="121900"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AU" b="1" dirty="0">
                <a:solidFill>
                  <a:schemeClr val="accent5">
                    <a:lumMod val="75000"/>
                  </a:schemeClr>
                </a:solidFill>
              </a:rPr>
              <a:t>Nairobi</a:t>
            </a:r>
          </a:p>
        </p:txBody>
      </p:sp>
    </p:spTree>
    <p:extLst>
      <p:ext uri="{BB962C8B-B14F-4D97-AF65-F5344CB8AC3E}">
        <p14:creationId xmlns:p14="http://schemas.microsoft.com/office/powerpoint/2010/main" val="2863194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46"/>
          <p:cNvSpPr txBox="1">
            <a:spLocks noGrp="1"/>
          </p:cNvSpPr>
          <p:nvPr>
            <p:ph type="body" idx="1"/>
          </p:nvPr>
        </p:nvSpPr>
        <p:spPr>
          <a:xfrm>
            <a:off x="9245465" y="2097300"/>
            <a:ext cx="2791402" cy="4566800"/>
          </a:xfrm>
          <a:prstGeom prst="rect">
            <a:avLst/>
          </a:prstGeom>
        </p:spPr>
        <p:txBody>
          <a:bodyPr spcFirstLastPara="1" vert="horz" wrap="square" lIns="121900" tIns="121900" rIns="121900" bIns="121900" rtlCol="0" anchor="t" anchorCtr="0">
            <a:noAutofit/>
          </a:bodyPr>
          <a:lstStyle/>
          <a:p>
            <a:pPr marL="0" indent="0">
              <a:buNone/>
            </a:pPr>
            <a:r>
              <a:rPr lang="en" dirty="0"/>
              <a:t>Le </a:t>
            </a:r>
            <a:r>
              <a:rPr lang="en" dirty="0" err="1"/>
              <a:t>programme</a:t>
            </a:r>
            <a:r>
              <a:rPr lang="en" dirty="0"/>
              <a:t>  2030 </a:t>
            </a:r>
            <a:endParaRPr dirty="0"/>
          </a:p>
          <a:p>
            <a:pPr marL="0" indent="0">
              <a:spcBef>
                <a:spcPts val="2133"/>
              </a:spcBef>
              <a:buNone/>
            </a:pPr>
            <a:r>
              <a:rPr lang="en" dirty="0"/>
              <a:t>Pour plus </a:t>
            </a:r>
            <a:r>
              <a:rPr lang="en" dirty="0" err="1"/>
              <a:t>d’information</a:t>
            </a:r>
            <a:r>
              <a:rPr lang="en" dirty="0"/>
              <a:t> sur les ODD:</a:t>
            </a:r>
          </a:p>
          <a:p>
            <a:pPr marL="0" indent="0">
              <a:spcBef>
                <a:spcPts val="2133"/>
              </a:spcBef>
              <a:buNone/>
            </a:pPr>
            <a:r>
              <a:rPr lang="en" u="sng" dirty="0">
                <a:solidFill>
                  <a:schemeClr val="hlink"/>
                </a:solidFill>
                <a:hlinkClick r:id="rId3"/>
              </a:rPr>
              <a:t>https://www.youtube.com/watch?v=9-xdy1Jr2eg</a:t>
            </a:r>
            <a:r>
              <a:rPr lang="en" dirty="0"/>
              <a:t> </a:t>
            </a:r>
            <a:endParaRPr dirty="0"/>
          </a:p>
          <a:p>
            <a:pPr marL="0" indent="0">
              <a:spcBef>
                <a:spcPts val="2133"/>
              </a:spcBef>
              <a:spcAft>
                <a:spcPts val="2133"/>
              </a:spcAft>
              <a:buNone/>
            </a:pPr>
            <a:endParaRPr dirty="0"/>
          </a:p>
        </p:txBody>
      </p:sp>
      <p:sp>
        <p:nvSpPr>
          <p:cNvPr id="359" name="Google Shape;359;p46"/>
          <p:cNvSpPr txBox="1">
            <a:spLocks noGrp="1"/>
          </p:cNvSpPr>
          <p:nvPr>
            <p:ph type="title"/>
          </p:nvPr>
        </p:nvSpPr>
        <p:spPr>
          <a:xfrm>
            <a:off x="6953048" y="440367"/>
            <a:ext cx="4584833" cy="16112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Objectif </a:t>
            </a:r>
            <a:r>
              <a:rPr lang="en-US" b="1" dirty="0" err="1">
                <a:solidFill>
                  <a:schemeClr val="accent5">
                    <a:lumMod val="75000"/>
                  </a:schemeClr>
                </a:solidFill>
              </a:rPr>
              <a:t>actuel</a:t>
            </a:r>
            <a:r>
              <a:rPr lang="en-US" b="1" dirty="0">
                <a:solidFill>
                  <a:schemeClr val="accent5">
                    <a:lumMod val="75000"/>
                  </a:schemeClr>
                </a:solidFill>
              </a:rPr>
              <a:t> de </a:t>
            </a:r>
            <a:r>
              <a:rPr lang="en-US" b="1" dirty="0" err="1">
                <a:solidFill>
                  <a:schemeClr val="accent5">
                    <a:lumMod val="75000"/>
                  </a:schemeClr>
                </a:solidFill>
              </a:rPr>
              <a:t>l'ONU</a:t>
            </a:r>
            <a:endParaRPr b="1" dirty="0">
              <a:solidFill>
                <a:schemeClr val="accent5">
                  <a:lumMod val="75000"/>
                </a:schemeClr>
              </a:solidFill>
            </a:endParaRPr>
          </a:p>
        </p:txBody>
      </p:sp>
      <p:pic>
        <p:nvPicPr>
          <p:cNvPr id="5" name="Picture 4" descr="C2-HD-BTM.png">
            <a:extLst>
              <a:ext uri="{FF2B5EF4-FFF2-40B4-BE49-F238E27FC236}">
                <a16:creationId xmlns:a16="http://schemas.microsoft.com/office/drawing/2014/main" id="{AC8A69E4-058D-BC4D-8105-E51DB0ABB5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2" name="Picture 1">
            <a:extLst>
              <a:ext uri="{FF2B5EF4-FFF2-40B4-BE49-F238E27FC236}">
                <a16:creationId xmlns:a16="http://schemas.microsoft.com/office/drawing/2014/main" id="{4C2444B0-E73C-EB46-A2DB-FEAB25F57E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052" y="1158632"/>
            <a:ext cx="7916460" cy="4783186"/>
          </a:xfrm>
          <a:prstGeom prst="rect">
            <a:avLst/>
          </a:prstGeom>
        </p:spPr>
      </p:pic>
    </p:spTree>
    <p:extLst>
      <p:ext uri="{BB962C8B-B14F-4D97-AF65-F5344CB8AC3E}">
        <p14:creationId xmlns:p14="http://schemas.microsoft.com/office/powerpoint/2010/main" val="3954449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9107" y="352158"/>
            <a:ext cx="6466840" cy="689291"/>
          </a:xfrm>
          <a:prstGeom prst="rect">
            <a:avLst/>
          </a:prstGeom>
        </p:spPr>
        <p:txBody>
          <a:bodyPr vert="horz" wrap="square" lIns="0" tIns="12065" rIns="0" bIns="0" rtlCol="0">
            <a:spAutoFit/>
          </a:bodyPr>
          <a:lstStyle/>
          <a:p>
            <a:pPr marL="12700">
              <a:lnSpc>
                <a:spcPct val="100000"/>
              </a:lnSpc>
              <a:spcBef>
                <a:spcPts val="95"/>
              </a:spcBef>
            </a:pPr>
            <a:r>
              <a:rPr lang="fr-CH" sz="4400" b="1" spc="-35" dirty="0">
                <a:solidFill>
                  <a:schemeClr val="accent5">
                    <a:lumMod val="75000"/>
                  </a:schemeClr>
                </a:solidFill>
                <a:latin typeface="Century Gothic"/>
                <a:cs typeface="Century Gothic"/>
              </a:rPr>
              <a:t>POURQUOI LES ODD</a:t>
            </a:r>
            <a:r>
              <a:rPr sz="4400" b="1" spc="-45" dirty="0">
                <a:solidFill>
                  <a:schemeClr val="accent5">
                    <a:lumMod val="75000"/>
                  </a:schemeClr>
                </a:solidFill>
                <a:latin typeface="Century Gothic"/>
                <a:cs typeface="Century Gothic"/>
              </a:rPr>
              <a:t>?</a:t>
            </a:r>
            <a:endParaRPr sz="4400" dirty="0">
              <a:solidFill>
                <a:schemeClr val="accent5">
                  <a:lumMod val="75000"/>
                </a:schemeClr>
              </a:solidFill>
              <a:latin typeface="Century Gothic"/>
              <a:cs typeface="Century Gothic"/>
            </a:endParaRPr>
          </a:p>
        </p:txBody>
      </p:sp>
      <p:sp>
        <p:nvSpPr>
          <p:cNvPr id="3" name="object 3"/>
          <p:cNvSpPr txBox="1">
            <a:spLocks noGrp="1"/>
          </p:cNvSpPr>
          <p:nvPr>
            <p:ph idx="1"/>
          </p:nvPr>
        </p:nvSpPr>
        <p:spPr>
          <a:xfrm>
            <a:off x="422988" y="1041449"/>
            <a:ext cx="11346024" cy="5596789"/>
          </a:xfrm>
          <a:prstGeom prst="rect">
            <a:avLst/>
          </a:prstGeom>
        </p:spPr>
        <p:txBody>
          <a:bodyPr vert="horz" wrap="square" lIns="0" tIns="197485" rIns="0" bIns="0" rtlCol="0">
            <a:spAutoFit/>
          </a:bodyPr>
          <a:lstStyle/>
          <a:p>
            <a:pPr marL="195580" indent="-182880">
              <a:lnSpc>
                <a:spcPct val="100000"/>
              </a:lnSpc>
              <a:spcBef>
                <a:spcPts val="1555"/>
              </a:spcBef>
              <a:buSzPct val="79166"/>
              <a:buFont typeface="Arial"/>
              <a:buChar char="•"/>
              <a:tabLst>
                <a:tab pos="195580" algn="l"/>
              </a:tabLst>
            </a:pPr>
            <a:r>
              <a:rPr lang="fr-CH" spc="5" dirty="0">
                <a:solidFill>
                  <a:schemeClr val="accent3">
                    <a:lumMod val="75000"/>
                  </a:schemeClr>
                </a:solidFill>
              </a:rPr>
              <a:t>Les inégalités augmentent tandis que les écosystèmes cruciaux sont en déclin.</a:t>
            </a:r>
          </a:p>
          <a:p>
            <a:pPr marL="195580" indent="-182880">
              <a:lnSpc>
                <a:spcPct val="100000"/>
              </a:lnSpc>
              <a:spcBef>
                <a:spcPts val="1555"/>
              </a:spcBef>
              <a:buSzPct val="79166"/>
              <a:buFont typeface="Arial"/>
              <a:buChar char="•"/>
              <a:tabLst>
                <a:tab pos="195580" algn="l"/>
              </a:tabLst>
            </a:pPr>
            <a:r>
              <a:rPr lang="fr-CH" spc="5" dirty="0">
                <a:solidFill>
                  <a:schemeClr val="accent3">
                    <a:lumMod val="75000"/>
                  </a:schemeClr>
                </a:solidFill>
              </a:rPr>
              <a:t>Les principales tendances sociales et environnementales des dernières décennies ne sont pas durables. Si elles ne sont pas contrôlées, elles entraîneront l'effondrement de la société mondiale.</a:t>
            </a:r>
          </a:p>
          <a:p>
            <a:pPr marL="195580" indent="-182880">
              <a:lnSpc>
                <a:spcPct val="100000"/>
              </a:lnSpc>
              <a:spcBef>
                <a:spcPts val="1555"/>
              </a:spcBef>
              <a:buSzPct val="79166"/>
              <a:buFont typeface="Arial"/>
              <a:buChar char="•"/>
              <a:tabLst>
                <a:tab pos="195580" algn="l"/>
              </a:tabLst>
            </a:pPr>
            <a:r>
              <a:rPr lang="fr-CH" spc="5" dirty="0">
                <a:solidFill>
                  <a:schemeClr val="accent3">
                    <a:lumMod val="75000"/>
                  </a:schemeClr>
                </a:solidFill>
              </a:rPr>
              <a:t>Les ODD sont le plan de crise mondiale: la voie convenue, juste et verte  pour sortir du désordre social et environnemental que l'humanité a créé au cours du dernier demi-siècle.</a:t>
            </a:r>
          </a:p>
          <a:p>
            <a:pPr marL="195580" indent="-182880">
              <a:lnSpc>
                <a:spcPct val="100000"/>
              </a:lnSpc>
              <a:spcBef>
                <a:spcPts val="1555"/>
              </a:spcBef>
              <a:buSzPct val="79166"/>
              <a:buFont typeface="Arial"/>
              <a:buChar char="•"/>
              <a:tabLst>
                <a:tab pos="195580" algn="l"/>
              </a:tabLst>
            </a:pPr>
            <a:r>
              <a:rPr lang="fr-CH" spc="5" dirty="0">
                <a:solidFill>
                  <a:schemeClr val="accent3">
                    <a:lumMod val="75000"/>
                  </a:schemeClr>
                </a:solidFill>
              </a:rPr>
              <a:t>Les ODD visent un monde où tous les humains peuvent bien vivre tout en protégeant et en respectant les besoins de la planète que nous partageons. Ils représentent le plus grand plan d'action mondiale des gouvernements qui prétendent viser cette fin.</a:t>
            </a:r>
          </a:p>
          <a:p>
            <a:pPr marL="355600" indent="-342900">
              <a:lnSpc>
                <a:spcPct val="100000"/>
              </a:lnSpc>
              <a:spcBef>
                <a:spcPts val="1555"/>
              </a:spcBef>
              <a:buSzPct val="79166"/>
              <a:tabLst>
                <a:tab pos="195580" algn="l"/>
              </a:tabLst>
            </a:pPr>
            <a:r>
              <a:rPr lang="fr-CH" spc="5" dirty="0">
                <a:solidFill>
                  <a:schemeClr val="accent3">
                    <a:lumMod val="75000"/>
                  </a:schemeClr>
                </a:solidFill>
              </a:rPr>
              <a:t>Continuer les OMD</a:t>
            </a:r>
          </a:p>
          <a:p>
            <a:pPr marL="12065" marR="85725" indent="0" algn="just">
              <a:lnSpc>
                <a:spcPct val="95000"/>
              </a:lnSpc>
              <a:spcBef>
                <a:spcPts val="1520"/>
              </a:spcBef>
              <a:buSzPct val="79166"/>
              <a:buNone/>
              <a:tabLst>
                <a:tab pos="195580" algn="l"/>
              </a:tabLst>
            </a:pPr>
            <a:endParaRPr dirty="0">
              <a:solidFill>
                <a:schemeClr val="accent3">
                  <a:lumMod val="75000"/>
                </a:schemeClr>
              </a:solidFill>
            </a:endParaRPr>
          </a:p>
        </p:txBody>
      </p:sp>
      <p:pic>
        <p:nvPicPr>
          <p:cNvPr id="4" name="Picture 3" descr="C2-HD-BTM.png">
            <a:extLst>
              <a:ext uri="{FF2B5EF4-FFF2-40B4-BE49-F238E27FC236}">
                <a16:creationId xmlns:a16="http://schemas.microsoft.com/office/drawing/2014/main" id="{F6491769-47A3-E948-B1A4-2DC1B60E9F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3061"/>
            <a:ext cx="12192000" cy="763600"/>
          </a:xfrm>
          <a:prstGeom prst="rect">
            <a:avLst/>
          </a:prstGeom>
        </p:spPr>
      </p:pic>
    </p:spTree>
    <p:extLst>
      <p:ext uri="{BB962C8B-B14F-4D97-AF65-F5344CB8AC3E}">
        <p14:creationId xmlns:p14="http://schemas.microsoft.com/office/powerpoint/2010/main" val="217486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EBE0-064E-EE4B-ABE6-6B1F76566942}"/>
              </a:ext>
            </a:extLst>
          </p:cNvPr>
          <p:cNvSpPr>
            <a:spLocks noGrp="1"/>
          </p:cNvSpPr>
          <p:nvPr>
            <p:ph type="title"/>
          </p:nvPr>
        </p:nvSpPr>
        <p:spPr>
          <a:xfrm>
            <a:off x="3657600" y="496967"/>
            <a:ext cx="8118800" cy="860000"/>
          </a:xfrm>
        </p:spPr>
        <p:txBody>
          <a:bodyPr/>
          <a:lstStyle/>
          <a:p>
            <a:r>
              <a:rPr lang="en-US" b="1" dirty="0">
                <a:solidFill>
                  <a:schemeClr val="accent5">
                    <a:lumMod val="75000"/>
                  </a:schemeClr>
                </a:solidFill>
              </a:rPr>
              <a:t>LIEN AVEC CE GROUPE</a:t>
            </a:r>
          </a:p>
        </p:txBody>
      </p:sp>
      <p:sp>
        <p:nvSpPr>
          <p:cNvPr id="3" name="Text Placeholder 2">
            <a:extLst>
              <a:ext uri="{FF2B5EF4-FFF2-40B4-BE49-F238E27FC236}">
                <a16:creationId xmlns:a16="http://schemas.microsoft.com/office/drawing/2014/main" id="{66BB47A6-0B0F-4041-82D1-4F2596466B03}"/>
              </a:ext>
            </a:extLst>
          </p:cNvPr>
          <p:cNvSpPr>
            <a:spLocks noGrp="1"/>
          </p:cNvSpPr>
          <p:nvPr>
            <p:ph type="body" idx="1"/>
          </p:nvPr>
        </p:nvSpPr>
        <p:spPr>
          <a:xfrm>
            <a:off x="4368800" y="2163978"/>
            <a:ext cx="6696400" cy="4201200"/>
          </a:xfrm>
        </p:spPr>
        <p:txBody>
          <a:bodyPr/>
          <a:lstStyle/>
          <a:p>
            <a:r>
              <a:rPr lang="en-US" dirty="0" err="1">
                <a:solidFill>
                  <a:srgbClr val="FF0000"/>
                </a:solidFill>
              </a:rPr>
              <a:t>Ajouter</a:t>
            </a:r>
            <a:r>
              <a:rPr lang="en-US" dirty="0">
                <a:solidFill>
                  <a:srgbClr val="FF0000"/>
                </a:solidFill>
              </a:rPr>
              <a:t>  Information</a:t>
            </a:r>
          </a:p>
        </p:txBody>
      </p:sp>
      <p:pic>
        <p:nvPicPr>
          <p:cNvPr id="4" name="Picture 3">
            <a:extLst>
              <a:ext uri="{FF2B5EF4-FFF2-40B4-BE49-F238E27FC236}">
                <a16:creationId xmlns:a16="http://schemas.microsoft.com/office/drawing/2014/main" id="{8C72DEED-CF1E-B54C-8ECE-2C4B0D0A8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00" y="1842912"/>
            <a:ext cx="3186516" cy="4248688"/>
          </a:xfrm>
          <a:prstGeom prst="rect">
            <a:avLst/>
          </a:prstGeom>
        </p:spPr>
      </p:pic>
    </p:spTree>
    <p:extLst>
      <p:ext uri="{BB962C8B-B14F-4D97-AF65-F5344CB8AC3E}">
        <p14:creationId xmlns:p14="http://schemas.microsoft.com/office/powerpoint/2010/main" val="659824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65286" y="1015200"/>
            <a:ext cx="7874000" cy="5079200"/>
          </a:xfrm>
          <a:prstGeom prst="rect">
            <a:avLst/>
          </a:prstGeom>
          <a:blipFill>
            <a:blip r:embed="rId2" cstate="print"/>
            <a:stretch>
              <a:fillRect/>
            </a:stretch>
          </a:blipFill>
        </p:spPr>
        <p:txBody>
          <a:bodyPr wrap="square" lIns="0" tIns="0" rIns="0" bIns="0" rtlCol="0"/>
          <a:lstStyle/>
          <a:p>
            <a:endParaRPr/>
          </a:p>
        </p:txBody>
      </p:sp>
      <p:pic>
        <p:nvPicPr>
          <p:cNvPr id="3" name="Picture 2" descr="C2-HD-BTM.png">
            <a:extLst>
              <a:ext uri="{FF2B5EF4-FFF2-40B4-BE49-F238E27FC236}">
                <a16:creationId xmlns:a16="http://schemas.microsoft.com/office/drawing/2014/main" id="{FA53395D-7B80-9246-B77E-9DC4DEB431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4" name="TextBox 3">
            <a:extLst>
              <a:ext uri="{FF2B5EF4-FFF2-40B4-BE49-F238E27FC236}">
                <a16:creationId xmlns:a16="http://schemas.microsoft.com/office/drawing/2014/main" id="{39182BB2-5557-9246-A6D0-332F219FE32A}"/>
              </a:ext>
            </a:extLst>
          </p:cNvPr>
          <p:cNvSpPr txBox="1"/>
          <p:nvPr/>
        </p:nvSpPr>
        <p:spPr>
          <a:xfrm>
            <a:off x="634482" y="2313992"/>
            <a:ext cx="2481942" cy="1815882"/>
          </a:xfrm>
          <a:prstGeom prst="rect">
            <a:avLst/>
          </a:prstGeom>
          <a:noFill/>
        </p:spPr>
        <p:txBody>
          <a:bodyPr wrap="square" rtlCol="0">
            <a:spAutoFit/>
          </a:bodyPr>
          <a:lstStyle/>
          <a:p>
            <a:pPr algn="ctr"/>
            <a:r>
              <a:rPr lang="en-US" sz="2800" dirty="0"/>
              <a:t>Notre </a:t>
            </a:r>
            <a:r>
              <a:rPr lang="en-US" sz="2800" dirty="0" err="1"/>
              <a:t>objectif</a:t>
            </a:r>
            <a:r>
              <a:rPr lang="en-US" sz="2800" dirty="0"/>
              <a:t> </a:t>
            </a:r>
            <a:r>
              <a:rPr lang="en-US" sz="2800" dirty="0" err="1"/>
              <a:t>est</a:t>
            </a:r>
            <a:r>
              <a:rPr lang="en-US" sz="2800" dirty="0"/>
              <a:t> un monde durable</a:t>
            </a:r>
          </a:p>
        </p:txBody>
      </p:sp>
    </p:spTree>
    <p:extLst>
      <p:ext uri="{BB962C8B-B14F-4D97-AF65-F5344CB8AC3E}">
        <p14:creationId xmlns:p14="http://schemas.microsoft.com/office/powerpoint/2010/main" val="3349571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1440" y="649097"/>
            <a:ext cx="10551160" cy="1366400"/>
          </a:xfrm>
          <a:prstGeom prst="rect">
            <a:avLst/>
          </a:prstGeom>
        </p:spPr>
        <p:txBody>
          <a:bodyPr vert="horz" wrap="square" lIns="0" tIns="12065" rIns="0" bIns="0" rtlCol="0">
            <a:spAutoFit/>
          </a:bodyPr>
          <a:lstStyle/>
          <a:p>
            <a:pPr marL="12700">
              <a:lnSpc>
                <a:spcPct val="100000"/>
              </a:lnSpc>
              <a:spcBef>
                <a:spcPts val="95"/>
              </a:spcBef>
            </a:pPr>
            <a:r>
              <a:rPr lang="fr-CH" sz="4400" b="1" spc="-45" dirty="0">
                <a:solidFill>
                  <a:schemeClr val="accent5">
                    <a:lumMod val="75000"/>
                  </a:schemeClr>
                </a:solidFill>
                <a:latin typeface="Century Gothic"/>
                <a:cs typeface="Century Gothic"/>
              </a:rPr>
              <a:t>ODD</a:t>
            </a:r>
            <a:r>
              <a:rPr sz="4400" b="1" spc="-45" dirty="0">
                <a:solidFill>
                  <a:schemeClr val="accent5">
                    <a:lumMod val="75000"/>
                  </a:schemeClr>
                </a:solidFill>
                <a:latin typeface="Century Gothic"/>
                <a:cs typeface="Century Gothic"/>
              </a:rPr>
              <a:t>: </a:t>
            </a:r>
            <a:r>
              <a:rPr lang="fr-CH" sz="4400" b="1" spc="-45" dirty="0">
                <a:solidFill>
                  <a:schemeClr val="accent5">
                    <a:lumMod val="75000"/>
                  </a:schemeClr>
                </a:solidFill>
                <a:latin typeface="Century Gothic"/>
                <a:cs typeface="Century Gothic"/>
              </a:rPr>
              <a:t>TRANSVERSAL </a:t>
            </a:r>
            <a:r>
              <a:rPr sz="4400" b="1" spc="-5" dirty="0">
                <a:solidFill>
                  <a:schemeClr val="accent5">
                    <a:lumMod val="75000"/>
                  </a:schemeClr>
                </a:solidFill>
                <a:latin typeface="Century Gothic"/>
                <a:cs typeface="Century Gothic"/>
              </a:rPr>
              <a:t>&amp;</a:t>
            </a:r>
            <a:r>
              <a:rPr sz="4400" b="1" spc="-295" dirty="0">
                <a:solidFill>
                  <a:schemeClr val="accent5">
                    <a:lumMod val="75000"/>
                  </a:schemeClr>
                </a:solidFill>
                <a:latin typeface="Century Gothic"/>
                <a:cs typeface="Century Gothic"/>
              </a:rPr>
              <a:t> </a:t>
            </a:r>
            <a:r>
              <a:rPr sz="4400" b="1" spc="-50" dirty="0">
                <a:solidFill>
                  <a:schemeClr val="accent5">
                    <a:lumMod val="75000"/>
                  </a:schemeClr>
                </a:solidFill>
                <a:latin typeface="Century Gothic"/>
                <a:cs typeface="Century Gothic"/>
              </a:rPr>
              <a:t>Multi-dimension</a:t>
            </a:r>
            <a:r>
              <a:rPr lang="fr-CH" sz="4400" b="1" spc="-50" dirty="0">
                <a:solidFill>
                  <a:schemeClr val="accent5">
                    <a:lumMod val="75000"/>
                  </a:schemeClr>
                </a:solidFill>
                <a:latin typeface="Century Gothic"/>
                <a:cs typeface="Century Gothic"/>
              </a:rPr>
              <a:t>NE</a:t>
            </a:r>
            <a:r>
              <a:rPr sz="4400" b="1" spc="-50" dirty="0">
                <a:solidFill>
                  <a:schemeClr val="accent5">
                    <a:lumMod val="75000"/>
                  </a:schemeClr>
                </a:solidFill>
                <a:latin typeface="Century Gothic"/>
                <a:cs typeface="Century Gothic"/>
              </a:rPr>
              <a:t>l</a:t>
            </a:r>
            <a:endParaRPr sz="4400" dirty="0">
              <a:solidFill>
                <a:schemeClr val="accent5">
                  <a:lumMod val="75000"/>
                </a:schemeClr>
              </a:solidFill>
              <a:latin typeface="Century Gothic"/>
              <a:cs typeface="Century Gothic"/>
            </a:endParaRPr>
          </a:p>
        </p:txBody>
      </p:sp>
      <p:sp>
        <p:nvSpPr>
          <p:cNvPr id="3" name="object 3"/>
          <p:cNvSpPr txBox="1"/>
          <p:nvPr/>
        </p:nvSpPr>
        <p:spPr>
          <a:xfrm>
            <a:off x="988216" y="2015497"/>
            <a:ext cx="9395969" cy="4641655"/>
          </a:xfrm>
          <a:prstGeom prst="rect">
            <a:avLst/>
          </a:prstGeom>
        </p:spPr>
        <p:txBody>
          <a:bodyPr vert="horz" wrap="square" lIns="0" tIns="12065" rIns="0" bIns="0" rtlCol="0">
            <a:spAutoFit/>
          </a:bodyPr>
          <a:lstStyle/>
          <a:p>
            <a:pPr marL="12700">
              <a:lnSpc>
                <a:spcPts val="3885"/>
              </a:lnSpc>
              <a:spcBef>
                <a:spcPts val="95"/>
              </a:spcBef>
            </a:pPr>
            <a:r>
              <a:rPr lang="fr-CH" sz="3500" dirty="0">
                <a:latin typeface="Century Gothic" panose="020B0502020202020204" pitchFamily="34" charset="0"/>
                <a:cs typeface="Calibri"/>
              </a:rPr>
              <a:t>Les</a:t>
            </a:r>
            <a:r>
              <a:rPr sz="3500" dirty="0">
                <a:latin typeface="Century Gothic" panose="020B0502020202020204" pitchFamily="34" charset="0"/>
                <a:cs typeface="Calibri"/>
              </a:rPr>
              <a:t> 17 </a:t>
            </a:r>
            <a:r>
              <a:rPr lang="fr-CH" sz="3500" dirty="0">
                <a:latin typeface="Century Gothic" panose="020B0502020202020204" pitchFamily="34" charset="0"/>
                <a:cs typeface="Calibri"/>
              </a:rPr>
              <a:t>ODD</a:t>
            </a:r>
            <a:r>
              <a:rPr sz="3500" dirty="0">
                <a:latin typeface="Century Gothic" panose="020B0502020202020204" pitchFamily="34" charset="0"/>
                <a:cs typeface="Calibri"/>
              </a:rPr>
              <a:t> </a:t>
            </a:r>
            <a:r>
              <a:rPr lang="fr-CH" sz="3500" spc="-15" dirty="0">
                <a:latin typeface="Century Gothic" panose="020B0502020202020204" pitchFamily="34" charset="0"/>
                <a:cs typeface="Calibri"/>
              </a:rPr>
              <a:t>englobe cinq</a:t>
            </a:r>
            <a:r>
              <a:rPr lang="en-AU" sz="3500" spc="35" dirty="0">
                <a:latin typeface="Century Gothic" panose="020B0502020202020204" pitchFamily="34" charset="0"/>
                <a:cs typeface="Calibri"/>
              </a:rPr>
              <a:t> </a:t>
            </a:r>
            <a:r>
              <a:rPr sz="3500" spc="5" dirty="0">
                <a:latin typeface="Century Gothic" panose="020B0502020202020204" pitchFamily="34" charset="0"/>
                <a:cs typeface="Calibri"/>
              </a:rPr>
              <a:t>dimensions</a:t>
            </a:r>
            <a:r>
              <a:rPr lang="fr-CH" sz="3500" spc="5" dirty="0">
                <a:latin typeface="Century Gothic" panose="020B0502020202020204" pitchFamily="34" charset="0"/>
                <a:cs typeface="Calibri"/>
              </a:rPr>
              <a:t> critiques:</a:t>
            </a:r>
            <a:endParaRPr sz="3500" dirty="0">
              <a:latin typeface="Century Gothic" panose="020B0502020202020204" pitchFamily="34" charset="0"/>
              <a:cs typeface="Calibri"/>
            </a:endParaRPr>
          </a:p>
          <a:p>
            <a:pPr marL="12700">
              <a:lnSpc>
                <a:spcPts val="3885"/>
              </a:lnSpc>
            </a:pPr>
            <a:r>
              <a:rPr lang="fr-CH" sz="3500" spc="5" dirty="0">
                <a:latin typeface="Century Gothic" panose="020B0502020202020204" pitchFamily="34" charset="0"/>
                <a:cs typeface="Calibri"/>
              </a:rPr>
              <a:t>Aussi connues comme les 5 P:</a:t>
            </a:r>
            <a:endParaRPr sz="3500" dirty="0">
              <a:latin typeface="Century Gothic" panose="020B0502020202020204" pitchFamily="34" charset="0"/>
              <a:cs typeface="Calibri"/>
            </a:endParaRPr>
          </a:p>
          <a:p>
            <a:pPr>
              <a:lnSpc>
                <a:spcPct val="100000"/>
              </a:lnSpc>
            </a:pPr>
            <a:endParaRPr sz="3500" dirty="0">
              <a:latin typeface="Century Gothic" panose="020B0502020202020204" pitchFamily="34" charset="0"/>
              <a:cs typeface="Calibri"/>
            </a:endParaRPr>
          </a:p>
          <a:p>
            <a:pPr marL="927100" indent="-640080">
              <a:lnSpc>
                <a:spcPts val="4079"/>
              </a:lnSpc>
              <a:spcBef>
                <a:spcPts val="5"/>
              </a:spcBef>
              <a:buFont typeface="Wingdings 2"/>
              <a:buChar char=""/>
              <a:tabLst>
                <a:tab pos="926465" algn="l"/>
                <a:tab pos="927100" algn="l"/>
              </a:tabLst>
            </a:pPr>
            <a:r>
              <a:rPr sz="3500" spc="-15" dirty="0">
                <a:solidFill>
                  <a:schemeClr val="accent2">
                    <a:lumMod val="60000"/>
                    <a:lumOff val="40000"/>
                  </a:schemeClr>
                </a:solidFill>
                <a:latin typeface="Century Gothic" panose="020B0502020202020204" pitchFamily="34" charset="0"/>
                <a:cs typeface="Calibri"/>
              </a:rPr>
              <a:t>P</a:t>
            </a:r>
            <a:r>
              <a:rPr sz="3500" spc="-15" dirty="0">
                <a:solidFill>
                  <a:srgbClr val="252525"/>
                </a:solidFill>
                <a:latin typeface="Century Gothic" panose="020B0502020202020204" pitchFamily="34" charset="0"/>
                <a:cs typeface="Calibri"/>
              </a:rPr>
              <a:t>e</a:t>
            </a:r>
            <a:r>
              <a:rPr lang="fr-CH" sz="3500" spc="-15" dirty="0" err="1">
                <a:solidFill>
                  <a:srgbClr val="252525"/>
                </a:solidFill>
                <a:latin typeface="Century Gothic" panose="020B0502020202020204" pitchFamily="34" charset="0"/>
                <a:cs typeface="Calibri"/>
              </a:rPr>
              <a:t>uple</a:t>
            </a:r>
            <a:r>
              <a:rPr sz="3500" spc="-5" dirty="0">
                <a:solidFill>
                  <a:srgbClr val="252525"/>
                </a:solidFill>
                <a:latin typeface="Century Gothic" panose="020B0502020202020204" pitchFamily="34" charset="0"/>
                <a:cs typeface="Calibri"/>
              </a:rPr>
              <a:t> </a:t>
            </a:r>
            <a:r>
              <a:rPr sz="3500" spc="-10" dirty="0">
                <a:solidFill>
                  <a:schemeClr val="accent3">
                    <a:lumMod val="75000"/>
                  </a:schemeClr>
                </a:solidFill>
                <a:latin typeface="Century Gothic" panose="020B0502020202020204" pitchFamily="34" charset="0"/>
                <a:cs typeface="Calibri"/>
              </a:rPr>
              <a:t>(1-7)</a:t>
            </a:r>
            <a:endParaRPr sz="3500" dirty="0">
              <a:solidFill>
                <a:schemeClr val="accent3">
                  <a:lumMod val="75000"/>
                </a:schemeClr>
              </a:solidFill>
              <a:latin typeface="Century Gothic" panose="020B0502020202020204" pitchFamily="34" charset="0"/>
              <a:cs typeface="Calibri"/>
            </a:endParaRPr>
          </a:p>
          <a:p>
            <a:pPr marL="927100" indent="-640080">
              <a:lnSpc>
                <a:spcPts val="3960"/>
              </a:lnSpc>
              <a:buFont typeface="Wingdings 2"/>
              <a:buChar char=""/>
              <a:tabLst>
                <a:tab pos="926465" algn="l"/>
                <a:tab pos="927100" algn="l"/>
              </a:tabLst>
            </a:pPr>
            <a:r>
              <a:rPr sz="3500" spc="-15" dirty="0" err="1">
                <a:solidFill>
                  <a:schemeClr val="accent2">
                    <a:lumMod val="60000"/>
                    <a:lumOff val="40000"/>
                  </a:schemeClr>
                </a:solidFill>
                <a:latin typeface="Century Gothic" panose="020B0502020202020204" pitchFamily="34" charset="0"/>
                <a:cs typeface="Calibri"/>
              </a:rPr>
              <a:t>P</a:t>
            </a:r>
            <a:r>
              <a:rPr sz="3500" spc="-15" dirty="0" err="1">
                <a:solidFill>
                  <a:srgbClr val="252525"/>
                </a:solidFill>
                <a:latin typeface="Century Gothic" panose="020B0502020202020204" pitchFamily="34" charset="0"/>
                <a:cs typeface="Calibri"/>
              </a:rPr>
              <a:t>rosp</a:t>
            </a:r>
            <a:r>
              <a:rPr lang="fr-CH" sz="3500" spc="-15" dirty="0" err="1">
                <a:solidFill>
                  <a:srgbClr val="252525"/>
                </a:solidFill>
                <a:latin typeface="Century Gothic" panose="020B0502020202020204" pitchFamily="34" charset="0"/>
                <a:cs typeface="Calibri"/>
              </a:rPr>
              <a:t>é</a:t>
            </a:r>
            <a:r>
              <a:rPr sz="3500" spc="-15" dirty="0" err="1">
                <a:solidFill>
                  <a:srgbClr val="252525"/>
                </a:solidFill>
                <a:latin typeface="Century Gothic" panose="020B0502020202020204" pitchFamily="34" charset="0"/>
                <a:cs typeface="Calibri"/>
              </a:rPr>
              <a:t>rit</a:t>
            </a:r>
            <a:r>
              <a:rPr lang="fr-CH" sz="3500" spc="-15" dirty="0" err="1">
                <a:solidFill>
                  <a:srgbClr val="252525"/>
                </a:solidFill>
                <a:latin typeface="Century Gothic" panose="020B0502020202020204" pitchFamily="34" charset="0"/>
                <a:cs typeface="Calibri"/>
              </a:rPr>
              <a:t>é</a:t>
            </a:r>
            <a:r>
              <a:rPr sz="3500" spc="5" dirty="0">
                <a:solidFill>
                  <a:srgbClr val="252525"/>
                </a:solidFill>
                <a:latin typeface="Century Gothic" panose="020B0502020202020204" pitchFamily="34" charset="0"/>
                <a:cs typeface="Calibri"/>
              </a:rPr>
              <a:t> </a:t>
            </a:r>
            <a:r>
              <a:rPr sz="3500" spc="-5" dirty="0">
                <a:solidFill>
                  <a:schemeClr val="accent3">
                    <a:lumMod val="75000"/>
                  </a:schemeClr>
                </a:solidFill>
                <a:latin typeface="Century Gothic" panose="020B0502020202020204" pitchFamily="34" charset="0"/>
                <a:cs typeface="Calibri"/>
              </a:rPr>
              <a:t>(8-11)</a:t>
            </a:r>
            <a:endParaRPr sz="3500" dirty="0">
              <a:solidFill>
                <a:schemeClr val="accent3">
                  <a:lumMod val="75000"/>
                </a:schemeClr>
              </a:solidFill>
              <a:latin typeface="Century Gothic" panose="020B0502020202020204" pitchFamily="34" charset="0"/>
              <a:cs typeface="Calibri"/>
            </a:endParaRPr>
          </a:p>
          <a:p>
            <a:pPr marL="927100" indent="-640080">
              <a:lnSpc>
                <a:spcPts val="3960"/>
              </a:lnSpc>
              <a:buFont typeface="Wingdings 2"/>
              <a:buChar char=""/>
              <a:tabLst>
                <a:tab pos="926465" algn="l"/>
                <a:tab pos="927100" algn="l"/>
              </a:tabLst>
            </a:pPr>
            <a:r>
              <a:rPr sz="3500" spc="-5" dirty="0">
                <a:solidFill>
                  <a:schemeClr val="accent2">
                    <a:lumMod val="60000"/>
                    <a:lumOff val="40000"/>
                  </a:schemeClr>
                </a:solidFill>
                <a:latin typeface="Century Gothic" panose="020B0502020202020204" pitchFamily="34" charset="0"/>
                <a:cs typeface="Calibri"/>
              </a:rPr>
              <a:t>P</a:t>
            </a:r>
            <a:r>
              <a:rPr sz="3500" spc="-5" dirty="0">
                <a:solidFill>
                  <a:srgbClr val="252525"/>
                </a:solidFill>
                <a:latin typeface="Century Gothic" panose="020B0502020202020204" pitchFamily="34" charset="0"/>
                <a:cs typeface="Calibri"/>
              </a:rPr>
              <a:t>lan</a:t>
            </a:r>
            <a:r>
              <a:rPr lang="fr-CH" sz="3500" spc="-5" dirty="0" err="1">
                <a:solidFill>
                  <a:srgbClr val="252525"/>
                </a:solidFill>
                <a:latin typeface="Century Gothic" panose="020B0502020202020204" pitchFamily="34" charset="0"/>
                <a:cs typeface="Calibri"/>
              </a:rPr>
              <a:t>è</a:t>
            </a:r>
            <a:r>
              <a:rPr sz="3500" spc="-5" dirty="0">
                <a:solidFill>
                  <a:srgbClr val="252525"/>
                </a:solidFill>
                <a:latin typeface="Century Gothic" panose="020B0502020202020204" pitchFamily="34" charset="0"/>
                <a:cs typeface="Calibri"/>
              </a:rPr>
              <a:t>t</a:t>
            </a:r>
            <a:r>
              <a:rPr lang="fr-CH" sz="3500" spc="-5" dirty="0">
                <a:solidFill>
                  <a:srgbClr val="252525"/>
                </a:solidFill>
                <a:latin typeface="Century Gothic" panose="020B0502020202020204" pitchFamily="34" charset="0"/>
                <a:cs typeface="Calibri"/>
              </a:rPr>
              <a:t>e</a:t>
            </a:r>
            <a:r>
              <a:rPr sz="3500" spc="-10" dirty="0">
                <a:solidFill>
                  <a:srgbClr val="252525"/>
                </a:solidFill>
                <a:latin typeface="Century Gothic" panose="020B0502020202020204" pitchFamily="34" charset="0"/>
                <a:cs typeface="Calibri"/>
              </a:rPr>
              <a:t> </a:t>
            </a:r>
            <a:r>
              <a:rPr sz="3500" spc="-10" dirty="0">
                <a:solidFill>
                  <a:schemeClr val="accent3">
                    <a:lumMod val="75000"/>
                  </a:schemeClr>
                </a:solidFill>
                <a:latin typeface="Century Gothic" panose="020B0502020202020204" pitchFamily="34" charset="0"/>
                <a:cs typeface="Calibri"/>
              </a:rPr>
              <a:t>(12-14)</a:t>
            </a:r>
            <a:endParaRPr sz="3500" dirty="0">
              <a:solidFill>
                <a:schemeClr val="accent3">
                  <a:lumMod val="75000"/>
                </a:schemeClr>
              </a:solidFill>
              <a:latin typeface="Century Gothic" panose="020B0502020202020204" pitchFamily="34" charset="0"/>
              <a:cs typeface="Calibri"/>
            </a:endParaRPr>
          </a:p>
          <a:p>
            <a:pPr marL="927100" indent="-640080">
              <a:lnSpc>
                <a:spcPts val="3960"/>
              </a:lnSpc>
              <a:buFont typeface="Wingdings 2"/>
              <a:buChar char=""/>
              <a:tabLst>
                <a:tab pos="926465" algn="l"/>
                <a:tab pos="927100" algn="l"/>
              </a:tabLst>
            </a:pPr>
            <a:r>
              <a:rPr sz="3500" spc="-20" dirty="0">
                <a:solidFill>
                  <a:schemeClr val="accent2">
                    <a:lumMod val="60000"/>
                    <a:lumOff val="40000"/>
                  </a:schemeClr>
                </a:solidFill>
                <a:latin typeface="Century Gothic" panose="020B0502020202020204" pitchFamily="34" charset="0"/>
                <a:cs typeface="Calibri"/>
              </a:rPr>
              <a:t>P</a:t>
            </a:r>
            <a:r>
              <a:rPr lang="fr-CH" sz="3500" spc="-20" dirty="0" err="1">
                <a:solidFill>
                  <a:srgbClr val="252525"/>
                </a:solidFill>
                <a:latin typeface="Century Gothic" panose="020B0502020202020204" pitchFamily="34" charset="0"/>
                <a:cs typeface="Calibri"/>
              </a:rPr>
              <a:t>aix</a:t>
            </a:r>
            <a:r>
              <a:rPr sz="3500" spc="-5" dirty="0">
                <a:solidFill>
                  <a:srgbClr val="252525"/>
                </a:solidFill>
                <a:latin typeface="Century Gothic" panose="020B0502020202020204" pitchFamily="34" charset="0"/>
                <a:cs typeface="Calibri"/>
              </a:rPr>
              <a:t> </a:t>
            </a:r>
            <a:r>
              <a:rPr sz="3500" spc="-10" dirty="0">
                <a:solidFill>
                  <a:schemeClr val="accent3">
                    <a:lumMod val="75000"/>
                  </a:schemeClr>
                </a:solidFill>
                <a:latin typeface="Century Gothic" panose="020B0502020202020204" pitchFamily="34" charset="0"/>
                <a:cs typeface="Calibri"/>
              </a:rPr>
              <a:t>(16)</a:t>
            </a:r>
            <a:endParaRPr sz="3500" dirty="0">
              <a:solidFill>
                <a:schemeClr val="accent3">
                  <a:lumMod val="75000"/>
                </a:schemeClr>
              </a:solidFill>
              <a:latin typeface="Century Gothic" panose="020B0502020202020204" pitchFamily="34" charset="0"/>
              <a:cs typeface="Calibri"/>
            </a:endParaRPr>
          </a:p>
          <a:p>
            <a:pPr marL="927100" indent="-640080">
              <a:lnSpc>
                <a:spcPts val="4079"/>
              </a:lnSpc>
              <a:buFont typeface="Wingdings 2"/>
              <a:buChar char=""/>
              <a:tabLst>
                <a:tab pos="926465" algn="l"/>
                <a:tab pos="927100" algn="l"/>
              </a:tabLst>
            </a:pPr>
            <a:r>
              <a:rPr sz="3500" spc="-20" dirty="0">
                <a:solidFill>
                  <a:schemeClr val="accent2">
                    <a:lumMod val="60000"/>
                    <a:lumOff val="40000"/>
                  </a:schemeClr>
                </a:solidFill>
                <a:latin typeface="Century Gothic" panose="020B0502020202020204" pitchFamily="34" charset="0"/>
                <a:cs typeface="Calibri"/>
              </a:rPr>
              <a:t>P</a:t>
            </a:r>
            <a:r>
              <a:rPr sz="3500" spc="-20" dirty="0">
                <a:solidFill>
                  <a:srgbClr val="252525"/>
                </a:solidFill>
                <a:latin typeface="Century Gothic" panose="020B0502020202020204" pitchFamily="34" charset="0"/>
                <a:cs typeface="Calibri"/>
              </a:rPr>
              <a:t>art</a:t>
            </a:r>
            <a:r>
              <a:rPr lang="fr-CH" sz="3500" spc="-20" dirty="0" err="1">
                <a:solidFill>
                  <a:srgbClr val="252525"/>
                </a:solidFill>
                <a:latin typeface="Century Gothic" panose="020B0502020202020204" pitchFamily="34" charset="0"/>
                <a:cs typeface="Calibri"/>
              </a:rPr>
              <a:t>enariats</a:t>
            </a:r>
            <a:r>
              <a:rPr sz="3500" spc="10" dirty="0">
                <a:solidFill>
                  <a:srgbClr val="252525"/>
                </a:solidFill>
                <a:latin typeface="Century Gothic" panose="020B0502020202020204" pitchFamily="34" charset="0"/>
                <a:cs typeface="Calibri"/>
              </a:rPr>
              <a:t> </a:t>
            </a:r>
            <a:r>
              <a:rPr sz="3500" spc="-10" dirty="0">
                <a:solidFill>
                  <a:schemeClr val="accent3">
                    <a:lumMod val="75000"/>
                  </a:schemeClr>
                </a:solidFill>
                <a:latin typeface="Century Gothic" panose="020B0502020202020204" pitchFamily="34" charset="0"/>
                <a:cs typeface="Calibri"/>
              </a:rPr>
              <a:t>(17)</a:t>
            </a:r>
            <a:endParaRPr sz="3500" dirty="0">
              <a:solidFill>
                <a:schemeClr val="accent3">
                  <a:lumMod val="75000"/>
                </a:schemeClr>
              </a:solidFill>
              <a:latin typeface="Century Gothic" panose="020B0502020202020204" pitchFamily="34" charset="0"/>
              <a:cs typeface="Calibri"/>
            </a:endParaRPr>
          </a:p>
        </p:txBody>
      </p:sp>
      <p:pic>
        <p:nvPicPr>
          <p:cNvPr id="4" name="Picture 3" descr="C2-HD-BTM.png">
            <a:extLst>
              <a:ext uri="{FF2B5EF4-FFF2-40B4-BE49-F238E27FC236}">
                <a16:creationId xmlns:a16="http://schemas.microsoft.com/office/drawing/2014/main" id="{A8FEE0CC-B6A9-A54F-96A6-8917C53AA9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543163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7077" y="387263"/>
            <a:ext cx="5265421" cy="695960"/>
          </a:xfrm>
          <a:prstGeom prst="rect">
            <a:avLst/>
          </a:prstGeom>
        </p:spPr>
        <p:txBody>
          <a:bodyPr vert="horz" wrap="square" lIns="0" tIns="12700" rIns="0" bIns="0" rtlCol="0">
            <a:spAutoFit/>
          </a:bodyPr>
          <a:lstStyle/>
          <a:p>
            <a:pPr marL="12700">
              <a:lnSpc>
                <a:spcPct val="100000"/>
              </a:lnSpc>
              <a:spcBef>
                <a:spcPts val="100"/>
              </a:spcBef>
            </a:pPr>
            <a:r>
              <a:rPr sz="4400" b="1" spc="-45" dirty="0">
                <a:solidFill>
                  <a:schemeClr val="accent5">
                    <a:lumMod val="75000"/>
                  </a:schemeClr>
                </a:solidFill>
                <a:latin typeface="Century Gothic"/>
                <a:cs typeface="Century Gothic"/>
              </a:rPr>
              <a:t>Pe</a:t>
            </a:r>
            <a:r>
              <a:rPr lang="fr-CH" sz="4400" b="1" spc="-45" dirty="0" err="1">
                <a:solidFill>
                  <a:schemeClr val="accent5">
                    <a:lumMod val="75000"/>
                  </a:schemeClr>
                </a:solidFill>
                <a:latin typeface="Century Gothic"/>
                <a:cs typeface="Century Gothic"/>
              </a:rPr>
              <a:t>uple</a:t>
            </a:r>
            <a:r>
              <a:rPr sz="4400" b="1" spc="-45" dirty="0">
                <a:solidFill>
                  <a:schemeClr val="accent5">
                    <a:lumMod val="75000"/>
                  </a:schemeClr>
                </a:solidFill>
                <a:latin typeface="Century Gothic"/>
                <a:cs typeface="Century Gothic"/>
              </a:rPr>
              <a:t>:</a:t>
            </a:r>
            <a:r>
              <a:rPr sz="4400" b="1" spc="-220" dirty="0">
                <a:solidFill>
                  <a:schemeClr val="accent5">
                    <a:lumMod val="75000"/>
                  </a:schemeClr>
                </a:solidFill>
                <a:latin typeface="Century Gothic"/>
                <a:cs typeface="Century Gothic"/>
              </a:rPr>
              <a:t> </a:t>
            </a:r>
            <a:r>
              <a:rPr sz="4400" b="1" spc="-35" dirty="0">
                <a:solidFill>
                  <a:schemeClr val="accent5">
                    <a:lumMod val="75000"/>
                  </a:schemeClr>
                </a:solidFill>
                <a:latin typeface="Century Gothic"/>
                <a:cs typeface="Century Gothic"/>
              </a:rPr>
              <a:t>1-7</a:t>
            </a:r>
            <a:endParaRPr sz="4400" dirty="0">
              <a:solidFill>
                <a:schemeClr val="accent5">
                  <a:lumMod val="75000"/>
                </a:schemeClr>
              </a:solidFill>
              <a:latin typeface="Century Gothic"/>
              <a:cs typeface="Century Gothic"/>
            </a:endParaRPr>
          </a:p>
        </p:txBody>
      </p:sp>
      <p:pic>
        <p:nvPicPr>
          <p:cNvPr id="6" name="Picture 5" descr="C2-HD-BTM.png">
            <a:extLst>
              <a:ext uri="{FF2B5EF4-FFF2-40B4-BE49-F238E27FC236}">
                <a16:creationId xmlns:a16="http://schemas.microsoft.com/office/drawing/2014/main" id="{4041F788-6A2C-4741-9F27-EAD5477C33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pic>
        <p:nvPicPr>
          <p:cNvPr id="7" name="Picture 6">
            <a:extLst>
              <a:ext uri="{FF2B5EF4-FFF2-40B4-BE49-F238E27FC236}">
                <a16:creationId xmlns:a16="http://schemas.microsoft.com/office/drawing/2014/main" id="{49138A41-6432-C14C-9E86-40D08A8C77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163" y="1264140"/>
            <a:ext cx="2381942" cy="2381942"/>
          </a:xfrm>
          <a:prstGeom prst="rect">
            <a:avLst/>
          </a:prstGeom>
        </p:spPr>
      </p:pic>
      <p:pic>
        <p:nvPicPr>
          <p:cNvPr id="8" name="Picture 7">
            <a:extLst>
              <a:ext uri="{FF2B5EF4-FFF2-40B4-BE49-F238E27FC236}">
                <a16:creationId xmlns:a16="http://schemas.microsoft.com/office/drawing/2014/main" id="{C1BA3F58-383A-B340-8B26-76BF13FC18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9382" y="1298638"/>
            <a:ext cx="2696730" cy="2696730"/>
          </a:xfrm>
          <a:prstGeom prst="rect">
            <a:avLst/>
          </a:prstGeom>
        </p:spPr>
      </p:pic>
      <p:pic>
        <p:nvPicPr>
          <p:cNvPr id="9" name="Picture 8">
            <a:extLst>
              <a:ext uri="{FF2B5EF4-FFF2-40B4-BE49-F238E27FC236}">
                <a16:creationId xmlns:a16="http://schemas.microsoft.com/office/drawing/2014/main" id="{128ECC28-9326-CD42-AEC1-CA1BDF59D7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33261" y="1548881"/>
            <a:ext cx="2491821" cy="2491821"/>
          </a:xfrm>
          <a:prstGeom prst="rect">
            <a:avLst/>
          </a:prstGeom>
        </p:spPr>
      </p:pic>
      <p:pic>
        <p:nvPicPr>
          <p:cNvPr id="10" name="Picture 9">
            <a:extLst>
              <a:ext uri="{FF2B5EF4-FFF2-40B4-BE49-F238E27FC236}">
                <a16:creationId xmlns:a16="http://schemas.microsoft.com/office/drawing/2014/main" id="{D018B94D-0CF9-4343-8565-0F2E038781F9}"/>
              </a:ext>
            </a:extLst>
          </p:cNvPr>
          <p:cNvPicPr>
            <a:picLocks noChangeAspect="1"/>
          </p:cNvPicPr>
          <p:nvPr/>
        </p:nvPicPr>
        <p:blipFill>
          <a:blip r:embed="rId7"/>
          <a:stretch>
            <a:fillRect/>
          </a:stretch>
        </p:blipFill>
        <p:spPr>
          <a:xfrm>
            <a:off x="1273948" y="3716735"/>
            <a:ext cx="2381943" cy="2381943"/>
          </a:xfrm>
          <a:prstGeom prst="rect">
            <a:avLst/>
          </a:prstGeom>
        </p:spPr>
      </p:pic>
      <p:pic>
        <p:nvPicPr>
          <p:cNvPr id="11" name="Picture 10">
            <a:extLst>
              <a:ext uri="{FF2B5EF4-FFF2-40B4-BE49-F238E27FC236}">
                <a16:creationId xmlns:a16="http://schemas.microsoft.com/office/drawing/2014/main" id="{2EAD29EF-5F32-FD43-AD33-33AA327865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37955" y="1209127"/>
            <a:ext cx="2320987" cy="2320987"/>
          </a:xfrm>
          <a:prstGeom prst="rect">
            <a:avLst/>
          </a:prstGeom>
        </p:spPr>
      </p:pic>
      <p:pic>
        <p:nvPicPr>
          <p:cNvPr id="12" name="Picture 11">
            <a:extLst>
              <a:ext uri="{FF2B5EF4-FFF2-40B4-BE49-F238E27FC236}">
                <a16:creationId xmlns:a16="http://schemas.microsoft.com/office/drawing/2014/main" id="{07A6CB15-772A-C643-AFC2-FF00DD45EE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98437" y="3995368"/>
            <a:ext cx="2320986" cy="2320986"/>
          </a:xfrm>
          <a:prstGeom prst="rect">
            <a:avLst/>
          </a:prstGeom>
        </p:spPr>
      </p:pic>
      <p:pic>
        <p:nvPicPr>
          <p:cNvPr id="13" name="Picture 12">
            <a:extLst>
              <a:ext uri="{FF2B5EF4-FFF2-40B4-BE49-F238E27FC236}">
                <a16:creationId xmlns:a16="http://schemas.microsoft.com/office/drawing/2014/main" id="{B1522934-C6B9-E547-8A3E-D020769724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44124" y="1125218"/>
            <a:ext cx="2496682" cy="2496682"/>
          </a:xfrm>
          <a:prstGeom prst="rect">
            <a:avLst/>
          </a:prstGeom>
        </p:spPr>
      </p:pic>
      <p:pic>
        <p:nvPicPr>
          <p:cNvPr id="14" name="Picture 13">
            <a:extLst>
              <a:ext uri="{FF2B5EF4-FFF2-40B4-BE49-F238E27FC236}">
                <a16:creationId xmlns:a16="http://schemas.microsoft.com/office/drawing/2014/main" id="{2E524E02-29D3-8946-8883-93A12ECA960C}"/>
              </a:ext>
            </a:extLst>
          </p:cNvPr>
          <p:cNvPicPr>
            <a:picLocks noChangeAspect="1"/>
          </p:cNvPicPr>
          <p:nvPr/>
        </p:nvPicPr>
        <p:blipFill>
          <a:blip r:embed="rId11"/>
          <a:stretch>
            <a:fillRect/>
          </a:stretch>
        </p:blipFill>
        <p:spPr>
          <a:xfrm>
            <a:off x="6907542" y="3860522"/>
            <a:ext cx="2233878" cy="2233878"/>
          </a:xfrm>
          <a:prstGeom prst="rect">
            <a:avLst/>
          </a:prstGeom>
        </p:spPr>
      </p:pic>
      <p:pic>
        <p:nvPicPr>
          <p:cNvPr id="15" name="Picture 14">
            <a:extLst>
              <a:ext uri="{FF2B5EF4-FFF2-40B4-BE49-F238E27FC236}">
                <a16:creationId xmlns:a16="http://schemas.microsoft.com/office/drawing/2014/main" id="{8400C83B-865B-0E4C-926B-DBAF484696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73016" y="1254552"/>
            <a:ext cx="2491821" cy="2491821"/>
          </a:xfrm>
          <a:prstGeom prst="rect">
            <a:avLst/>
          </a:prstGeom>
        </p:spPr>
      </p:pic>
    </p:spTree>
    <p:extLst>
      <p:ext uri="{BB962C8B-B14F-4D97-AF65-F5344CB8AC3E}">
        <p14:creationId xmlns:p14="http://schemas.microsoft.com/office/powerpoint/2010/main" val="3496248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29260" y="754142"/>
            <a:ext cx="5178553" cy="695960"/>
          </a:xfrm>
          <a:prstGeom prst="rect">
            <a:avLst/>
          </a:prstGeom>
        </p:spPr>
        <p:txBody>
          <a:bodyPr vert="horz" wrap="square" lIns="0" tIns="12065" rIns="0" bIns="0" rtlCol="0">
            <a:spAutoFit/>
          </a:bodyPr>
          <a:lstStyle/>
          <a:p>
            <a:pPr marL="12700">
              <a:lnSpc>
                <a:spcPct val="100000"/>
              </a:lnSpc>
              <a:spcBef>
                <a:spcPts val="95"/>
              </a:spcBef>
            </a:pPr>
            <a:r>
              <a:rPr sz="4400" b="1" spc="-50" dirty="0" err="1">
                <a:solidFill>
                  <a:schemeClr val="accent5">
                    <a:lumMod val="75000"/>
                  </a:schemeClr>
                </a:solidFill>
                <a:latin typeface="Century Gothic"/>
                <a:cs typeface="Century Gothic"/>
              </a:rPr>
              <a:t>Prosperit</a:t>
            </a:r>
            <a:r>
              <a:rPr lang="fr-CH" sz="4400" b="1" spc="-50" dirty="0">
                <a:solidFill>
                  <a:schemeClr val="accent5">
                    <a:lumMod val="75000"/>
                  </a:schemeClr>
                </a:solidFill>
                <a:latin typeface="Century Gothic"/>
                <a:cs typeface="Century Gothic"/>
              </a:rPr>
              <a:t>e</a:t>
            </a:r>
            <a:r>
              <a:rPr sz="4400" b="1" spc="-175" dirty="0">
                <a:solidFill>
                  <a:schemeClr val="accent5">
                    <a:lumMod val="75000"/>
                  </a:schemeClr>
                </a:solidFill>
                <a:latin typeface="Century Gothic"/>
                <a:cs typeface="Century Gothic"/>
              </a:rPr>
              <a:t> </a:t>
            </a:r>
            <a:r>
              <a:rPr sz="4400" b="1" spc="-50" dirty="0">
                <a:solidFill>
                  <a:schemeClr val="accent5">
                    <a:lumMod val="75000"/>
                  </a:schemeClr>
                </a:solidFill>
                <a:latin typeface="Century Gothic"/>
                <a:cs typeface="Century Gothic"/>
              </a:rPr>
              <a:t>8-11</a:t>
            </a:r>
            <a:endParaRPr sz="4400" dirty="0">
              <a:solidFill>
                <a:schemeClr val="accent5">
                  <a:lumMod val="75000"/>
                </a:schemeClr>
              </a:solidFill>
              <a:latin typeface="Century Gothic"/>
              <a:cs typeface="Century Gothic"/>
            </a:endParaRPr>
          </a:p>
        </p:txBody>
      </p:sp>
      <p:pic>
        <p:nvPicPr>
          <p:cNvPr id="4" name="Picture 3" descr="C2-HD-BTM.png">
            <a:extLst>
              <a:ext uri="{FF2B5EF4-FFF2-40B4-BE49-F238E27FC236}">
                <a16:creationId xmlns:a16="http://schemas.microsoft.com/office/drawing/2014/main" id="{A7E0B322-FA48-4E4B-8B28-6A121DC97A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5" name="Picture 4">
            <a:extLst>
              <a:ext uri="{FF2B5EF4-FFF2-40B4-BE49-F238E27FC236}">
                <a16:creationId xmlns:a16="http://schemas.microsoft.com/office/drawing/2014/main" id="{722A1FD9-A1D9-CD46-B3EA-7933C656A6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7422" y="2458616"/>
            <a:ext cx="2726435" cy="2726435"/>
          </a:xfrm>
          <a:prstGeom prst="rect">
            <a:avLst/>
          </a:prstGeom>
        </p:spPr>
      </p:pic>
      <p:pic>
        <p:nvPicPr>
          <p:cNvPr id="6" name="Picture 5">
            <a:extLst>
              <a:ext uri="{FF2B5EF4-FFF2-40B4-BE49-F238E27FC236}">
                <a16:creationId xmlns:a16="http://schemas.microsoft.com/office/drawing/2014/main" id="{11584B39-A0D9-AF44-8824-975DB8FBAA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85538" y="2458616"/>
            <a:ext cx="2561253" cy="2561253"/>
          </a:xfrm>
          <a:prstGeom prst="rect">
            <a:avLst/>
          </a:prstGeom>
        </p:spPr>
      </p:pic>
      <p:pic>
        <p:nvPicPr>
          <p:cNvPr id="7" name="Picture 6">
            <a:extLst>
              <a:ext uri="{FF2B5EF4-FFF2-40B4-BE49-F238E27FC236}">
                <a16:creationId xmlns:a16="http://schemas.microsoft.com/office/drawing/2014/main" id="{19867E5F-F7AB-3F45-B6A2-783035EECF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4283" y="2458614"/>
            <a:ext cx="2726435" cy="2726435"/>
          </a:xfrm>
          <a:prstGeom prst="rect">
            <a:avLst/>
          </a:prstGeom>
        </p:spPr>
      </p:pic>
      <p:pic>
        <p:nvPicPr>
          <p:cNvPr id="8" name="Picture 7">
            <a:extLst>
              <a:ext uri="{FF2B5EF4-FFF2-40B4-BE49-F238E27FC236}">
                <a16:creationId xmlns:a16="http://schemas.microsoft.com/office/drawing/2014/main" id="{1F3E20A4-2345-2D47-A581-054BCDDBE2C3}"/>
              </a:ext>
            </a:extLst>
          </p:cNvPr>
          <p:cNvPicPr>
            <a:picLocks noChangeAspect="1"/>
          </p:cNvPicPr>
          <p:nvPr/>
        </p:nvPicPr>
        <p:blipFill>
          <a:blip r:embed="rId7"/>
          <a:stretch>
            <a:fillRect/>
          </a:stretch>
        </p:blipFill>
        <p:spPr>
          <a:xfrm>
            <a:off x="3730339" y="2458616"/>
            <a:ext cx="2857500" cy="2857500"/>
          </a:xfrm>
          <a:prstGeom prst="rect">
            <a:avLst/>
          </a:prstGeom>
        </p:spPr>
      </p:pic>
    </p:spTree>
    <p:extLst>
      <p:ext uri="{BB962C8B-B14F-4D97-AF65-F5344CB8AC3E}">
        <p14:creationId xmlns:p14="http://schemas.microsoft.com/office/powerpoint/2010/main" val="3723402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0" y="628220"/>
            <a:ext cx="4393946" cy="689291"/>
          </a:xfrm>
          <a:prstGeom prst="rect">
            <a:avLst/>
          </a:prstGeom>
        </p:spPr>
        <p:txBody>
          <a:bodyPr vert="horz" wrap="square" lIns="0" tIns="12065" rIns="0" bIns="0" rtlCol="0">
            <a:spAutoFit/>
          </a:bodyPr>
          <a:lstStyle/>
          <a:p>
            <a:pPr marL="12700">
              <a:lnSpc>
                <a:spcPct val="100000"/>
              </a:lnSpc>
              <a:spcBef>
                <a:spcPts val="95"/>
              </a:spcBef>
            </a:pPr>
            <a:r>
              <a:rPr sz="4400" b="1" spc="-45" dirty="0">
                <a:solidFill>
                  <a:schemeClr val="accent5">
                    <a:lumMod val="75000"/>
                  </a:schemeClr>
                </a:solidFill>
                <a:latin typeface="Century Gothic"/>
                <a:cs typeface="Century Gothic"/>
              </a:rPr>
              <a:t>Planet</a:t>
            </a:r>
            <a:r>
              <a:rPr lang="fr-CH" sz="4400" b="1" spc="-45" dirty="0">
                <a:solidFill>
                  <a:schemeClr val="accent5">
                    <a:lumMod val="75000"/>
                  </a:schemeClr>
                </a:solidFill>
                <a:latin typeface="Century Gothic"/>
                <a:cs typeface="Century Gothic"/>
              </a:rPr>
              <a:t>e</a:t>
            </a:r>
            <a:r>
              <a:rPr sz="4400" b="1" spc="-45" dirty="0">
                <a:solidFill>
                  <a:schemeClr val="accent5">
                    <a:lumMod val="75000"/>
                  </a:schemeClr>
                </a:solidFill>
                <a:latin typeface="Century Gothic"/>
                <a:cs typeface="Century Gothic"/>
              </a:rPr>
              <a:t> </a:t>
            </a:r>
            <a:r>
              <a:rPr sz="4400" b="1" spc="-5" dirty="0">
                <a:solidFill>
                  <a:schemeClr val="accent5">
                    <a:lumMod val="75000"/>
                  </a:schemeClr>
                </a:solidFill>
                <a:latin typeface="Century Gothic"/>
                <a:cs typeface="Century Gothic"/>
              </a:rPr>
              <a:t>:</a:t>
            </a:r>
            <a:r>
              <a:rPr sz="4400" b="1" spc="-245" dirty="0">
                <a:solidFill>
                  <a:schemeClr val="accent5">
                    <a:lumMod val="75000"/>
                  </a:schemeClr>
                </a:solidFill>
                <a:latin typeface="Century Gothic"/>
                <a:cs typeface="Century Gothic"/>
              </a:rPr>
              <a:t> </a:t>
            </a:r>
            <a:r>
              <a:rPr sz="4400" b="1" spc="-55" dirty="0">
                <a:solidFill>
                  <a:schemeClr val="accent5">
                    <a:lumMod val="75000"/>
                  </a:schemeClr>
                </a:solidFill>
                <a:latin typeface="Century Gothic"/>
                <a:cs typeface="Century Gothic"/>
              </a:rPr>
              <a:t>12</a:t>
            </a:r>
            <a:r>
              <a:rPr lang="en-AU" sz="4400" b="1" spc="-55" dirty="0">
                <a:solidFill>
                  <a:schemeClr val="accent5">
                    <a:lumMod val="75000"/>
                  </a:schemeClr>
                </a:solidFill>
                <a:latin typeface="Century Gothic"/>
                <a:cs typeface="Century Gothic"/>
              </a:rPr>
              <a:t>-</a:t>
            </a:r>
            <a:r>
              <a:rPr sz="4400" b="1" spc="-55" dirty="0">
                <a:solidFill>
                  <a:schemeClr val="accent5">
                    <a:lumMod val="75000"/>
                  </a:schemeClr>
                </a:solidFill>
                <a:latin typeface="Century Gothic"/>
                <a:cs typeface="Century Gothic"/>
              </a:rPr>
              <a:t>15</a:t>
            </a:r>
            <a:endParaRPr sz="4400" dirty="0">
              <a:solidFill>
                <a:schemeClr val="accent5">
                  <a:lumMod val="75000"/>
                </a:schemeClr>
              </a:solidFill>
              <a:latin typeface="Century Gothic"/>
              <a:cs typeface="Century Gothic"/>
            </a:endParaRPr>
          </a:p>
        </p:txBody>
      </p:sp>
      <p:pic>
        <p:nvPicPr>
          <p:cNvPr id="5" name="Picture 4" descr="C2-HD-BTM.png">
            <a:extLst>
              <a:ext uri="{FF2B5EF4-FFF2-40B4-BE49-F238E27FC236}">
                <a16:creationId xmlns:a16="http://schemas.microsoft.com/office/drawing/2014/main" id="{EE4E37D5-DBF7-4540-B9D3-6A65CAF218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6" name="Picture 5">
            <a:extLst>
              <a:ext uri="{FF2B5EF4-FFF2-40B4-BE49-F238E27FC236}">
                <a16:creationId xmlns:a16="http://schemas.microsoft.com/office/drawing/2014/main" id="{C001FDC6-29B1-A747-9131-FACE6F9A9F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959" y="2631232"/>
            <a:ext cx="2397967" cy="2397967"/>
          </a:xfrm>
          <a:prstGeom prst="rect">
            <a:avLst/>
          </a:prstGeom>
        </p:spPr>
      </p:pic>
      <p:pic>
        <p:nvPicPr>
          <p:cNvPr id="7" name="Picture 6">
            <a:extLst>
              <a:ext uri="{FF2B5EF4-FFF2-40B4-BE49-F238E27FC236}">
                <a16:creationId xmlns:a16="http://schemas.microsoft.com/office/drawing/2014/main" id="{C4836E20-B231-D140-A3B6-057CB768EC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1817" y="2603238"/>
            <a:ext cx="2397968" cy="2397968"/>
          </a:xfrm>
          <a:prstGeom prst="rect">
            <a:avLst/>
          </a:prstGeom>
        </p:spPr>
      </p:pic>
      <p:pic>
        <p:nvPicPr>
          <p:cNvPr id="8" name="Picture 7">
            <a:extLst>
              <a:ext uri="{FF2B5EF4-FFF2-40B4-BE49-F238E27FC236}">
                <a16:creationId xmlns:a16="http://schemas.microsoft.com/office/drawing/2014/main" id="{CEBFBDD6-250F-AA42-A8FE-73341CBC3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0184" y="2631232"/>
            <a:ext cx="2397969" cy="2397969"/>
          </a:xfrm>
          <a:prstGeom prst="rect">
            <a:avLst/>
          </a:prstGeom>
        </p:spPr>
      </p:pic>
      <p:pic>
        <p:nvPicPr>
          <p:cNvPr id="9" name="Picture 8">
            <a:extLst>
              <a:ext uri="{FF2B5EF4-FFF2-40B4-BE49-F238E27FC236}">
                <a16:creationId xmlns:a16="http://schemas.microsoft.com/office/drawing/2014/main" id="{D57CAECA-C724-584C-AE85-14F386E70F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2500603"/>
            <a:ext cx="2659224" cy="2659224"/>
          </a:xfrm>
          <a:prstGeom prst="rect">
            <a:avLst/>
          </a:prstGeom>
        </p:spPr>
      </p:pic>
    </p:spTree>
    <p:extLst>
      <p:ext uri="{BB962C8B-B14F-4D97-AF65-F5344CB8AC3E}">
        <p14:creationId xmlns:p14="http://schemas.microsoft.com/office/powerpoint/2010/main" val="1195903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1563" y="624839"/>
            <a:ext cx="7831837" cy="695960"/>
          </a:xfrm>
          <a:prstGeom prst="rect">
            <a:avLst/>
          </a:prstGeom>
        </p:spPr>
        <p:txBody>
          <a:bodyPr vert="horz" wrap="square" lIns="0" tIns="12065" rIns="0" bIns="0" rtlCol="0">
            <a:spAutoFit/>
          </a:bodyPr>
          <a:lstStyle/>
          <a:p>
            <a:pPr marL="12700">
              <a:lnSpc>
                <a:spcPct val="100000"/>
              </a:lnSpc>
              <a:spcBef>
                <a:spcPts val="95"/>
              </a:spcBef>
            </a:pPr>
            <a:r>
              <a:rPr sz="4400" b="1" spc="-45" dirty="0">
                <a:solidFill>
                  <a:schemeClr val="accent5">
                    <a:lumMod val="75000"/>
                  </a:schemeClr>
                </a:solidFill>
                <a:latin typeface="Century Gothic"/>
                <a:cs typeface="Century Gothic"/>
              </a:rPr>
              <a:t>P</a:t>
            </a:r>
            <a:r>
              <a:rPr lang="fr-CH" sz="4400" b="1" spc="-45" dirty="0">
                <a:solidFill>
                  <a:schemeClr val="accent5">
                    <a:lumMod val="75000"/>
                  </a:schemeClr>
                </a:solidFill>
                <a:latin typeface="Century Gothic"/>
                <a:cs typeface="Century Gothic"/>
              </a:rPr>
              <a:t>AIX</a:t>
            </a:r>
            <a:r>
              <a:rPr sz="4400" b="1" spc="-45" dirty="0">
                <a:solidFill>
                  <a:schemeClr val="accent5">
                    <a:lumMod val="75000"/>
                  </a:schemeClr>
                </a:solidFill>
                <a:latin typeface="Century Gothic"/>
                <a:cs typeface="Century Gothic"/>
              </a:rPr>
              <a:t> </a:t>
            </a:r>
            <a:r>
              <a:rPr sz="4400" b="1" spc="-5" dirty="0">
                <a:solidFill>
                  <a:schemeClr val="accent5">
                    <a:lumMod val="75000"/>
                  </a:schemeClr>
                </a:solidFill>
                <a:latin typeface="Century Gothic"/>
                <a:cs typeface="Century Gothic"/>
              </a:rPr>
              <a:t>&amp; </a:t>
            </a:r>
            <a:r>
              <a:rPr sz="4400" b="1" spc="-50" dirty="0">
                <a:solidFill>
                  <a:schemeClr val="accent5">
                    <a:lumMod val="75000"/>
                  </a:schemeClr>
                </a:solidFill>
                <a:latin typeface="Century Gothic"/>
                <a:cs typeface="Century Gothic"/>
              </a:rPr>
              <a:t>Part</a:t>
            </a:r>
            <a:r>
              <a:rPr lang="fr-CH" sz="4400" b="1" spc="-50" dirty="0">
                <a:solidFill>
                  <a:schemeClr val="accent5">
                    <a:lumMod val="75000"/>
                  </a:schemeClr>
                </a:solidFill>
                <a:latin typeface="Century Gothic"/>
                <a:cs typeface="Century Gothic"/>
              </a:rPr>
              <a:t>ENARIAT</a:t>
            </a:r>
            <a:r>
              <a:rPr sz="4400" b="1" spc="-50" dirty="0">
                <a:solidFill>
                  <a:schemeClr val="accent5">
                    <a:lumMod val="75000"/>
                  </a:schemeClr>
                </a:solidFill>
                <a:latin typeface="Century Gothic"/>
                <a:cs typeface="Century Gothic"/>
              </a:rPr>
              <a:t> </a:t>
            </a:r>
            <a:r>
              <a:rPr sz="4400" b="1" spc="-5" dirty="0">
                <a:solidFill>
                  <a:schemeClr val="accent5">
                    <a:lumMod val="75000"/>
                  </a:schemeClr>
                </a:solidFill>
                <a:latin typeface="Century Gothic"/>
                <a:cs typeface="Century Gothic"/>
              </a:rPr>
              <a:t>:</a:t>
            </a:r>
            <a:r>
              <a:rPr sz="4400" b="1" spc="-405" dirty="0">
                <a:solidFill>
                  <a:schemeClr val="accent5">
                    <a:lumMod val="75000"/>
                  </a:schemeClr>
                </a:solidFill>
                <a:latin typeface="Century Gothic"/>
                <a:cs typeface="Century Gothic"/>
              </a:rPr>
              <a:t> </a:t>
            </a:r>
            <a:r>
              <a:rPr sz="4400" b="1" spc="-50" dirty="0">
                <a:solidFill>
                  <a:schemeClr val="accent5">
                    <a:lumMod val="75000"/>
                  </a:schemeClr>
                </a:solidFill>
                <a:latin typeface="Century Gothic"/>
                <a:cs typeface="Century Gothic"/>
              </a:rPr>
              <a:t>16-17</a:t>
            </a:r>
            <a:endParaRPr sz="4400" dirty="0">
              <a:solidFill>
                <a:schemeClr val="accent5">
                  <a:lumMod val="75000"/>
                </a:schemeClr>
              </a:solidFill>
              <a:latin typeface="Century Gothic"/>
              <a:cs typeface="Century Gothic"/>
            </a:endParaRPr>
          </a:p>
        </p:txBody>
      </p:sp>
      <p:pic>
        <p:nvPicPr>
          <p:cNvPr id="4" name="Picture 3" descr="C2-HD-BTM.png">
            <a:extLst>
              <a:ext uri="{FF2B5EF4-FFF2-40B4-BE49-F238E27FC236}">
                <a16:creationId xmlns:a16="http://schemas.microsoft.com/office/drawing/2014/main" id="{17F71195-B13C-554B-B218-7BDE4BD24E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5" name="Picture 4">
            <a:extLst>
              <a:ext uri="{FF2B5EF4-FFF2-40B4-BE49-F238E27FC236}">
                <a16:creationId xmlns:a16="http://schemas.microsoft.com/office/drawing/2014/main" id="{E2784D7F-CAF1-4842-9464-E62C25AED9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2053" y="1789838"/>
            <a:ext cx="3429000" cy="3429000"/>
          </a:xfrm>
          <a:prstGeom prst="rect">
            <a:avLst/>
          </a:prstGeom>
        </p:spPr>
      </p:pic>
      <p:pic>
        <p:nvPicPr>
          <p:cNvPr id="6" name="Picture 5">
            <a:extLst>
              <a:ext uri="{FF2B5EF4-FFF2-40B4-BE49-F238E27FC236}">
                <a16:creationId xmlns:a16="http://schemas.microsoft.com/office/drawing/2014/main" id="{CBE702E3-F216-F04B-B6C2-71BEBFD04C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6449" y="1789838"/>
            <a:ext cx="3429000" cy="3429000"/>
          </a:xfrm>
          <a:prstGeom prst="rect">
            <a:avLst/>
          </a:prstGeom>
        </p:spPr>
      </p:pic>
    </p:spTree>
    <p:extLst>
      <p:ext uri="{BB962C8B-B14F-4D97-AF65-F5344CB8AC3E}">
        <p14:creationId xmlns:p14="http://schemas.microsoft.com/office/powerpoint/2010/main" val="3963439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endParaRPr/>
          </a:p>
        </p:txBody>
      </p:sp>
      <p:pic>
        <p:nvPicPr>
          <p:cNvPr id="3" name="Picture 2">
            <a:extLst>
              <a:ext uri="{FF2B5EF4-FFF2-40B4-BE49-F238E27FC236}">
                <a16:creationId xmlns:a16="http://schemas.microsoft.com/office/drawing/2014/main" id="{8A0C4698-C878-9D4D-9C21-AF3C7B931F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273" y="496967"/>
            <a:ext cx="6487569" cy="6487569"/>
          </a:xfrm>
          <a:prstGeom prst="rect">
            <a:avLst/>
          </a:prstGeom>
        </p:spPr>
      </p:pic>
      <p:pic>
        <p:nvPicPr>
          <p:cNvPr id="5" name="Picture 4" descr="C2-HD-BTM.png">
            <a:extLst>
              <a:ext uri="{FF2B5EF4-FFF2-40B4-BE49-F238E27FC236}">
                <a16:creationId xmlns:a16="http://schemas.microsoft.com/office/drawing/2014/main" id="{A84076B8-B3DD-9649-90A5-BA2A0F7637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4" name="TextBox 3">
            <a:extLst>
              <a:ext uri="{FF2B5EF4-FFF2-40B4-BE49-F238E27FC236}">
                <a16:creationId xmlns:a16="http://schemas.microsoft.com/office/drawing/2014/main" id="{389319A9-8932-B54A-BB9A-E3B0C5F1DBC6}"/>
              </a:ext>
            </a:extLst>
          </p:cNvPr>
          <p:cNvSpPr txBox="1"/>
          <p:nvPr/>
        </p:nvSpPr>
        <p:spPr>
          <a:xfrm>
            <a:off x="3172409" y="2889725"/>
            <a:ext cx="1567541" cy="830997"/>
          </a:xfrm>
          <a:prstGeom prst="rect">
            <a:avLst/>
          </a:prstGeom>
          <a:noFill/>
        </p:spPr>
        <p:txBody>
          <a:bodyPr wrap="square" rtlCol="0">
            <a:spAutoFit/>
          </a:bodyPr>
          <a:lstStyle/>
          <a:p>
            <a:r>
              <a:rPr lang="en-US" sz="2400" b="1" dirty="0"/>
              <a:t>17</a:t>
            </a:r>
          </a:p>
          <a:p>
            <a:r>
              <a:rPr lang="en-US" sz="2400" b="1" dirty="0"/>
              <a:t>ODD</a:t>
            </a:r>
          </a:p>
        </p:txBody>
      </p:sp>
      <p:pic>
        <p:nvPicPr>
          <p:cNvPr id="6" name="Picture 5">
            <a:extLst>
              <a:ext uri="{FF2B5EF4-FFF2-40B4-BE49-F238E27FC236}">
                <a16:creationId xmlns:a16="http://schemas.microsoft.com/office/drawing/2014/main" id="{C1C1F835-5F20-6240-9028-3504654BA4E4}"/>
              </a:ext>
            </a:extLst>
          </p:cNvPr>
          <p:cNvPicPr>
            <a:picLocks noChangeAspect="1"/>
          </p:cNvPicPr>
          <p:nvPr/>
        </p:nvPicPr>
        <p:blipFill>
          <a:blip r:embed="rId5"/>
          <a:stretch>
            <a:fillRect/>
          </a:stretch>
        </p:blipFill>
        <p:spPr>
          <a:xfrm>
            <a:off x="6123641" y="2060537"/>
            <a:ext cx="5800881" cy="3320370"/>
          </a:xfrm>
          <a:prstGeom prst="rect">
            <a:avLst/>
          </a:prstGeom>
        </p:spPr>
      </p:pic>
    </p:spTree>
    <p:extLst>
      <p:ext uri="{BB962C8B-B14F-4D97-AF65-F5344CB8AC3E}">
        <p14:creationId xmlns:p14="http://schemas.microsoft.com/office/powerpoint/2010/main" val="2971202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2662" y="543811"/>
            <a:ext cx="8159893" cy="1366400"/>
          </a:xfrm>
          <a:prstGeom prst="rect">
            <a:avLst/>
          </a:prstGeom>
        </p:spPr>
        <p:txBody>
          <a:bodyPr vert="horz" wrap="square" lIns="0" tIns="12065" rIns="0" bIns="0" rtlCol="0">
            <a:spAutoFit/>
          </a:bodyPr>
          <a:lstStyle/>
          <a:p>
            <a:pPr marL="12700">
              <a:lnSpc>
                <a:spcPct val="100000"/>
              </a:lnSpc>
              <a:spcBef>
                <a:spcPts val="95"/>
              </a:spcBef>
            </a:pPr>
            <a:r>
              <a:rPr lang="fr-CH" sz="4400" b="1" spc="-35" dirty="0">
                <a:solidFill>
                  <a:srgbClr val="17406C"/>
                </a:solidFill>
                <a:latin typeface="Century Gothic"/>
                <a:cs typeface="Century Gothic"/>
              </a:rPr>
              <a:t>QUI VA METTRE EN ŒUVRE LES ODD</a:t>
            </a:r>
            <a:r>
              <a:rPr sz="4400" b="1" spc="-35" dirty="0">
                <a:solidFill>
                  <a:srgbClr val="17406C"/>
                </a:solidFill>
                <a:latin typeface="Century Gothic"/>
                <a:cs typeface="Century Gothic"/>
              </a:rPr>
              <a:t> </a:t>
            </a:r>
            <a:r>
              <a:rPr sz="4400" b="1" spc="-45" dirty="0">
                <a:solidFill>
                  <a:srgbClr val="17406C"/>
                </a:solidFill>
                <a:latin typeface="Century Gothic"/>
                <a:cs typeface="Century Gothic"/>
              </a:rPr>
              <a:t>?</a:t>
            </a:r>
            <a:endParaRPr sz="4400" dirty="0">
              <a:latin typeface="Century Gothic"/>
              <a:cs typeface="Century Gothic"/>
            </a:endParaRPr>
          </a:p>
        </p:txBody>
      </p:sp>
      <p:sp>
        <p:nvSpPr>
          <p:cNvPr id="3" name="object 3"/>
          <p:cNvSpPr txBox="1"/>
          <p:nvPr/>
        </p:nvSpPr>
        <p:spPr>
          <a:xfrm>
            <a:off x="743727" y="1295648"/>
            <a:ext cx="10232390" cy="4846197"/>
          </a:xfrm>
          <a:prstGeom prst="rect">
            <a:avLst/>
          </a:prstGeom>
        </p:spPr>
        <p:txBody>
          <a:bodyPr vert="horz" wrap="square" lIns="0" tIns="227329" rIns="0" bIns="0" rtlCol="0">
            <a:spAutoFit/>
          </a:bodyPr>
          <a:lstStyle/>
          <a:p>
            <a:pPr marL="195580" indent="-182880">
              <a:lnSpc>
                <a:spcPct val="100000"/>
              </a:lnSpc>
              <a:spcBef>
                <a:spcPts val="1245"/>
              </a:spcBef>
              <a:buSzPct val="79545"/>
              <a:buFont typeface="Arial"/>
              <a:buChar char="•"/>
              <a:tabLst>
                <a:tab pos="195580" algn="l"/>
              </a:tabLst>
            </a:pPr>
            <a:r>
              <a:rPr lang="en-US" sz="2200" dirty="0" err="1">
                <a:latin typeface="Calibri"/>
                <a:cs typeface="Calibri"/>
              </a:rPr>
              <a:t>Gouvernements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err="1">
                <a:latin typeface="Calibri"/>
                <a:cs typeface="Calibri"/>
              </a:rPr>
              <a:t>Agences</a:t>
            </a:r>
            <a:r>
              <a:rPr lang="en-US" sz="2200" dirty="0">
                <a:latin typeface="Calibri"/>
                <a:cs typeface="Calibri"/>
              </a:rPr>
              <a:t> des Nations </a:t>
            </a:r>
            <a:r>
              <a:rPr lang="en-US" sz="2200" dirty="0" err="1">
                <a:latin typeface="Calibri"/>
                <a:cs typeface="Calibri"/>
              </a:rPr>
              <a:t>Unies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a:latin typeface="Calibri"/>
                <a:cs typeface="Calibri"/>
              </a:rPr>
              <a:t>Institutions </a:t>
            </a:r>
            <a:r>
              <a:rPr lang="en-US" sz="2200" dirty="0" err="1">
                <a:latin typeface="Calibri"/>
                <a:cs typeface="Calibri"/>
              </a:rPr>
              <a:t>académiques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err="1">
                <a:latin typeface="Calibri"/>
                <a:cs typeface="Calibri"/>
              </a:rPr>
              <a:t>Entreprises</a:t>
            </a:r>
            <a:r>
              <a:rPr lang="en-US" sz="2200" dirty="0">
                <a:latin typeface="Calibri"/>
                <a:cs typeface="Calibri"/>
              </a:rPr>
              <a:t> </a:t>
            </a:r>
            <a:r>
              <a:rPr lang="en-US" sz="2200" dirty="0" err="1">
                <a:latin typeface="Calibri"/>
                <a:cs typeface="Calibri"/>
              </a:rPr>
              <a:t>privées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err="1">
                <a:latin typeface="Calibri"/>
                <a:cs typeface="Calibri"/>
              </a:rPr>
              <a:t>Syndicats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a:latin typeface="Calibri"/>
                <a:cs typeface="Calibri"/>
              </a:rPr>
              <a:t>Enfants et </a:t>
            </a:r>
            <a:r>
              <a:rPr lang="en-US" sz="2200" dirty="0" err="1">
                <a:latin typeface="Calibri"/>
                <a:cs typeface="Calibri"/>
              </a:rPr>
              <a:t>jeunes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a:latin typeface="Calibri"/>
                <a:cs typeface="Calibri"/>
              </a:rPr>
              <a:t>Populations </a:t>
            </a:r>
            <a:r>
              <a:rPr lang="en-US" sz="2200" dirty="0" err="1">
                <a:latin typeface="Calibri"/>
                <a:cs typeface="Calibri"/>
              </a:rPr>
              <a:t>indigènes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err="1">
                <a:latin typeface="Calibri"/>
                <a:cs typeface="Calibri"/>
              </a:rPr>
              <a:t>Médias</a:t>
            </a:r>
            <a:endParaRPr lang="en-US" sz="2200" dirty="0">
              <a:latin typeface="Calibri"/>
              <a:cs typeface="Calibri"/>
            </a:endParaRPr>
          </a:p>
          <a:p>
            <a:pPr marL="195580" indent="-182880">
              <a:lnSpc>
                <a:spcPct val="100000"/>
              </a:lnSpc>
              <a:spcBef>
                <a:spcPts val="1245"/>
              </a:spcBef>
              <a:buSzPct val="79545"/>
              <a:buFont typeface="Arial"/>
              <a:buChar char="•"/>
              <a:tabLst>
                <a:tab pos="195580" algn="l"/>
              </a:tabLst>
            </a:pPr>
            <a:r>
              <a:rPr lang="en-US" sz="2200" dirty="0">
                <a:latin typeface="Calibri"/>
                <a:cs typeface="Calibri"/>
              </a:rPr>
              <a:t>Société </a:t>
            </a:r>
            <a:r>
              <a:rPr lang="en-US" sz="2200" dirty="0" err="1">
                <a:latin typeface="Calibri"/>
                <a:cs typeface="Calibri"/>
              </a:rPr>
              <a:t>civile</a:t>
            </a:r>
            <a:r>
              <a:rPr lang="en-US" sz="2200" dirty="0">
                <a:latin typeface="Calibri"/>
                <a:cs typeface="Calibri"/>
              </a:rPr>
              <a:t>: </a:t>
            </a:r>
            <a:r>
              <a:rPr lang="en-US" sz="2200" dirty="0" err="1">
                <a:latin typeface="Calibri"/>
                <a:cs typeface="Calibri"/>
              </a:rPr>
              <a:t>toutes</a:t>
            </a:r>
            <a:r>
              <a:rPr lang="en-US" sz="2200" dirty="0">
                <a:latin typeface="Calibri"/>
                <a:cs typeface="Calibri"/>
              </a:rPr>
              <a:t> les </a:t>
            </a:r>
            <a:r>
              <a:rPr lang="en-US" sz="2200" dirty="0" err="1">
                <a:latin typeface="Calibri"/>
                <a:cs typeface="Calibri"/>
              </a:rPr>
              <a:t>personnes</a:t>
            </a:r>
            <a:r>
              <a:rPr lang="en-US" sz="2200" dirty="0">
                <a:latin typeface="Calibri"/>
                <a:cs typeface="Calibri"/>
              </a:rPr>
              <a:t> de bonne </a:t>
            </a:r>
            <a:r>
              <a:rPr lang="en-US" sz="2200" dirty="0" err="1">
                <a:latin typeface="Calibri"/>
                <a:cs typeface="Calibri"/>
              </a:rPr>
              <a:t>volonté</a:t>
            </a:r>
            <a:r>
              <a:rPr lang="en-US" sz="2200" dirty="0">
                <a:latin typeface="Calibri"/>
                <a:cs typeface="Calibri"/>
              </a:rPr>
              <a:t>, y </a:t>
            </a:r>
            <a:r>
              <a:rPr lang="en-US" sz="2200" dirty="0" err="1">
                <a:latin typeface="Calibri"/>
                <a:cs typeface="Calibri"/>
              </a:rPr>
              <a:t>compris</a:t>
            </a:r>
            <a:r>
              <a:rPr lang="en-US" sz="2200" dirty="0">
                <a:latin typeface="Calibri"/>
                <a:cs typeface="Calibri"/>
              </a:rPr>
              <a:t> les Religieux femmes et  hommes et </a:t>
            </a:r>
            <a:r>
              <a:rPr lang="en-US" sz="2200" dirty="0" err="1">
                <a:latin typeface="Calibri"/>
                <a:cs typeface="Calibri"/>
              </a:rPr>
              <a:t>autres</a:t>
            </a:r>
            <a:r>
              <a:rPr lang="en-US" sz="2200" dirty="0">
                <a:latin typeface="Calibri"/>
                <a:cs typeface="Calibri"/>
              </a:rPr>
              <a:t> chefs religieux</a:t>
            </a:r>
            <a:endParaRPr sz="2200" dirty="0">
              <a:latin typeface="Calibri"/>
              <a:cs typeface="Calibri"/>
            </a:endParaRPr>
          </a:p>
        </p:txBody>
      </p:sp>
      <p:pic>
        <p:nvPicPr>
          <p:cNvPr id="4" name="Picture 3">
            <a:extLst>
              <a:ext uri="{FF2B5EF4-FFF2-40B4-BE49-F238E27FC236}">
                <a16:creationId xmlns:a16="http://schemas.microsoft.com/office/drawing/2014/main" id="{8D56338D-E584-C14D-BDF6-D282161474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80" y="1574991"/>
            <a:ext cx="4620712" cy="3677317"/>
          </a:xfrm>
          <a:prstGeom prst="rect">
            <a:avLst/>
          </a:prstGeom>
        </p:spPr>
      </p:pic>
      <p:pic>
        <p:nvPicPr>
          <p:cNvPr id="5" name="Picture 4" descr="C2-HD-BTM.png">
            <a:extLst>
              <a:ext uri="{FF2B5EF4-FFF2-40B4-BE49-F238E27FC236}">
                <a16:creationId xmlns:a16="http://schemas.microsoft.com/office/drawing/2014/main" id="{D93CA535-9000-A548-8028-9DF4678375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6" name="Google Shape;85;p16">
            <a:extLst>
              <a:ext uri="{FF2B5EF4-FFF2-40B4-BE49-F238E27FC236}">
                <a16:creationId xmlns:a16="http://schemas.microsoft.com/office/drawing/2014/main" id="{861A7F61-F3D3-1846-9088-EB4D6482B4CD}"/>
              </a:ext>
            </a:extLst>
          </p:cNvPr>
          <p:cNvSpPr txBox="1">
            <a:spLocks/>
          </p:cNvSpPr>
          <p:nvPr/>
        </p:nvSpPr>
        <p:spPr>
          <a:xfrm>
            <a:off x="9464618" y="2671762"/>
            <a:ext cx="2489200" cy="151447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304792" algn="ctr">
              <a:buFont typeface="Arial" panose="020B0604020202020204" pitchFamily="34" charset="0"/>
              <a:buNone/>
            </a:pPr>
            <a:r>
              <a:rPr lang="en-AU" sz="3200" b="1" dirty="0">
                <a:solidFill>
                  <a:schemeClr val="accent2">
                    <a:lumMod val="60000"/>
                    <a:lumOff val="40000"/>
                  </a:schemeClr>
                </a:solidFill>
                <a:latin typeface="Century Gothic" panose="020B0502020202020204" pitchFamily="34" charset="0"/>
                <a:ea typeface="Lato"/>
                <a:cs typeface="Lato"/>
                <a:sym typeface="Lato"/>
              </a:rPr>
              <a:t>Toi, Moi, Nous </a:t>
            </a:r>
            <a:r>
              <a:rPr lang="en-AU" sz="3200" b="1" dirty="0" err="1">
                <a:solidFill>
                  <a:schemeClr val="accent2">
                    <a:lumMod val="60000"/>
                    <a:lumOff val="40000"/>
                  </a:schemeClr>
                </a:solidFill>
                <a:latin typeface="Century Gothic" panose="020B0502020202020204" pitchFamily="34" charset="0"/>
                <a:ea typeface="Lato"/>
                <a:cs typeface="Lato"/>
                <a:sym typeface="Lato"/>
              </a:rPr>
              <a:t>tous</a:t>
            </a:r>
            <a:r>
              <a:rPr lang="en-AU" sz="3200" b="1" dirty="0">
                <a:solidFill>
                  <a:schemeClr val="accent2">
                    <a:lumMod val="60000"/>
                    <a:lumOff val="40000"/>
                  </a:schemeClr>
                </a:solidFill>
                <a:latin typeface="Century Gothic" panose="020B0502020202020204" pitchFamily="34" charset="0"/>
                <a:ea typeface="Lato"/>
                <a:cs typeface="Lato"/>
                <a:sym typeface="Lato"/>
              </a:rPr>
              <a:t> !</a:t>
            </a:r>
            <a:endParaRPr lang="en-AU" sz="1867" b="1" dirty="0">
              <a:solidFill>
                <a:schemeClr val="dk1"/>
              </a:solidFill>
            </a:endParaRPr>
          </a:p>
        </p:txBody>
      </p:sp>
    </p:spTree>
    <p:extLst>
      <p:ext uri="{BB962C8B-B14F-4D97-AF65-F5344CB8AC3E}">
        <p14:creationId xmlns:p14="http://schemas.microsoft.com/office/powerpoint/2010/main" val="1241978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3905" y="141621"/>
            <a:ext cx="8880475" cy="1935786"/>
          </a:xfrm>
          <a:prstGeom prst="rect">
            <a:avLst/>
          </a:prstGeom>
        </p:spPr>
        <p:txBody>
          <a:bodyPr vert="horz" wrap="square" lIns="0" tIns="88265" rIns="0" bIns="0" rtlCol="0">
            <a:spAutoFit/>
          </a:bodyPr>
          <a:lstStyle/>
          <a:p>
            <a:pPr marL="12700" marR="5080">
              <a:lnSpc>
                <a:spcPts val="4750"/>
              </a:lnSpc>
              <a:spcBef>
                <a:spcPts val="695"/>
              </a:spcBef>
            </a:pPr>
            <a:r>
              <a:rPr lang="fr-CH" sz="4400" b="1" spc="-35" dirty="0">
                <a:solidFill>
                  <a:schemeClr val="accent5">
                    <a:lumMod val="75000"/>
                  </a:schemeClr>
                </a:solidFill>
                <a:latin typeface="Century Gothic"/>
                <a:cs typeface="Century Gothic"/>
              </a:rPr>
              <a:t>COMMENT LES RELIGIEUX HOMMES ET FEMMES mettent en œuvre LES ODD ? </a:t>
            </a:r>
            <a:endParaRPr sz="4400" dirty="0">
              <a:solidFill>
                <a:schemeClr val="accent5">
                  <a:lumMod val="75000"/>
                </a:schemeClr>
              </a:solidFill>
              <a:latin typeface="Century Gothic"/>
              <a:cs typeface="Century Gothic"/>
            </a:endParaRPr>
          </a:p>
        </p:txBody>
      </p:sp>
      <p:sp>
        <p:nvSpPr>
          <p:cNvPr id="3" name="object 3"/>
          <p:cNvSpPr txBox="1"/>
          <p:nvPr/>
        </p:nvSpPr>
        <p:spPr>
          <a:xfrm>
            <a:off x="507620" y="1641551"/>
            <a:ext cx="11684380" cy="4096634"/>
          </a:xfrm>
          <a:prstGeom prst="rect">
            <a:avLst/>
          </a:prstGeom>
        </p:spPr>
        <p:txBody>
          <a:bodyPr vert="horz" wrap="square" lIns="0" tIns="155575" rIns="0" bIns="0" rtlCol="0">
            <a:spAutoFit/>
          </a:bodyPr>
          <a:lstStyle/>
          <a:p>
            <a:pPr marL="195580" indent="-182880">
              <a:lnSpc>
                <a:spcPct val="100000"/>
              </a:lnSpc>
              <a:spcBef>
                <a:spcPts val="1225"/>
              </a:spcBef>
              <a:buSzPct val="78846"/>
              <a:buFont typeface="Arial"/>
              <a:buChar char="•"/>
              <a:tabLst>
                <a:tab pos="195580" algn="l"/>
              </a:tabLst>
            </a:pPr>
            <a:r>
              <a:rPr lang="en-US" sz="2400" dirty="0" err="1">
                <a:latin typeface="Century Gothic" panose="020B0502020202020204" pitchFamily="34" charset="0"/>
                <a:cs typeface="Calibri"/>
              </a:rPr>
              <a:t>Analyser</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notre</a:t>
            </a:r>
            <a:r>
              <a:rPr lang="en-US" sz="2400" dirty="0">
                <a:latin typeface="Century Gothic" panose="020B0502020202020204" pitchFamily="34" charset="0"/>
                <a:cs typeface="Calibri"/>
              </a:rPr>
              <a:t> mission et</a:t>
            </a:r>
          </a:p>
          <a:p>
            <a:pPr marL="195580" indent="-182880">
              <a:lnSpc>
                <a:spcPct val="100000"/>
              </a:lnSpc>
              <a:spcBef>
                <a:spcPts val="1225"/>
              </a:spcBef>
              <a:buSzPct val="78846"/>
              <a:buFont typeface="Arial"/>
              <a:buChar char="•"/>
              <a:tabLst>
                <a:tab pos="195580" algn="l"/>
              </a:tabLst>
            </a:pPr>
            <a:r>
              <a:rPr lang="en-US" sz="2400" dirty="0">
                <a:latin typeface="Century Gothic" panose="020B0502020202020204" pitchFamily="34" charset="0"/>
                <a:cs typeface="Calibri"/>
              </a:rPr>
              <a:t>Identifier le </a:t>
            </a:r>
            <a:r>
              <a:rPr lang="en-US" sz="2400" dirty="0" err="1">
                <a:latin typeface="Century Gothic" panose="020B0502020202020204" pitchFamily="34" charset="0"/>
                <a:cs typeface="Calibri"/>
              </a:rPr>
              <a:t>ministère</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responsable</a:t>
            </a:r>
            <a:r>
              <a:rPr lang="en-US" sz="2400" dirty="0">
                <a:latin typeface="Century Gothic" panose="020B0502020202020204" pitchFamily="34" charset="0"/>
                <a:cs typeface="Calibri"/>
              </a:rPr>
              <a:t> au </a:t>
            </a:r>
            <a:r>
              <a:rPr lang="en-US" sz="2400" dirty="0" err="1">
                <a:latin typeface="Century Gothic" panose="020B0502020202020204" pitchFamily="34" charset="0"/>
                <a:cs typeface="Calibri"/>
              </a:rPr>
              <a:t>centre</a:t>
            </a:r>
            <a:r>
              <a:rPr lang="en-US" sz="2400" dirty="0">
                <a:latin typeface="Century Gothic" panose="020B0502020202020204" pitchFamily="34" charset="0"/>
                <a:cs typeface="Calibri"/>
              </a:rPr>
              <a:t> et au </a:t>
            </a:r>
            <a:r>
              <a:rPr lang="en-US" sz="2400" dirty="0" err="1">
                <a:latin typeface="Century Gothic" panose="020B0502020202020204" pitchFamily="34" charset="0"/>
                <a:cs typeface="Calibri"/>
              </a:rPr>
              <a:t>département</a:t>
            </a:r>
            <a:r>
              <a:rPr lang="en-US" sz="2400" dirty="0">
                <a:latin typeface="Century Gothic" panose="020B0502020202020204" pitchFamily="34" charset="0"/>
                <a:cs typeface="Calibri"/>
              </a:rPr>
              <a:t> de </a:t>
            </a:r>
            <a:r>
              <a:rPr lang="en-US" sz="2400" dirty="0" err="1">
                <a:latin typeface="Century Gothic" panose="020B0502020202020204" pitchFamily="34" charset="0"/>
                <a:cs typeface="Calibri"/>
              </a:rPr>
              <a:t>notre</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Etat</a:t>
            </a:r>
            <a:endParaRPr lang="en-US" sz="2400" dirty="0">
              <a:latin typeface="Century Gothic" panose="020B0502020202020204" pitchFamily="34" charset="0"/>
              <a:cs typeface="Calibri"/>
            </a:endParaRPr>
          </a:p>
          <a:p>
            <a:pPr marL="195580" indent="-182880">
              <a:lnSpc>
                <a:spcPct val="100000"/>
              </a:lnSpc>
              <a:spcBef>
                <a:spcPts val="1225"/>
              </a:spcBef>
              <a:buSzPct val="78846"/>
              <a:buFont typeface="Arial"/>
              <a:buChar char="•"/>
              <a:tabLst>
                <a:tab pos="195580" algn="l"/>
              </a:tabLst>
            </a:pPr>
            <a:r>
              <a:rPr lang="en-US" sz="2400" dirty="0">
                <a:latin typeface="Century Gothic" panose="020B0502020202020204" pitchFamily="34" charset="0"/>
                <a:cs typeface="Calibri"/>
              </a:rPr>
              <a:t>Identifier les </a:t>
            </a:r>
            <a:r>
              <a:rPr lang="en-US" sz="2400" dirty="0" err="1">
                <a:latin typeface="Century Gothic" panose="020B0502020202020204" pitchFamily="34" charset="0"/>
                <a:cs typeface="Calibri"/>
              </a:rPr>
              <a:t>programmes</a:t>
            </a:r>
            <a:r>
              <a:rPr lang="en-US" sz="2400" dirty="0">
                <a:latin typeface="Century Gothic" panose="020B0502020202020204" pitchFamily="34" charset="0"/>
                <a:cs typeface="Calibri"/>
              </a:rPr>
              <a:t> et services que </a:t>
            </a:r>
            <a:r>
              <a:rPr lang="en-US" sz="2400" dirty="0" err="1">
                <a:latin typeface="Century Gothic" panose="020B0502020202020204" pitchFamily="34" charset="0"/>
                <a:cs typeface="Calibri"/>
              </a:rPr>
              <a:t>notre</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gouvernement</a:t>
            </a:r>
            <a:r>
              <a:rPr lang="en-US" sz="2400" dirty="0">
                <a:latin typeface="Century Gothic" panose="020B0502020202020204" pitchFamily="34" charset="0"/>
                <a:cs typeface="Calibri"/>
              </a:rPr>
              <a:t> et </a:t>
            </a:r>
            <a:r>
              <a:rPr lang="en-US" sz="2400" dirty="0" err="1">
                <a:latin typeface="Century Gothic" panose="020B0502020202020204" pitchFamily="34" charset="0"/>
                <a:cs typeface="Calibri"/>
              </a:rPr>
              <a:t>nos</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propres</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communautés</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allouent</a:t>
            </a:r>
            <a:r>
              <a:rPr lang="en-US" sz="2400" dirty="0">
                <a:latin typeface="Century Gothic" panose="020B0502020202020204" pitchFamily="34" charset="0"/>
                <a:cs typeface="Calibri"/>
              </a:rPr>
              <a:t> pour </a:t>
            </a:r>
            <a:r>
              <a:rPr lang="en-US" sz="2400" dirty="0" err="1">
                <a:latin typeface="Century Gothic" panose="020B0502020202020204" pitchFamily="34" charset="0"/>
                <a:cs typeface="Calibri"/>
              </a:rPr>
              <a:t>atteindre</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ces</a:t>
            </a:r>
            <a:r>
              <a:rPr lang="en-US" sz="2400" dirty="0">
                <a:latin typeface="Century Gothic" panose="020B0502020202020204" pitchFamily="34" charset="0"/>
                <a:cs typeface="Calibri"/>
              </a:rPr>
              <a:t> ODD</a:t>
            </a:r>
          </a:p>
          <a:p>
            <a:pPr marL="195580" indent="-182880">
              <a:lnSpc>
                <a:spcPct val="100000"/>
              </a:lnSpc>
              <a:spcBef>
                <a:spcPts val="1225"/>
              </a:spcBef>
              <a:buSzPct val="78846"/>
              <a:buFont typeface="Arial"/>
              <a:buChar char="•"/>
              <a:tabLst>
                <a:tab pos="195580" algn="l"/>
              </a:tabLst>
            </a:pPr>
            <a:r>
              <a:rPr lang="en-US" sz="2400" dirty="0" err="1">
                <a:latin typeface="Century Gothic" panose="020B0502020202020204" pitchFamily="34" charset="0"/>
                <a:cs typeface="Calibri"/>
              </a:rPr>
              <a:t>Utiliser</a:t>
            </a:r>
            <a:r>
              <a:rPr lang="en-US" sz="2400" dirty="0">
                <a:latin typeface="Century Gothic" panose="020B0502020202020204" pitchFamily="34" charset="0"/>
                <a:cs typeface="Calibri"/>
              </a:rPr>
              <a:t> les </a:t>
            </a:r>
            <a:r>
              <a:rPr lang="en-US" sz="2400" dirty="0" err="1">
                <a:latin typeface="Century Gothic" panose="020B0502020202020204" pitchFamily="34" charset="0"/>
                <a:cs typeface="Calibri"/>
              </a:rPr>
              <a:t>indicateurs</a:t>
            </a:r>
            <a:r>
              <a:rPr lang="en-US" sz="2400" dirty="0">
                <a:latin typeface="Century Gothic" panose="020B0502020202020204" pitchFamily="34" charset="0"/>
                <a:cs typeface="Calibri"/>
              </a:rPr>
              <a:t> de </a:t>
            </a:r>
            <a:r>
              <a:rPr lang="en-US" sz="2400" dirty="0" err="1">
                <a:latin typeface="Century Gothic" panose="020B0502020202020204" pitchFamily="34" charset="0"/>
                <a:cs typeface="Calibri"/>
              </a:rPr>
              <a:t>suivi</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utilisés</a:t>
            </a:r>
            <a:r>
              <a:rPr lang="en-US" sz="2400" dirty="0">
                <a:latin typeface="Century Gothic" panose="020B0502020202020204" pitchFamily="34" charset="0"/>
                <a:cs typeface="Calibri"/>
              </a:rPr>
              <a:t> par le </a:t>
            </a:r>
            <a:r>
              <a:rPr lang="en-US" sz="2400" dirty="0" err="1">
                <a:latin typeface="Century Gothic" panose="020B0502020202020204" pitchFamily="34" charset="0"/>
                <a:cs typeface="Calibri"/>
              </a:rPr>
              <a:t>gouvernement</a:t>
            </a:r>
            <a:r>
              <a:rPr lang="en-US" sz="2400" dirty="0">
                <a:latin typeface="Century Gothic" panose="020B0502020202020204" pitchFamily="34" charset="0"/>
                <a:cs typeface="Calibri"/>
              </a:rPr>
              <a:t> pour </a:t>
            </a:r>
            <a:r>
              <a:rPr lang="en-US" sz="2400" dirty="0" err="1">
                <a:latin typeface="Century Gothic" panose="020B0502020202020204" pitchFamily="34" charset="0"/>
                <a:cs typeface="Calibri"/>
              </a:rPr>
              <a:t>mesurer</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ses</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progrès</a:t>
            </a:r>
            <a:r>
              <a:rPr lang="en-US" sz="2400" dirty="0">
                <a:latin typeface="Century Gothic" panose="020B0502020202020204" pitchFamily="34" charset="0"/>
                <a:cs typeface="Calibri"/>
              </a:rPr>
              <a:t> et </a:t>
            </a:r>
            <a:r>
              <a:rPr lang="en-US" sz="2400" dirty="0" err="1">
                <a:latin typeface="Century Gothic" panose="020B0502020202020204" pitchFamily="34" charset="0"/>
                <a:cs typeface="Calibri"/>
              </a:rPr>
              <a:t>notre</a:t>
            </a:r>
            <a:r>
              <a:rPr lang="en-US" sz="2400" dirty="0">
                <a:latin typeface="Century Gothic" panose="020B0502020202020204" pitchFamily="34" charset="0"/>
                <a:cs typeface="Calibri"/>
              </a:rPr>
              <a:t> contribution</a:t>
            </a:r>
          </a:p>
          <a:p>
            <a:pPr marL="195580" indent="-182880">
              <a:lnSpc>
                <a:spcPct val="100000"/>
              </a:lnSpc>
              <a:spcBef>
                <a:spcPts val="1225"/>
              </a:spcBef>
              <a:buSzPct val="78846"/>
              <a:buFont typeface="Arial"/>
              <a:buChar char="•"/>
              <a:tabLst>
                <a:tab pos="195580" algn="l"/>
              </a:tabLst>
            </a:pPr>
            <a:r>
              <a:rPr lang="en-US" sz="2400" dirty="0" err="1">
                <a:latin typeface="Century Gothic" panose="020B0502020202020204" pitchFamily="34" charset="0"/>
                <a:cs typeface="Calibri"/>
              </a:rPr>
              <a:t>Partager</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nos</a:t>
            </a:r>
            <a:r>
              <a:rPr lang="en-US" sz="2400" dirty="0">
                <a:latin typeface="Century Gothic" panose="020B0502020202020204" pitchFamily="34" charset="0"/>
                <a:cs typeface="Calibri"/>
              </a:rPr>
              <a:t> situations </a:t>
            </a:r>
            <a:r>
              <a:rPr lang="en-US" sz="2400" dirty="0" err="1">
                <a:latin typeface="Century Gothic" panose="020B0502020202020204" pitchFamily="34" charset="0"/>
                <a:cs typeface="Calibri"/>
              </a:rPr>
              <a:t>d’aide</a:t>
            </a:r>
            <a:r>
              <a:rPr lang="en-US" sz="2400" dirty="0">
                <a:latin typeface="Century Gothic" panose="020B0502020202020204" pitchFamily="34" charset="0"/>
                <a:cs typeface="Calibri"/>
              </a:rPr>
              <a:t>  et les </a:t>
            </a:r>
            <a:r>
              <a:rPr lang="en-US" sz="2400" dirty="0" err="1">
                <a:latin typeface="Century Gothic" panose="020B0502020202020204" pitchFamily="34" charset="0"/>
                <a:cs typeface="Calibri"/>
              </a:rPr>
              <a:t>besoins</a:t>
            </a:r>
            <a:r>
              <a:rPr lang="en-US" sz="2400" dirty="0">
                <a:latin typeface="Century Gothic" panose="020B0502020202020204" pitchFamily="34" charset="0"/>
                <a:cs typeface="Calibri"/>
              </a:rPr>
              <a:t> non </a:t>
            </a:r>
            <a:r>
              <a:rPr lang="en-US" sz="2400" dirty="0" err="1">
                <a:latin typeface="Century Gothic" panose="020B0502020202020204" pitchFamily="34" charset="0"/>
                <a:cs typeface="Calibri"/>
              </a:rPr>
              <a:t>satisfaits</a:t>
            </a:r>
            <a:r>
              <a:rPr lang="en-US" sz="2400" dirty="0">
                <a:latin typeface="Century Gothic" panose="020B0502020202020204" pitchFamily="34" charset="0"/>
                <a:cs typeface="Calibri"/>
              </a:rPr>
              <a:t> de </a:t>
            </a:r>
            <a:r>
              <a:rPr lang="en-US" sz="2400" dirty="0" err="1">
                <a:latin typeface="Century Gothic" panose="020B0502020202020204" pitchFamily="34" charset="0"/>
                <a:cs typeface="Calibri"/>
              </a:rPr>
              <a:t>ceux</a:t>
            </a:r>
            <a:r>
              <a:rPr lang="en-US" sz="2400" dirty="0">
                <a:latin typeface="Century Gothic" panose="020B0502020202020204" pitchFamily="34" charset="0"/>
                <a:cs typeface="Calibri"/>
              </a:rPr>
              <a:t> que nous </a:t>
            </a:r>
            <a:r>
              <a:rPr lang="en-US" sz="2400" dirty="0" err="1">
                <a:latin typeface="Century Gothic" panose="020B0502020202020204" pitchFamily="34" charset="0"/>
                <a:cs typeface="Calibri"/>
              </a:rPr>
              <a:t>servons</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afin</a:t>
            </a:r>
            <a:r>
              <a:rPr lang="en-US" sz="2400" dirty="0">
                <a:latin typeface="Century Gothic" panose="020B0502020202020204" pitchFamily="34" charset="0"/>
                <a:cs typeface="Calibri"/>
              </a:rPr>
              <a:t> de </a:t>
            </a:r>
            <a:r>
              <a:rPr lang="en-US" sz="2400" dirty="0" err="1">
                <a:latin typeface="Century Gothic" panose="020B0502020202020204" pitchFamily="34" charset="0"/>
                <a:cs typeface="Calibri"/>
              </a:rPr>
              <a:t>tenir</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notre</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gouvernement</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responsable</a:t>
            </a:r>
            <a:r>
              <a:rPr lang="en-US" sz="2400" dirty="0">
                <a:latin typeface="Century Gothic" panose="020B0502020202020204" pitchFamily="34" charset="0"/>
                <a:cs typeface="Calibri"/>
              </a:rPr>
              <a:t> de </a:t>
            </a:r>
            <a:r>
              <a:rPr lang="en-US" sz="2400" dirty="0" err="1">
                <a:latin typeface="Century Gothic" panose="020B0502020202020204" pitchFamily="34" charset="0"/>
                <a:cs typeface="Calibri"/>
              </a:rPr>
              <a:t>leur</a:t>
            </a:r>
            <a:r>
              <a:rPr lang="en-US" sz="2400" dirty="0">
                <a:latin typeface="Century Gothic" panose="020B0502020202020204" pitchFamily="34" charset="0"/>
                <a:cs typeface="Calibri"/>
              </a:rPr>
              <a:t> engagement </a:t>
            </a:r>
            <a:r>
              <a:rPr lang="en-US" sz="2400" dirty="0" err="1">
                <a:latin typeface="Century Gothic" panose="020B0502020202020204" pitchFamily="34" charset="0"/>
                <a:cs typeface="Calibri"/>
              </a:rPr>
              <a:t>envers</a:t>
            </a:r>
            <a:r>
              <a:rPr lang="en-US" sz="2400" dirty="0">
                <a:latin typeface="Century Gothic" panose="020B0502020202020204" pitchFamily="34" charset="0"/>
                <a:cs typeface="Calibri"/>
              </a:rPr>
              <a:t> les ODD et </a:t>
            </a:r>
            <a:r>
              <a:rPr lang="en-US" sz="2400" dirty="0" err="1">
                <a:latin typeface="Century Gothic" panose="020B0502020202020204" pitchFamily="34" charset="0"/>
                <a:cs typeface="Calibri"/>
              </a:rPr>
              <a:t>offrir</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nos</a:t>
            </a:r>
            <a:r>
              <a:rPr lang="en-US" sz="2400" dirty="0">
                <a:latin typeface="Century Gothic" panose="020B0502020202020204" pitchFamily="34" charset="0"/>
                <a:cs typeface="Calibri"/>
              </a:rPr>
              <a:t> </a:t>
            </a:r>
            <a:r>
              <a:rPr lang="en-US" sz="2400" dirty="0" err="1">
                <a:latin typeface="Century Gothic" panose="020B0502020202020204" pitchFamily="34" charset="0"/>
                <a:cs typeface="Calibri"/>
              </a:rPr>
              <a:t>conseils</a:t>
            </a:r>
            <a:r>
              <a:rPr lang="en-US" sz="2400" dirty="0">
                <a:latin typeface="Century Gothic" panose="020B0502020202020204" pitchFamily="34" charset="0"/>
                <a:cs typeface="Calibri"/>
              </a:rPr>
              <a:t> pour les aider </a:t>
            </a:r>
            <a:r>
              <a:rPr lang="en-US" sz="2400" dirty="0" err="1">
                <a:latin typeface="Century Gothic" panose="020B0502020202020204" pitchFamily="34" charset="0"/>
                <a:cs typeface="Calibri"/>
              </a:rPr>
              <a:t>à</a:t>
            </a:r>
            <a:r>
              <a:rPr lang="en-US" sz="2400" dirty="0">
                <a:latin typeface="Century Gothic" panose="020B0502020202020204" pitchFamily="34" charset="0"/>
                <a:cs typeface="Calibri"/>
              </a:rPr>
              <a:t> le </a:t>
            </a:r>
            <a:r>
              <a:rPr lang="en-US" sz="2400" dirty="0" err="1">
                <a:latin typeface="Century Gothic" panose="020B0502020202020204" pitchFamily="34" charset="0"/>
                <a:cs typeface="Calibri"/>
              </a:rPr>
              <a:t>remplir</a:t>
            </a:r>
            <a:r>
              <a:rPr lang="en-US" sz="2400" dirty="0">
                <a:latin typeface="Century Gothic" panose="020B0502020202020204" pitchFamily="34" charset="0"/>
                <a:cs typeface="Calibri"/>
              </a:rPr>
              <a:t>.</a:t>
            </a:r>
          </a:p>
        </p:txBody>
      </p:sp>
      <p:pic>
        <p:nvPicPr>
          <p:cNvPr id="4" name="Picture 3" descr="C2-HD-BTM.png">
            <a:extLst>
              <a:ext uri="{FF2B5EF4-FFF2-40B4-BE49-F238E27FC236}">
                <a16:creationId xmlns:a16="http://schemas.microsoft.com/office/drawing/2014/main" id="{1939551D-CAAD-944B-A31D-0E01D2AB50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3416209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LE Role DES ONG A L’ONU</a:t>
            </a:r>
            <a:endParaRPr b="1" dirty="0">
              <a:solidFill>
                <a:schemeClr val="accent5">
                  <a:lumMod val="75000"/>
                </a:schemeClr>
              </a:solidFill>
            </a:endParaRPr>
          </a:p>
        </p:txBody>
      </p:sp>
      <p:sp>
        <p:nvSpPr>
          <p:cNvPr id="353" name="Google Shape;353;p45"/>
          <p:cNvSpPr txBox="1">
            <a:spLocks noGrp="1"/>
          </p:cNvSpPr>
          <p:nvPr>
            <p:ph type="body" idx="1"/>
          </p:nvPr>
        </p:nvSpPr>
        <p:spPr>
          <a:xfrm>
            <a:off x="6200571" y="1486678"/>
            <a:ext cx="5789600" cy="4201200"/>
          </a:xfrm>
          <a:prstGeom prst="rect">
            <a:avLst/>
          </a:prstGeom>
        </p:spPr>
        <p:txBody>
          <a:bodyPr spcFirstLastPara="1" vert="horz" wrap="square" lIns="121900" tIns="121900" rIns="121900" bIns="121900" rtlCol="0" anchor="t" anchorCtr="0">
            <a:noAutofit/>
          </a:bodyPr>
          <a:lstStyle/>
          <a:p>
            <a:pPr>
              <a:buClr>
                <a:srgbClr val="FFFF00"/>
              </a:buClr>
            </a:pPr>
            <a:r>
              <a:rPr lang="en-US" sz="2400" dirty="0"/>
              <a:t>La «</a:t>
            </a:r>
            <a:r>
              <a:rPr lang="en-US" sz="2400" dirty="0" err="1"/>
              <a:t>fenêtre</a:t>
            </a:r>
            <a:r>
              <a:rPr lang="en-US" sz="2400" dirty="0"/>
              <a:t> sur la </a:t>
            </a:r>
            <a:r>
              <a:rPr lang="en-US" sz="2400" dirty="0" err="1"/>
              <a:t>réalité</a:t>
            </a:r>
            <a:r>
              <a:rPr lang="en-US" sz="2400" dirty="0"/>
              <a:t>» de </a:t>
            </a:r>
            <a:r>
              <a:rPr lang="en-US" sz="2400" dirty="0" err="1"/>
              <a:t>l'ONU</a:t>
            </a:r>
            <a:r>
              <a:rPr lang="en-US" sz="2400" dirty="0"/>
              <a:t> - Ban Ki Moon, </a:t>
            </a:r>
            <a:r>
              <a:rPr lang="en-US" sz="2400" dirty="0" err="1"/>
              <a:t>ancien</a:t>
            </a:r>
            <a:r>
              <a:rPr lang="en-US" sz="2400" dirty="0"/>
              <a:t> SG de </a:t>
            </a:r>
            <a:r>
              <a:rPr lang="en-US" sz="2400" dirty="0" err="1"/>
              <a:t>l'ONU</a:t>
            </a:r>
            <a:endParaRPr lang="en-US" sz="2400" dirty="0"/>
          </a:p>
          <a:p>
            <a:pPr>
              <a:buClr>
                <a:srgbClr val="FFFF00"/>
              </a:buClr>
            </a:pPr>
            <a:r>
              <a:rPr lang="en-US" sz="2400" dirty="0"/>
              <a:t>La «conscience» de </a:t>
            </a:r>
            <a:r>
              <a:rPr lang="en-US" sz="2400" dirty="0" err="1"/>
              <a:t>l'ONU</a:t>
            </a:r>
            <a:r>
              <a:rPr lang="en-US" sz="2400" dirty="0"/>
              <a:t> - Jean-Paul II</a:t>
            </a:r>
          </a:p>
          <a:p>
            <a:pPr>
              <a:buClr>
                <a:srgbClr val="FFFF00"/>
              </a:buClr>
            </a:pPr>
            <a:r>
              <a:rPr lang="en-US" sz="2400" dirty="0"/>
              <a:t>"</a:t>
            </a:r>
            <a:r>
              <a:rPr lang="en-US" sz="2400" dirty="0" err="1"/>
              <a:t>Contribue</a:t>
            </a:r>
            <a:r>
              <a:rPr lang="en-US" sz="2400" dirty="0"/>
              <a:t> </a:t>
            </a:r>
            <a:r>
              <a:rPr lang="en-US" sz="2400" dirty="0" err="1"/>
              <a:t>à</a:t>
            </a:r>
            <a:r>
              <a:rPr lang="en-US" sz="2400" dirty="0"/>
              <a:t> </a:t>
            </a:r>
            <a:r>
              <a:rPr lang="en-US" sz="2400" dirty="0" err="1"/>
              <a:t>façonner</a:t>
            </a:r>
            <a:r>
              <a:rPr lang="en-US" sz="2400" dirty="0"/>
              <a:t> </a:t>
            </a:r>
            <a:r>
              <a:rPr lang="en-US" sz="2400" dirty="0" err="1"/>
              <a:t>notre</a:t>
            </a:r>
            <a:r>
              <a:rPr lang="en-US" sz="2400" dirty="0"/>
              <a:t> cadre </a:t>
            </a:r>
            <a:r>
              <a:rPr lang="en-US" sz="2400" dirty="0" err="1"/>
              <a:t>mondial</a:t>
            </a:r>
            <a:r>
              <a:rPr lang="en-US" sz="2400" dirty="0"/>
              <a:t> sur </a:t>
            </a:r>
            <a:r>
              <a:rPr lang="en-US" sz="2400" dirty="0" err="1"/>
              <a:t>l'autonomisation</a:t>
            </a:r>
            <a:r>
              <a:rPr lang="en-US" sz="2400" dirty="0"/>
              <a:t> des femmes" - Site internet CSW</a:t>
            </a:r>
          </a:p>
          <a:p>
            <a:pPr>
              <a:buClr>
                <a:srgbClr val="FFFF00"/>
              </a:buClr>
            </a:pPr>
            <a:r>
              <a:rPr lang="en-US" sz="2400" dirty="0" err="1"/>
              <a:t>Observateurs</a:t>
            </a:r>
            <a:r>
              <a:rPr lang="en-US" sz="2400" dirty="0"/>
              <a:t>, rappels, </a:t>
            </a:r>
            <a:r>
              <a:rPr lang="en-US" sz="2400" dirty="0" err="1"/>
              <a:t>enseignants</a:t>
            </a:r>
            <a:r>
              <a:rPr lang="en-US" sz="2400" dirty="0"/>
              <a:t>, </a:t>
            </a:r>
            <a:r>
              <a:rPr lang="en-US" sz="2400" dirty="0" err="1"/>
              <a:t>ressources</a:t>
            </a:r>
            <a:r>
              <a:rPr lang="en-US" sz="2400" dirty="0"/>
              <a:t> et «</a:t>
            </a:r>
            <a:r>
              <a:rPr lang="en-US" sz="2400" dirty="0" err="1"/>
              <a:t>présence</a:t>
            </a:r>
            <a:r>
              <a:rPr lang="en-US" sz="2400" dirty="0"/>
              <a:t> sur le terrain»</a:t>
            </a:r>
            <a:endParaRPr sz="2400" dirty="0"/>
          </a:p>
        </p:txBody>
      </p:sp>
      <p:pic>
        <p:nvPicPr>
          <p:cNvPr id="5" name="Picture 4" descr="C2-HD-BTM.png">
            <a:extLst>
              <a:ext uri="{FF2B5EF4-FFF2-40B4-BE49-F238E27FC236}">
                <a16:creationId xmlns:a16="http://schemas.microsoft.com/office/drawing/2014/main" id="{AB7AE00C-8515-9B40-A648-AA6C8CB823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Picture 2" descr="A person standing in front of a computer&#10;&#10;Description automatically generated">
            <a:extLst>
              <a:ext uri="{FF2B5EF4-FFF2-40B4-BE49-F238E27FC236}">
                <a16:creationId xmlns:a16="http://schemas.microsoft.com/office/drawing/2014/main" id="{BE022EFD-6DF6-4ED3-A1FF-D15BE7BF90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000" y="2061647"/>
            <a:ext cx="6058967" cy="2926352"/>
          </a:xfrm>
          <a:prstGeom prst="rect">
            <a:avLst/>
          </a:prstGeom>
        </p:spPr>
      </p:pic>
    </p:spTree>
    <p:extLst>
      <p:ext uri="{BB962C8B-B14F-4D97-AF65-F5344CB8AC3E}">
        <p14:creationId xmlns:p14="http://schemas.microsoft.com/office/powerpoint/2010/main" val="15468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EBE0-064E-EE4B-ABE6-6B1F76566942}"/>
              </a:ext>
            </a:extLst>
          </p:cNvPr>
          <p:cNvSpPr>
            <a:spLocks noGrp="1"/>
          </p:cNvSpPr>
          <p:nvPr>
            <p:ph type="title"/>
          </p:nvPr>
        </p:nvSpPr>
        <p:spPr>
          <a:xfrm>
            <a:off x="3657600" y="496967"/>
            <a:ext cx="8118800" cy="860000"/>
          </a:xfrm>
        </p:spPr>
        <p:txBody>
          <a:bodyPr/>
          <a:lstStyle/>
          <a:p>
            <a:r>
              <a:rPr lang="en-US" b="1" dirty="0">
                <a:solidFill>
                  <a:schemeClr val="accent5">
                    <a:lumMod val="75000"/>
                  </a:schemeClr>
                </a:solidFill>
              </a:rPr>
              <a:t>Jean Quinn, FILLE DE LA SAGESSE, NOTRE DIRECTRICE EXECUTIVE </a:t>
            </a:r>
          </a:p>
        </p:txBody>
      </p:sp>
      <p:sp>
        <p:nvSpPr>
          <p:cNvPr id="3" name="Text Placeholder 2">
            <a:extLst>
              <a:ext uri="{FF2B5EF4-FFF2-40B4-BE49-F238E27FC236}">
                <a16:creationId xmlns:a16="http://schemas.microsoft.com/office/drawing/2014/main" id="{66BB47A6-0B0F-4041-82D1-4F2596466B03}"/>
              </a:ext>
            </a:extLst>
          </p:cNvPr>
          <p:cNvSpPr>
            <a:spLocks noGrp="1"/>
          </p:cNvSpPr>
          <p:nvPr>
            <p:ph type="body" idx="1"/>
          </p:nvPr>
        </p:nvSpPr>
        <p:spPr>
          <a:xfrm>
            <a:off x="4368800" y="2163978"/>
            <a:ext cx="6696400" cy="4201200"/>
          </a:xfrm>
        </p:spPr>
        <p:txBody>
          <a:bodyPr/>
          <a:lstStyle/>
          <a:p>
            <a:r>
              <a:rPr lang="en-US" dirty="0" err="1"/>
              <a:t>Logement</a:t>
            </a:r>
            <a:r>
              <a:rPr lang="en-US" dirty="0"/>
              <a:t> Sophia  </a:t>
            </a:r>
          </a:p>
          <a:p>
            <a:pPr marL="152396" indent="0">
              <a:buNone/>
            </a:pPr>
            <a:endParaRPr lang="en-US" dirty="0"/>
          </a:p>
          <a:p>
            <a:r>
              <a:rPr lang="en-US" dirty="0">
                <a:solidFill>
                  <a:srgbClr val="FF0000"/>
                </a:solidFill>
              </a:rPr>
              <a:t>GBI Leadership</a:t>
            </a:r>
          </a:p>
          <a:p>
            <a:pPr marL="152396" indent="0">
              <a:buNone/>
            </a:pPr>
            <a:endParaRPr lang="en-US" dirty="0"/>
          </a:p>
          <a:p>
            <a:r>
              <a:rPr lang="en-US" dirty="0" err="1"/>
              <a:t>Membre</a:t>
            </a:r>
            <a:r>
              <a:rPr lang="en-US" dirty="0"/>
              <a:t> du Conseil de UNANIMA International </a:t>
            </a:r>
          </a:p>
          <a:p>
            <a:pPr marL="152396" indent="0">
              <a:buNone/>
            </a:pPr>
            <a:endParaRPr lang="en-US" dirty="0"/>
          </a:p>
          <a:p>
            <a:r>
              <a:rPr lang="en-US" dirty="0" err="1"/>
              <a:t>Directrice</a:t>
            </a:r>
            <a:r>
              <a:rPr lang="en-US" dirty="0"/>
              <a:t> </a:t>
            </a:r>
            <a:r>
              <a:rPr lang="en-US" dirty="0" err="1"/>
              <a:t>Exécutive</a:t>
            </a:r>
            <a:r>
              <a:rPr lang="en-US" dirty="0"/>
              <a:t> de UNANIMA International </a:t>
            </a:r>
          </a:p>
        </p:txBody>
      </p:sp>
      <p:pic>
        <p:nvPicPr>
          <p:cNvPr id="4" name="Picture 3">
            <a:extLst>
              <a:ext uri="{FF2B5EF4-FFF2-40B4-BE49-F238E27FC236}">
                <a16:creationId xmlns:a16="http://schemas.microsoft.com/office/drawing/2014/main" id="{8C72DEED-CF1E-B54C-8ECE-2C4B0D0A8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00" y="1842912"/>
            <a:ext cx="3186516" cy="4248688"/>
          </a:xfrm>
          <a:prstGeom prst="rect">
            <a:avLst/>
          </a:prstGeom>
        </p:spPr>
      </p:pic>
    </p:spTree>
    <p:extLst>
      <p:ext uri="{BB962C8B-B14F-4D97-AF65-F5344CB8AC3E}">
        <p14:creationId xmlns:p14="http://schemas.microsoft.com/office/powerpoint/2010/main" val="3663026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51401" y="265336"/>
            <a:ext cx="6574154" cy="1490152"/>
          </a:xfrm>
          <a:prstGeom prst="rect">
            <a:avLst/>
          </a:prstGeom>
        </p:spPr>
        <p:txBody>
          <a:bodyPr vert="horz" wrap="square" lIns="0" tIns="12700" rIns="0" bIns="0" rtlCol="0">
            <a:spAutoFit/>
          </a:bodyPr>
          <a:lstStyle/>
          <a:p>
            <a:pPr marL="12700">
              <a:lnSpc>
                <a:spcPct val="100000"/>
              </a:lnSpc>
              <a:spcBef>
                <a:spcPts val="100"/>
              </a:spcBef>
            </a:pPr>
            <a:r>
              <a:rPr sz="4800" b="1" spc="-5" dirty="0">
                <a:solidFill>
                  <a:schemeClr val="accent5">
                    <a:lumMod val="75000"/>
                  </a:schemeClr>
                </a:solidFill>
              </a:rPr>
              <a:t>Presence</a:t>
            </a:r>
            <a:r>
              <a:rPr lang="fr-CH" sz="4800" b="1" spc="-5" dirty="0">
                <a:solidFill>
                  <a:schemeClr val="accent5">
                    <a:lumMod val="75000"/>
                  </a:schemeClr>
                </a:solidFill>
              </a:rPr>
              <a:t> des religieuses</a:t>
            </a:r>
            <a:endParaRPr sz="4800" b="1" dirty="0">
              <a:solidFill>
                <a:schemeClr val="accent5">
                  <a:lumMod val="75000"/>
                </a:schemeClr>
              </a:solidFill>
            </a:endParaRPr>
          </a:p>
        </p:txBody>
      </p:sp>
      <p:sp>
        <p:nvSpPr>
          <p:cNvPr id="3" name="object 3"/>
          <p:cNvSpPr txBox="1"/>
          <p:nvPr/>
        </p:nvSpPr>
        <p:spPr>
          <a:xfrm>
            <a:off x="-3918856" y="1388872"/>
            <a:ext cx="15849238" cy="4521109"/>
          </a:xfrm>
          <a:prstGeom prst="rect">
            <a:avLst/>
          </a:prstGeom>
        </p:spPr>
        <p:txBody>
          <a:bodyPr vert="horz" wrap="square" lIns="0" tIns="291465" rIns="0" bIns="0" rtlCol="0">
            <a:spAutoFit/>
          </a:bodyPr>
          <a:lstStyle/>
          <a:p>
            <a:pPr marL="5166995">
              <a:lnSpc>
                <a:spcPct val="100000"/>
              </a:lnSpc>
              <a:spcBef>
                <a:spcPts val="2295"/>
              </a:spcBef>
            </a:pPr>
            <a:r>
              <a:rPr lang="fr-CH" sz="3800" b="1" spc="-10" dirty="0">
                <a:solidFill>
                  <a:schemeClr val="accent5">
                    <a:lumMod val="75000"/>
                  </a:schemeClr>
                </a:solidFill>
                <a:latin typeface="Century Gothic"/>
                <a:cs typeface="Century Gothic"/>
              </a:rPr>
              <a:t>Parmi les ONG à l’ONU</a:t>
            </a:r>
          </a:p>
          <a:p>
            <a:pPr marL="5166995">
              <a:lnSpc>
                <a:spcPct val="100000"/>
              </a:lnSpc>
              <a:spcBef>
                <a:spcPts val="2295"/>
              </a:spcBef>
            </a:pPr>
            <a:r>
              <a:rPr lang="en-US" sz="2000" spc="-5" dirty="0">
                <a:cs typeface="Century Gothic"/>
              </a:rPr>
              <a:t>Plus de 30 ONG </a:t>
            </a:r>
            <a:r>
              <a:rPr lang="en-US" sz="2000" spc="-5" dirty="0" err="1">
                <a:cs typeface="Century Gothic"/>
              </a:rPr>
              <a:t>représentent</a:t>
            </a:r>
            <a:r>
              <a:rPr lang="en-US" sz="2000" spc="-5" dirty="0">
                <a:cs typeface="Century Gothic"/>
              </a:rPr>
              <a:t> </a:t>
            </a:r>
            <a:r>
              <a:rPr lang="en-US" sz="2000" spc="-5" dirty="0" err="1">
                <a:cs typeface="Century Gothic"/>
              </a:rPr>
              <a:t>collectivement</a:t>
            </a:r>
            <a:r>
              <a:rPr lang="en-US" sz="2000" spc="-5" dirty="0">
                <a:cs typeface="Century Gothic"/>
              </a:rPr>
              <a:t> plus de 200 </a:t>
            </a:r>
            <a:r>
              <a:rPr lang="en-US" sz="2000" spc="-5" dirty="0" err="1">
                <a:cs typeface="Century Gothic"/>
              </a:rPr>
              <a:t>congrégations</a:t>
            </a:r>
            <a:r>
              <a:rPr lang="en-US" sz="2000" spc="-5" dirty="0">
                <a:cs typeface="Century Gothic"/>
              </a:rPr>
              <a:t> de femmes et </a:t>
            </a:r>
            <a:r>
              <a:rPr lang="en-US" sz="2000" spc="-5" dirty="0" err="1">
                <a:cs typeface="Century Gothic"/>
              </a:rPr>
              <a:t>d'hommes</a:t>
            </a:r>
            <a:r>
              <a:rPr lang="en-US" sz="2000" spc="-5" dirty="0">
                <a:cs typeface="Century Gothic"/>
              </a:rPr>
              <a:t> </a:t>
            </a:r>
            <a:r>
              <a:rPr lang="en-US" sz="2000" spc="-5" dirty="0" err="1">
                <a:cs typeface="Century Gothic"/>
              </a:rPr>
              <a:t>catholiques</a:t>
            </a:r>
            <a:r>
              <a:rPr lang="en-US" sz="2000" spc="-5" dirty="0">
                <a:cs typeface="Century Gothic"/>
              </a:rPr>
              <a:t> religieux</a:t>
            </a:r>
          </a:p>
          <a:p>
            <a:pPr marL="5166995">
              <a:lnSpc>
                <a:spcPct val="100000"/>
              </a:lnSpc>
              <a:spcBef>
                <a:spcPts val="2295"/>
              </a:spcBef>
            </a:pPr>
            <a:r>
              <a:rPr lang="en-US" sz="2000" spc="-5" dirty="0" err="1">
                <a:cs typeface="Century Gothic"/>
              </a:rPr>
              <a:t>Apporter</a:t>
            </a:r>
            <a:r>
              <a:rPr lang="en-US" sz="2000" spc="-5" dirty="0">
                <a:cs typeface="Century Gothic"/>
              </a:rPr>
              <a:t> de la </a:t>
            </a:r>
            <a:r>
              <a:rPr lang="en-US" sz="2000" spc="-5" dirty="0" err="1">
                <a:cs typeface="Century Gothic"/>
              </a:rPr>
              <a:t>crédibilité</a:t>
            </a:r>
            <a:r>
              <a:rPr lang="en-US" sz="2000" spc="-5" dirty="0">
                <a:cs typeface="Century Gothic"/>
              </a:rPr>
              <a:t> </a:t>
            </a:r>
            <a:r>
              <a:rPr lang="en-US" sz="2000" spc="-5" dirty="0" err="1">
                <a:cs typeface="Century Gothic"/>
              </a:rPr>
              <a:t>en</a:t>
            </a:r>
            <a:r>
              <a:rPr lang="en-US" sz="2000" spc="-5" dirty="0">
                <a:cs typeface="Century Gothic"/>
              </a:rPr>
              <a:t> </a:t>
            </a:r>
            <a:r>
              <a:rPr lang="en-US" sz="2000" spc="-5" dirty="0" err="1">
                <a:cs typeface="Century Gothic"/>
              </a:rPr>
              <a:t>fournissant</a:t>
            </a:r>
            <a:r>
              <a:rPr lang="en-US" sz="2000" spc="-5" dirty="0">
                <a:cs typeface="Century Gothic"/>
              </a:rPr>
              <a:t> des </a:t>
            </a:r>
            <a:r>
              <a:rPr lang="en-US" sz="2000" spc="-5" dirty="0" err="1">
                <a:cs typeface="Century Gothic"/>
              </a:rPr>
              <a:t>informations</a:t>
            </a:r>
            <a:r>
              <a:rPr lang="en-US" sz="2000" spc="-5" dirty="0">
                <a:cs typeface="Century Gothic"/>
              </a:rPr>
              <a:t> sur le travail des </a:t>
            </a:r>
            <a:r>
              <a:rPr lang="en-US" sz="2000" spc="-5" dirty="0" err="1">
                <a:cs typeface="Century Gothic"/>
              </a:rPr>
              <a:t>membres</a:t>
            </a:r>
            <a:r>
              <a:rPr lang="en-US" sz="2000" spc="-5" dirty="0">
                <a:cs typeface="Century Gothic"/>
              </a:rPr>
              <a:t> </a:t>
            </a:r>
            <a:r>
              <a:rPr lang="en-US" sz="2000" spc="-5" dirty="0" err="1">
                <a:cs typeface="Century Gothic"/>
              </a:rPr>
              <a:t>auprès</a:t>
            </a:r>
            <a:r>
              <a:rPr lang="en-US" sz="2000" spc="-5" dirty="0">
                <a:cs typeface="Century Gothic"/>
              </a:rPr>
              <a:t> des populations les plus </a:t>
            </a:r>
            <a:r>
              <a:rPr lang="en-US" sz="2000" spc="-5" dirty="0" err="1">
                <a:cs typeface="Century Gothic"/>
              </a:rPr>
              <a:t>pauvres</a:t>
            </a:r>
            <a:r>
              <a:rPr lang="en-US" sz="2000" spc="-5" dirty="0">
                <a:cs typeface="Century Gothic"/>
              </a:rPr>
              <a:t> et les plus </a:t>
            </a:r>
            <a:r>
              <a:rPr lang="en-US" sz="2000" spc="-5" dirty="0" err="1">
                <a:cs typeface="Century Gothic"/>
              </a:rPr>
              <a:t>vulnérables</a:t>
            </a:r>
            <a:r>
              <a:rPr lang="en-US" sz="2000" spc="-5" dirty="0">
                <a:cs typeface="Century Gothic"/>
              </a:rPr>
              <a:t> «sur le terrain»</a:t>
            </a:r>
          </a:p>
          <a:p>
            <a:pPr marL="5166995">
              <a:lnSpc>
                <a:spcPct val="100000"/>
              </a:lnSpc>
              <a:spcBef>
                <a:spcPts val="2295"/>
              </a:spcBef>
            </a:pPr>
            <a:r>
              <a:rPr lang="en-US" sz="2000" spc="-5" dirty="0" err="1">
                <a:cs typeface="Century Gothic"/>
              </a:rPr>
              <a:t>Apporter</a:t>
            </a:r>
            <a:r>
              <a:rPr lang="en-US" sz="2000" spc="-5" dirty="0">
                <a:cs typeface="Century Gothic"/>
              </a:rPr>
              <a:t> </a:t>
            </a:r>
            <a:r>
              <a:rPr lang="en-US" sz="2000" spc="-5" dirty="0" err="1">
                <a:cs typeface="Century Gothic"/>
              </a:rPr>
              <a:t>l'impartialité</a:t>
            </a:r>
            <a:r>
              <a:rPr lang="en-US" sz="2000" spc="-5" dirty="0">
                <a:cs typeface="Century Gothic"/>
              </a:rPr>
              <a:t> car la </a:t>
            </a:r>
            <a:r>
              <a:rPr lang="en-US" sz="2000" spc="-5" dirty="0" err="1">
                <a:cs typeface="Century Gothic"/>
              </a:rPr>
              <a:t>plupart</a:t>
            </a:r>
            <a:r>
              <a:rPr lang="en-US" sz="2000" spc="-5" dirty="0">
                <a:cs typeface="Century Gothic"/>
              </a:rPr>
              <a:t> </a:t>
            </a:r>
            <a:r>
              <a:rPr lang="en-US" sz="2000" spc="-5" dirty="0" err="1">
                <a:cs typeface="Century Gothic"/>
              </a:rPr>
              <a:t>sont</a:t>
            </a:r>
            <a:r>
              <a:rPr lang="en-US" sz="2000" spc="-5" dirty="0">
                <a:cs typeface="Century Gothic"/>
              </a:rPr>
              <a:t> </a:t>
            </a:r>
            <a:r>
              <a:rPr lang="en-US" sz="2000" spc="-5" dirty="0" err="1">
                <a:cs typeface="Century Gothic"/>
              </a:rPr>
              <a:t>présents</a:t>
            </a:r>
            <a:r>
              <a:rPr lang="en-US" sz="2000" spc="-5" dirty="0">
                <a:cs typeface="Century Gothic"/>
              </a:rPr>
              <a:t> dans de </a:t>
            </a:r>
            <a:r>
              <a:rPr lang="en-US" sz="2000" spc="-5" dirty="0" err="1">
                <a:cs typeface="Century Gothic"/>
              </a:rPr>
              <a:t>nombreux</a:t>
            </a:r>
            <a:r>
              <a:rPr lang="en-US" sz="2000" spc="-5" dirty="0">
                <a:cs typeface="Century Gothic"/>
              </a:rPr>
              <a:t> pays et </a:t>
            </a:r>
            <a:r>
              <a:rPr lang="en-US" sz="2000" spc="-5" dirty="0" err="1">
                <a:cs typeface="Century Gothic"/>
              </a:rPr>
              <a:t>n'ont</a:t>
            </a:r>
            <a:r>
              <a:rPr lang="en-US" sz="2000" spc="-5" dirty="0">
                <a:cs typeface="Century Gothic"/>
              </a:rPr>
              <a:t> pas </a:t>
            </a:r>
            <a:r>
              <a:rPr lang="en-US" sz="2000" spc="-5" dirty="0" err="1">
                <a:cs typeface="Century Gothic"/>
              </a:rPr>
              <a:t>d'identité</a:t>
            </a:r>
            <a:r>
              <a:rPr lang="en-US" sz="2000" spc="-5" dirty="0">
                <a:cs typeface="Century Gothic"/>
              </a:rPr>
              <a:t> </a:t>
            </a:r>
            <a:r>
              <a:rPr lang="en-US" sz="2000" spc="-5" dirty="0" err="1">
                <a:cs typeface="Century Gothic"/>
              </a:rPr>
              <a:t>nationale</a:t>
            </a:r>
            <a:endParaRPr lang="en-US" sz="2000" spc="-5" dirty="0">
              <a:cs typeface="Century Gothic"/>
            </a:endParaRPr>
          </a:p>
          <a:p>
            <a:pPr marL="5166995">
              <a:lnSpc>
                <a:spcPct val="100000"/>
              </a:lnSpc>
              <a:spcBef>
                <a:spcPts val="2295"/>
              </a:spcBef>
            </a:pPr>
            <a:r>
              <a:rPr lang="en-US" sz="2000" spc="-5" dirty="0">
                <a:cs typeface="Century Gothic"/>
              </a:rPr>
              <a:t>Faire entendre </a:t>
            </a:r>
            <a:r>
              <a:rPr lang="en-US" sz="2000" spc="-5" dirty="0" err="1">
                <a:cs typeface="Century Gothic"/>
              </a:rPr>
              <a:t>notre</a:t>
            </a:r>
            <a:r>
              <a:rPr lang="en-US" sz="2000" spc="-5" dirty="0">
                <a:cs typeface="Century Gothic"/>
              </a:rPr>
              <a:t> </a:t>
            </a:r>
            <a:r>
              <a:rPr lang="en-US" sz="2000" spc="-5" dirty="0" err="1">
                <a:cs typeface="Century Gothic"/>
              </a:rPr>
              <a:t>voix</a:t>
            </a:r>
            <a:r>
              <a:rPr lang="en-US" sz="2000" spc="-5" dirty="0">
                <a:cs typeface="Century Gothic"/>
              </a:rPr>
              <a:t> morale </a:t>
            </a:r>
            <a:r>
              <a:rPr lang="en-US" sz="2000" spc="-5" dirty="0" err="1">
                <a:cs typeface="Century Gothic"/>
              </a:rPr>
              <a:t>en</a:t>
            </a:r>
            <a:r>
              <a:rPr lang="en-US" sz="2000" spc="-5" dirty="0">
                <a:cs typeface="Century Gothic"/>
              </a:rPr>
              <a:t> </a:t>
            </a:r>
            <a:r>
              <a:rPr lang="en-US" sz="2000" spc="-5" dirty="0" err="1">
                <a:cs typeface="Century Gothic"/>
              </a:rPr>
              <a:t>tant</a:t>
            </a:r>
            <a:r>
              <a:rPr lang="en-US" sz="2000" spc="-5" dirty="0">
                <a:cs typeface="Century Gothic"/>
              </a:rPr>
              <a:t> que </a:t>
            </a:r>
            <a:r>
              <a:rPr lang="en-US" sz="2000" spc="-5" dirty="0" err="1">
                <a:cs typeface="Century Gothic"/>
              </a:rPr>
              <a:t>groupes</a:t>
            </a:r>
            <a:r>
              <a:rPr lang="en-US" sz="2000" spc="-5" dirty="0">
                <a:cs typeface="Century Gothic"/>
              </a:rPr>
              <a:t> </a:t>
            </a:r>
            <a:r>
              <a:rPr lang="en-US" sz="2000" spc="-5" dirty="0" err="1">
                <a:cs typeface="Century Gothic"/>
              </a:rPr>
              <a:t>confessionnels</a:t>
            </a:r>
            <a:r>
              <a:rPr lang="en-US" sz="2000" spc="-5" dirty="0">
                <a:cs typeface="Century Gothic"/>
              </a:rPr>
              <a:t> </a:t>
            </a:r>
            <a:r>
              <a:rPr lang="en-US" sz="2000" spc="-5" dirty="0" err="1">
                <a:cs typeface="Century Gothic"/>
              </a:rPr>
              <a:t>connus</a:t>
            </a:r>
            <a:r>
              <a:rPr lang="en-US" sz="2000" spc="-5" dirty="0">
                <a:cs typeface="Century Gothic"/>
              </a:rPr>
              <a:t> pour </a:t>
            </a:r>
            <a:r>
              <a:rPr lang="en-US" sz="2000" spc="-5" dirty="0" err="1">
                <a:cs typeface="Century Gothic"/>
              </a:rPr>
              <a:t>leur</a:t>
            </a:r>
            <a:r>
              <a:rPr lang="en-US" sz="2000" spc="-5" dirty="0">
                <a:cs typeface="Century Gothic"/>
              </a:rPr>
              <a:t> vie </a:t>
            </a:r>
            <a:r>
              <a:rPr lang="en-US" sz="2000" spc="-5" dirty="0" err="1">
                <a:cs typeface="Century Gothic"/>
              </a:rPr>
              <a:t>consacrée</a:t>
            </a:r>
            <a:r>
              <a:rPr lang="en-US" sz="2000" spc="-5" dirty="0">
                <a:cs typeface="Century Gothic"/>
              </a:rPr>
              <a:t> </a:t>
            </a:r>
            <a:r>
              <a:rPr lang="en-US" sz="2000" spc="-5" dirty="0" err="1">
                <a:cs typeface="Century Gothic"/>
              </a:rPr>
              <a:t>à</a:t>
            </a:r>
            <a:r>
              <a:rPr lang="en-US" sz="2000" spc="-5" dirty="0">
                <a:cs typeface="Century Gothic"/>
              </a:rPr>
              <a:t> la </a:t>
            </a:r>
            <a:r>
              <a:rPr lang="en-US" sz="2000" spc="-5" dirty="0" err="1">
                <a:cs typeface="Century Gothic"/>
              </a:rPr>
              <a:t>dignité</a:t>
            </a:r>
            <a:r>
              <a:rPr lang="en-US" sz="2000" spc="-5" dirty="0">
                <a:cs typeface="Century Gothic"/>
              </a:rPr>
              <a:t> </a:t>
            </a:r>
            <a:r>
              <a:rPr lang="en-US" sz="2000" spc="-5" dirty="0" err="1">
                <a:cs typeface="Century Gothic"/>
              </a:rPr>
              <a:t>humaine</a:t>
            </a:r>
            <a:r>
              <a:rPr lang="en-US" sz="2000" spc="-5" dirty="0">
                <a:cs typeface="Century Gothic"/>
              </a:rPr>
              <a:t> de </a:t>
            </a:r>
            <a:r>
              <a:rPr lang="en-US" sz="2000" spc="-5" dirty="0" err="1">
                <a:cs typeface="Century Gothic"/>
              </a:rPr>
              <a:t>tous</a:t>
            </a:r>
            <a:r>
              <a:rPr lang="en-US" sz="2000" spc="-5" dirty="0">
                <a:cs typeface="Century Gothic"/>
              </a:rPr>
              <a:t> et au respect de </a:t>
            </a:r>
            <a:r>
              <a:rPr lang="en-US" sz="2000" spc="-5" dirty="0" err="1">
                <a:cs typeface="Century Gothic"/>
              </a:rPr>
              <a:t>l'environnement</a:t>
            </a:r>
            <a:r>
              <a:rPr lang="en-US" sz="2000" spc="-5" dirty="0">
                <a:cs typeface="Century Gothic"/>
              </a:rPr>
              <a:t> naturel</a:t>
            </a:r>
            <a:endParaRPr sz="2000" dirty="0">
              <a:latin typeface="Century Gothic"/>
              <a:cs typeface="Century Gothic"/>
            </a:endParaRPr>
          </a:p>
        </p:txBody>
      </p:sp>
    </p:spTree>
    <p:extLst>
      <p:ext uri="{BB962C8B-B14F-4D97-AF65-F5344CB8AC3E}">
        <p14:creationId xmlns:p14="http://schemas.microsoft.com/office/powerpoint/2010/main" val="1263940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800" y="627065"/>
            <a:ext cx="10820399" cy="2801935"/>
          </a:xfrm>
        </p:spPr>
        <p:txBody>
          <a:bodyPr>
            <a:normAutofit/>
          </a:bodyPr>
          <a:lstStyle/>
          <a:p>
            <a:pPr algn="ctr"/>
            <a:r>
              <a:rPr lang="en-US" sz="5000" b="1" dirty="0">
                <a:solidFill>
                  <a:srgbClr val="E94579"/>
                </a:solidFill>
              </a:rPr>
              <a:t>Questions?</a:t>
            </a:r>
          </a:p>
        </p:txBody>
      </p:sp>
    </p:spTree>
    <p:extLst>
      <p:ext uri="{BB962C8B-B14F-4D97-AF65-F5344CB8AC3E}">
        <p14:creationId xmlns:p14="http://schemas.microsoft.com/office/powerpoint/2010/main" val="25961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798" y="2028032"/>
            <a:ext cx="10820399" cy="2801935"/>
          </a:xfrm>
        </p:spPr>
        <p:txBody>
          <a:bodyPr>
            <a:normAutofit/>
          </a:bodyPr>
          <a:lstStyle/>
          <a:p>
            <a:pPr algn="ctr"/>
            <a:r>
              <a:rPr lang="en-US" sz="5000" b="1" u="sng" dirty="0">
                <a:solidFill>
                  <a:srgbClr val="E94579"/>
                </a:solidFill>
              </a:rPr>
              <a:t>A L’ONU</a:t>
            </a:r>
          </a:p>
        </p:txBody>
      </p:sp>
      <p:pic>
        <p:nvPicPr>
          <p:cNvPr id="4" name="Picture 3">
            <a:extLst>
              <a:ext uri="{FF2B5EF4-FFF2-40B4-BE49-F238E27FC236}">
                <a16:creationId xmlns:a16="http://schemas.microsoft.com/office/drawing/2014/main" id="{0C14FA68-FF06-EF40-8056-31DC5295D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6655" y="1335376"/>
            <a:ext cx="8978683" cy="2446634"/>
          </a:xfrm>
          <a:prstGeom prst="rect">
            <a:avLst/>
          </a:prstGeom>
        </p:spPr>
      </p:pic>
    </p:spTree>
    <p:extLst>
      <p:ext uri="{BB962C8B-B14F-4D97-AF65-F5344CB8AC3E}">
        <p14:creationId xmlns:p14="http://schemas.microsoft.com/office/powerpoint/2010/main" val="399758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UNANIMA International</a:t>
            </a:r>
            <a:endParaRPr b="1" dirty="0">
              <a:solidFill>
                <a:schemeClr val="accent5">
                  <a:lumMod val="75000"/>
                </a:schemeClr>
              </a:solidFill>
            </a:endParaRPr>
          </a:p>
        </p:txBody>
      </p:sp>
      <p:sp>
        <p:nvSpPr>
          <p:cNvPr id="87" name="Google Shape;87;p16"/>
          <p:cNvSpPr txBox="1">
            <a:spLocks noGrp="1"/>
          </p:cNvSpPr>
          <p:nvPr>
            <p:ph type="body" idx="1"/>
          </p:nvPr>
        </p:nvSpPr>
        <p:spPr>
          <a:xfrm>
            <a:off x="471055" y="1328400"/>
            <a:ext cx="11360800" cy="4201200"/>
          </a:xfrm>
          <a:prstGeom prst="rect">
            <a:avLst/>
          </a:prstGeom>
        </p:spPr>
        <p:txBody>
          <a:bodyPr spcFirstLastPara="1" vert="horz" wrap="square" lIns="121900" tIns="121900" rIns="121900" bIns="121900" rtlCol="0" anchor="t" anchorCtr="0">
            <a:noAutofit/>
          </a:bodyPr>
          <a:lstStyle/>
          <a:p>
            <a:pPr marL="0" indent="0">
              <a:spcBef>
                <a:spcPts val="1067"/>
              </a:spcBef>
              <a:buNone/>
            </a:pPr>
            <a:r>
              <a:rPr lang="en-US" sz="3200" dirty="0">
                <a:solidFill>
                  <a:schemeClr val="accent2">
                    <a:lumMod val="60000"/>
                    <a:lumOff val="40000"/>
                  </a:schemeClr>
                </a:solidFill>
              </a:rPr>
              <a:t>Une coalition </a:t>
            </a:r>
            <a:r>
              <a:rPr lang="en-US" sz="3200" dirty="0" err="1">
                <a:solidFill>
                  <a:schemeClr val="accent2">
                    <a:lumMod val="60000"/>
                    <a:lumOff val="40000"/>
                  </a:schemeClr>
                </a:solidFill>
              </a:rPr>
              <a:t>d'ONG</a:t>
            </a:r>
            <a:r>
              <a:rPr lang="en-US" sz="3200" dirty="0">
                <a:solidFill>
                  <a:schemeClr val="accent2">
                    <a:lumMod val="60000"/>
                    <a:lumOff val="40000"/>
                  </a:schemeClr>
                </a:solidFill>
              </a:rPr>
              <a:t> (</a:t>
            </a:r>
            <a:r>
              <a:rPr lang="en-US" sz="3200" dirty="0" err="1">
                <a:solidFill>
                  <a:schemeClr val="accent2">
                    <a:lumMod val="60000"/>
                    <a:lumOff val="40000"/>
                  </a:schemeClr>
                </a:solidFill>
              </a:rPr>
              <a:t>organisation</a:t>
            </a:r>
            <a:r>
              <a:rPr lang="en-US" sz="3200" dirty="0">
                <a:solidFill>
                  <a:schemeClr val="accent2">
                    <a:lumMod val="60000"/>
                    <a:lumOff val="40000"/>
                  </a:schemeClr>
                </a:solidFill>
              </a:rPr>
              <a:t> non </a:t>
            </a:r>
            <a:r>
              <a:rPr lang="en-US" sz="3200" dirty="0" err="1">
                <a:solidFill>
                  <a:schemeClr val="accent2">
                    <a:lumMod val="60000"/>
                    <a:lumOff val="40000"/>
                  </a:schemeClr>
                </a:solidFill>
              </a:rPr>
              <a:t>gouvernementale</a:t>
            </a:r>
            <a:r>
              <a:rPr lang="en-US" sz="3200" dirty="0">
                <a:solidFill>
                  <a:schemeClr val="accent2">
                    <a:lumMod val="60000"/>
                    <a:lumOff val="40000"/>
                  </a:schemeClr>
                </a:solidFill>
              </a:rPr>
              <a:t>) </a:t>
            </a:r>
            <a:r>
              <a:rPr lang="en-US" sz="3200" dirty="0" err="1">
                <a:solidFill>
                  <a:schemeClr val="accent2">
                    <a:lumMod val="60000"/>
                    <a:lumOff val="40000"/>
                  </a:schemeClr>
                </a:solidFill>
              </a:rPr>
              <a:t>attachée</a:t>
            </a:r>
            <a:r>
              <a:rPr lang="en-US" sz="3200" dirty="0">
                <a:solidFill>
                  <a:schemeClr val="accent2">
                    <a:lumMod val="60000"/>
                    <a:lumOff val="40000"/>
                  </a:schemeClr>
                </a:solidFill>
              </a:rPr>
              <a:t> </a:t>
            </a:r>
            <a:r>
              <a:rPr lang="en-US" sz="3200" dirty="0" err="1">
                <a:solidFill>
                  <a:schemeClr val="accent2">
                    <a:lumMod val="60000"/>
                    <a:lumOff val="40000"/>
                  </a:schemeClr>
                </a:solidFill>
              </a:rPr>
              <a:t>à</a:t>
            </a:r>
            <a:r>
              <a:rPr lang="en-US" sz="3200" dirty="0">
                <a:solidFill>
                  <a:schemeClr val="accent2">
                    <a:lumMod val="60000"/>
                    <a:lumOff val="40000"/>
                  </a:schemeClr>
                </a:solidFill>
              </a:rPr>
              <a:t> la </a:t>
            </a:r>
            <a:r>
              <a:rPr lang="en-US" sz="3200" dirty="0" err="1">
                <a:solidFill>
                  <a:schemeClr val="accent2">
                    <a:lumMod val="60000"/>
                    <a:lumOff val="40000"/>
                  </a:schemeClr>
                </a:solidFill>
              </a:rPr>
              <a:t>Charte</a:t>
            </a:r>
            <a:r>
              <a:rPr lang="en-US" sz="3200" dirty="0">
                <a:solidFill>
                  <a:schemeClr val="accent2">
                    <a:lumMod val="60000"/>
                    <a:lumOff val="40000"/>
                  </a:schemeClr>
                </a:solidFill>
              </a:rPr>
              <a:t> des Nations </a:t>
            </a:r>
            <a:r>
              <a:rPr lang="en-US" sz="3200" dirty="0" err="1">
                <a:solidFill>
                  <a:schemeClr val="accent2">
                    <a:lumMod val="60000"/>
                    <a:lumOff val="40000"/>
                  </a:schemeClr>
                </a:solidFill>
              </a:rPr>
              <a:t>Unies</a:t>
            </a:r>
            <a:r>
              <a:rPr lang="en-US" sz="3200" dirty="0">
                <a:solidFill>
                  <a:schemeClr val="accent2">
                    <a:lumMod val="60000"/>
                    <a:lumOff val="40000"/>
                  </a:schemeClr>
                </a:solidFill>
              </a:rPr>
              <a:t> pour le </a:t>
            </a:r>
            <a:r>
              <a:rPr lang="en-US" sz="3200" dirty="0" err="1">
                <a:solidFill>
                  <a:schemeClr val="accent2">
                    <a:lumMod val="60000"/>
                    <a:lumOff val="40000"/>
                  </a:schemeClr>
                </a:solidFill>
              </a:rPr>
              <a:t>progrès</a:t>
            </a:r>
            <a:r>
              <a:rPr lang="en-US" sz="3200" dirty="0">
                <a:solidFill>
                  <a:schemeClr val="accent2">
                    <a:lumMod val="60000"/>
                    <a:lumOff val="40000"/>
                  </a:schemeClr>
                </a:solidFill>
              </a:rPr>
              <a:t> </a:t>
            </a:r>
            <a:r>
              <a:rPr lang="en-US" sz="3200" dirty="0" err="1">
                <a:solidFill>
                  <a:schemeClr val="accent2">
                    <a:lumMod val="60000"/>
                    <a:lumOff val="40000"/>
                  </a:schemeClr>
                </a:solidFill>
              </a:rPr>
              <a:t>économique</a:t>
            </a:r>
            <a:r>
              <a:rPr lang="en-US" sz="3200" dirty="0">
                <a:solidFill>
                  <a:schemeClr val="accent2">
                    <a:lumMod val="60000"/>
                    <a:lumOff val="40000"/>
                  </a:schemeClr>
                </a:solidFill>
              </a:rPr>
              <a:t> et social de </a:t>
            </a:r>
            <a:r>
              <a:rPr lang="en-US" sz="3200" dirty="0" err="1">
                <a:solidFill>
                  <a:schemeClr val="accent2">
                    <a:lumMod val="60000"/>
                    <a:lumOff val="40000"/>
                  </a:schemeClr>
                </a:solidFill>
              </a:rPr>
              <a:t>tous</a:t>
            </a:r>
            <a:r>
              <a:rPr lang="en-US" sz="3200" dirty="0">
                <a:solidFill>
                  <a:schemeClr val="accent2">
                    <a:lumMod val="60000"/>
                    <a:lumOff val="40000"/>
                  </a:schemeClr>
                </a:solidFill>
              </a:rPr>
              <a:t> les peoples.</a:t>
            </a:r>
          </a:p>
          <a:p>
            <a:pPr marL="0" indent="0">
              <a:spcBef>
                <a:spcPts val="1067"/>
              </a:spcBef>
              <a:buNone/>
            </a:pPr>
            <a:endParaRPr lang="en-US" sz="3200" dirty="0">
              <a:solidFill>
                <a:schemeClr val="accent2">
                  <a:lumMod val="60000"/>
                  <a:lumOff val="40000"/>
                </a:schemeClr>
              </a:solidFill>
            </a:endParaRPr>
          </a:p>
          <a:p>
            <a:pPr marL="0" indent="0">
              <a:spcBef>
                <a:spcPts val="800"/>
              </a:spcBef>
              <a:buNone/>
            </a:pPr>
            <a:r>
              <a:rPr lang="en-US" sz="2400" dirty="0"/>
              <a:t>* Avec </a:t>
            </a:r>
            <a:r>
              <a:rPr lang="en-US" sz="2400" dirty="0" err="1"/>
              <a:t>statut</a:t>
            </a:r>
            <a:r>
              <a:rPr lang="en-US" sz="2400" dirty="0"/>
              <a:t> </a:t>
            </a:r>
            <a:r>
              <a:rPr lang="en-US" sz="2400" dirty="0" err="1"/>
              <a:t>consultatif</a:t>
            </a:r>
            <a:r>
              <a:rPr lang="en-US" sz="2400" dirty="0"/>
              <a:t> </a:t>
            </a:r>
            <a:r>
              <a:rPr lang="en-US" sz="2400" dirty="0" err="1"/>
              <a:t>spécial</a:t>
            </a:r>
            <a:r>
              <a:rPr lang="en-US" sz="2400" dirty="0"/>
              <a:t> </a:t>
            </a:r>
            <a:r>
              <a:rPr lang="en-US" sz="2400" dirty="0" err="1"/>
              <a:t>auprès</a:t>
            </a:r>
            <a:r>
              <a:rPr lang="en-US" sz="2400" dirty="0"/>
              <a:t> du Conseil </a:t>
            </a:r>
            <a:r>
              <a:rPr lang="en-US" sz="2400" dirty="0" err="1"/>
              <a:t>économique</a:t>
            </a:r>
            <a:r>
              <a:rPr lang="en-US" sz="2400" dirty="0"/>
              <a:t> et social des Nations </a:t>
            </a:r>
            <a:r>
              <a:rPr lang="en-US" sz="2400" dirty="0" err="1"/>
              <a:t>Unies</a:t>
            </a:r>
            <a:r>
              <a:rPr lang="en-US" sz="2400" dirty="0"/>
              <a:t> (ECOSOC)</a:t>
            </a:r>
          </a:p>
          <a:p>
            <a:pPr marL="0" indent="0">
              <a:spcBef>
                <a:spcPts val="800"/>
              </a:spcBef>
              <a:buNone/>
            </a:pPr>
            <a:r>
              <a:rPr lang="en-US" sz="2400" dirty="0"/>
              <a:t>* </a:t>
            </a:r>
            <a:r>
              <a:rPr lang="en-US" sz="2400" dirty="0" err="1"/>
              <a:t>Associé</a:t>
            </a:r>
            <a:r>
              <a:rPr lang="en-US" sz="2400" dirty="0"/>
              <a:t> au </a:t>
            </a:r>
            <a:r>
              <a:rPr lang="en-US" sz="2400" dirty="0" err="1"/>
              <a:t>Département</a:t>
            </a:r>
            <a:r>
              <a:rPr lang="en-US" sz="2400" dirty="0"/>
              <a:t> de la  communication </a:t>
            </a:r>
            <a:r>
              <a:rPr lang="en-US" sz="2400" dirty="0" err="1"/>
              <a:t>globale</a:t>
            </a:r>
            <a:r>
              <a:rPr lang="en-US" sz="2400" dirty="0"/>
              <a:t> des Nations </a:t>
            </a:r>
            <a:r>
              <a:rPr lang="en-US" sz="2400" dirty="0" err="1"/>
              <a:t>Unies</a:t>
            </a:r>
            <a:endParaRPr lang="en-US" sz="2400" dirty="0"/>
          </a:p>
          <a:p>
            <a:pPr marL="0" indent="0">
              <a:spcBef>
                <a:spcPts val="800"/>
              </a:spcBef>
              <a:buNone/>
            </a:pPr>
            <a:r>
              <a:rPr lang="en-US" sz="2400" dirty="0"/>
              <a:t>* Une </a:t>
            </a:r>
            <a:r>
              <a:rPr lang="en-US" sz="2400" dirty="0" err="1"/>
              <a:t>organisation</a:t>
            </a:r>
            <a:r>
              <a:rPr lang="en-US" sz="2400" dirty="0"/>
              <a:t> </a:t>
            </a:r>
            <a:r>
              <a:rPr lang="en-US" sz="2400" dirty="0" err="1"/>
              <a:t>accréditée</a:t>
            </a:r>
            <a:r>
              <a:rPr lang="en-US" sz="2400" dirty="0"/>
              <a:t> CCNUCC</a:t>
            </a:r>
            <a:endParaRPr sz="2400" dirty="0"/>
          </a:p>
          <a:p>
            <a:pPr marL="0" indent="0">
              <a:spcBef>
                <a:spcPts val="800"/>
              </a:spcBef>
              <a:buNone/>
            </a:pPr>
            <a:endParaRPr lang="en" dirty="0">
              <a:solidFill>
                <a:schemeClr val="accent3">
                  <a:lumMod val="75000"/>
                </a:schemeClr>
              </a:solidFill>
            </a:endParaRPr>
          </a:p>
          <a:p>
            <a:pPr marL="0" indent="0">
              <a:spcBef>
                <a:spcPts val="800"/>
              </a:spcBef>
              <a:buNone/>
            </a:pPr>
            <a:endParaRPr sz="4000" dirty="0"/>
          </a:p>
        </p:txBody>
      </p:sp>
      <p:pic>
        <p:nvPicPr>
          <p:cNvPr id="88" name="Google Shape;88;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013509" y="5128167"/>
            <a:ext cx="2792209" cy="860000"/>
          </a:xfrm>
          <a:prstGeom prst="rect">
            <a:avLst/>
          </a:prstGeom>
          <a:noFill/>
          <a:ln>
            <a:noFill/>
          </a:ln>
        </p:spPr>
      </p:pic>
      <p:pic>
        <p:nvPicPr>
          <p:cNvPr id="89" name="Google Shape;89;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803318" y="3019782"/>
            <a:ext cx="973082" cy="860000"/>
          </a:xfrm>
          <a:prstGeom prst="rect">
            <a:avLst/>
          </a:prstGeom>
          <a:noFill/>
          <a:ln>
            <a:noFill/>
          </a:ln>
        </p:spPr>
      </p:pic>
      <p:pic>
        <p:nvPicPr>
          <p:cNvPr id="6" name="Picture 5" descr="C2-HD-BTM.png">
            <a:extLst>
              <a:ext uri="{FF2B5EF4-FFF2-40B4-BE49-F238E27FC236}">
                <a16:creationId xmlns:a16="http://schemas.microsoft.com/office/drawing/2014/main" id="{51AAE2AB-79A7-964D-8C66-3F7FBE962A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01033"/>
            <a:ext cx="12191999" cy="1339189"/>
          </a:xfrm>
          <a:prstGeom prst="rect">
            <a:avLst/>
          </a:prstGeom>
        </p:spPr>
      </p:pic>
    </p:spTree>
    <p:extLst>
      <p:ext uri="{BB962C8B-B14F-4D97-AF65-F5344CB8AC3E}">
        <p14:creationId xmlns:p14="http://schemas.microsoft.com/office/powerpoint/2010/main" val="547430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1D1C2-1120-4784-A039-F4B89628888D}"/>
              </a:ext>
            </a:extLst>
          </p:cNvPr>
          <p:cNvSpPr>
            <a:spLocks noGrp="1"/>
          </p:cNvSpPr>
          <p:nvPr>
            <p:ph idx="1"/>
          </p:nvPr>
        </p:nvSpPr>
        <p:spPr>
          <a:xfrm>
            <a:off x="8482153" y="2185664"/>
            <a:ext cx="3533498" cy="3679559"/>
          </a:xfrm>
        </p:spPr>
        <p:txBody>
          <a:bodyPr>
            <a:normAutofit fontScale="70000" lnSpcReduction="20000"/>
          </a:bodyPr>
          <a:lstStyle/>
          <a:p>
            <a:pPr marL="0" indent="0" fontAlgn="base">
              <a:buNone/>
            </a:pPr>
            <a:r>
              <a:rPr lang="en-US" sz="2600" b="1" dirty="0"/>
              <a:t>Convention-cadre des Nations </a:t>
            </a:r>
            <a:r>
              <a:rPr lang="en-US" sz="2600" b="1" dirty="0" err="1"/>
              <a:t>Unies</a:t>
            </a:r>
            <a:r>
              <a:rPr lang="en-US" sz="2600" b="1" dirty="0"/>
              <a:t> sur les </a:t>
            </a:r>
            <a:r>
              <a:rPr lang="en-US" sz="2600" b="1" dirty="0" err="1"/>
              <a:t>changements</a:t>
            </a:r>
            <a:r>
              <a:rPr lang="en-US" sz="2600" b="1" dirty="0"/>
              <a:t> </a:t>
            </a:r>
            <a:r>
              <a:rPr lang="en-US" sz="2600" b="1" dirty="0" err="1"/>
              <a:t>climatiques</a:t>
            </a:r>
            <a:r>
              <a:rPr lang="en-US" sz="2600" b="1" dirty="0"/>
              <a:t> (CCNUCC)</a:t>
            </a:r>
          </a:p>
          <a:p>
            <a:pPr marL="0" indent="0" fontAlgn="base">
              <a:buNone/>
            </a:pPr>
            <a:endParaRPr lang="en-US" sz="2600" b="1" dirty="0"/>
          </a:p>
          <a:p>
            <a:pPr marL="0" indent="0" fontAlgn="base">
              <a:buNone/>
            </a:pPr>
            <a:r>
              <a:rPr lang="en-US" sz="2600" b="1" dirty="0"/>
              <a:t>Les ONG </a:t>
            </a:r>
            <a:r>
              <a:rPr lang="en-US" sz="2600" b="1" dirty="0" err="1"/>
              <a:t>accréditées</a:t>
            </a:r>
            <a:r>
              <a:rPr lang="en-US" sz="2600" b="1" dirty="0"/>
              <a:t> par la CCNUCC </a:t>
            </a:r>
            <a:r>
              <a:rPr lang="en-US" sz="2600" b="1" dirty="0" err="1"/>
              <a:t>peuvent</a:t>
            </a:r>
            <a:r>
              <a:rPr lang="en-US" sz="2600" b="1" dirty="0"/>
              <a:t> </a:t>
            </a:r>
            <a:r>
              <a:rPr lang="en-US" sz="2600" b="1" dirty="0" err="1"/>
              <a:t>s'inscrire</a:t>
            </a:r>
            <a:r>
              <a:rPr lang="en-US" sz="2600" b="1" dirty="0"/>
              <a:t> et </a:t>
            </a:r>
            <a:r>
              <a:rPr lang="en-US" sz="2600" b="1" dirty="0" err="1"/>
              <a:t>participer</a:t>
            </a:r>
            <a:r>
              <a:rPr lang="en-US" sz="2600" b="1" dirty="0"/>
              <a:t> aux </a:t>
            </a:r>
            <a:r>
              <a:rPr lang="en-US" sz="2600" b="1" dirty="0" err="1"/>
              <a:t>réunions</a:t>
            </a:r>
            <a:r>
              <a:rPr lang="en-US" sz="2600" b="1" dirty="0"/>
              <a:t> de la COP </a:t>
            </a:r>
            <a:r>
              <a:rPr lang="en-US" sz="2600" b="1" dirty="0" err="1"/>
              <a:t>en</a:t>
            </a:r>
            <a:r>
              <a:rPr lang="en-US" sz="2600" b="1" dirty="0"/>
              <a:t> </a:t>
            </a:r>
            <a:r>
              <a:rPr lang="en-US" sz="2600" b="1" dirty="0" err="1"/>
              <a:t>tant</a:t>
            </a:r>
            <a:r>
              <a:rPr lang="en-US" sz="2600" b="1" dirty="0"/>
              <a:t> que </a:t>
            </a:r>
            <a:r>
              <a:rPr lang="en-US" sz="2600" b="1" dirty="0" err="1"/>
              <a:t>suivi</a:t>
            </a:r>
            <a:r>
              <a:rPr lang="en-US" sz="2600" b="1" dirty="0"/>
              <a:t> et mise </a:t>
            </a:r>
            <a:r>
              <a:rPr lang="en-US" sz="2600" b="1" dirty="0" err="1"/>
              <a:t>en</a:t>
            </a:r>
            <a:r>
              <a:rPr lang="en-US" sz="2600" b="1" dirty="0"/>
              <a:t> </a:t>
            </a:r>
            <a:r>
              <a:rPr lang="en-US" sz="2600" b="1" dirty="0" err="1"/>
              <a:t>œuvre</a:t>
            </a:r>
            <a:r>
              <a:rPr lang="en-US" sz="2600" b="1" dirty="0"/>
              <a:t> de </a:t>
            </a:r>
            <a:r>
              <a:rPr lang="en-US" sz="2600" b="1" dirty="0" err="1"/>
              <a:t>l'Accord</a:t>
            </a:r>
            <a:r>
              <a:rPr lang="en-US" sz="2600" b="1" dirty="0"/>
              <a:t> de Paris. Un </a:t>
            </a:r>
            <a:r>
              <a:rPr lang="en-US" sz="2600" b="1" dirty="0" err="1"/>
              <a:t>nombre</a:t>
            </a:r>
            <a:r>
              <a:rPr lang="en-US" sz="2600" b="1" dirty="0"/>
              <a:t> </a:t>
            </a:r>
            <a:r>
              <a:rPr lang="en-US" sz="2600" b="1" dirty="0" err="1"/>
              <a:t>limité</a:t>
            </a:r>
            <a:r>
              <a:rPr lang="en-US" sz="2600" b="1" dirty="0"/>
              <a:t> </a:t>
            </a:r>
            <a:r>
              <a:rPr lang="en-US" sz="2600" b="1" dirty="0" err="1"/>
              <a:t>d'organisations</a:t>
            </a:r>
            <a:r>
              <a:rPr lang="en-US" sz="2600" b="1" dirty="0"/>
              <a:t> de la </a:t>
            </a:r>
            <a:r>
              <a:rPr lang="en-US" sz="2600" b="1" dirty="0" err="1"/>
              <a:t>société</a:t>
            </a:r>
            <a:r>
              <a:rPr lang="en-US" sz="2600" b="1" dirty="0"/>
              <a:t> </a:t>
            </a:r>
            <a:r>
              <a:rPr lang="en-US" sz="2600" b="1" dirty="0" err="1"/>
              <a:t>civile</a:t>
            </a:r>
            <a:r>
              <a:rPr lang="en-US" sz="2600" b="1" dirty="0"/>
              <a:t> </a:t>
            </a:r>
            <a:r>
              <a:rPr lang="en-US" sz="2600" b="1" dirty="0" err="1"/>
              <a:t>ont</a:t>
            </a:r>
            <a:r>
              <a:rPr lang="en-US" sz="2600" b="1" dirty="0"/>
              <a:t> </a:t>
            </a:r>
            <a:r>
              <a:rPr lang="en-US" sz="2600" b="1" dirty="0" err="1"/>
              <a:t>cette</a:t>
            </a:r>
            <a:r>
              <a:rPr lang="en-US" sz="2600" b="1" dirty="0"/>
              <a:t> </a:t>
            </a:r>
            <a:r>
              <a:rPr lang="en-US" sz="2600" b="1" dirty="0" err="1"/>
              <a:t>accréditation</a:t>
            </a:r>
            <a:r>
              <a:rPr lang="en-US" sz="2600" b="1" dirty="0"/>
              <a:t> et </a:t>
            </a:r>
            <a:r>
              <a:rPr lang="en-US" sz="2600" b="1" dirty="0" err="1"/>
              <a:t>cet</a:t>
            </a:r>
            <a:r>
              <a:rPr lang="en-US" sz="2600" b="1" dirty="0"/>
              <a:t> </a:t>
            </a:r>
            <a:r>
              <a:rPr lang="en-US" sz="2600" b="1" dirty="0" err="1"/>
              <a:t>accès</a:t>
            </a:r>
            <a:r>
              <a:rPr lang="en-US" sz="2600" b="1" dirty="0"/>
              <a:t> pour </a:t>
            </a:r>
            <a:r>
              <a:rPr lang="en-US" sz="2600" b="1" dirty="0" err="1"/>
              <a:t>participer</a:t>
            </a:r>
            <a:r>
              <a:rPr lang="en-US" sz="2600" b="1" dirty="0"/>
              <a:t> </a:t>
            </a:r>
            <a:r>
              <a:rPr lang="en-US" sz="2600" b="1" dirty="0" err="1"/>
              <a:t>à</a:t>
            </a:r>
            <a:r>
              <a:rPr lang="en-US" sz="2600" b="1" dirty="0"/>
              <a:t> la </a:t>
            </a:r>
            <a:r>
              <a:rPr lang="en-US" sz="2600" b="1" dirty="0" err="1"/>
              <a:t>conférence</a:t>
            </a:r>
            <a:endParaRPr lang="en-US" sz="2600" b="1" dirty="0"/>
          </a:p>
          <a:p>
            <a:pPr marL="0" indent="0" fontAlgn="base">
              <a:buNone/>
            </a:pPr>
            <a:r>
              <a:rPr lang="en-US" dirty="0"/>
              <a:t>. </a:t>
            </a:r>
          </a:p>
        </p:txBody>
      </p:sp>
      <p:pic>
        <p:nvPicPr>
          <p:cNvPr id="4" name="Picture 3" descr="C2-HD-BTM.png">
            <a:extLst>
              <a:ext uri="{FF2B5EF4-FFF2-40B4-BE49-F238E27FC236}">
                <a16:creationId xmlns:a16="http://schemas.microsoft.com/office/drawing/2014/main" id="{6A6EFB3B-42D7-4407-B016-303E2A1E51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5" name="Content Placeholder 2">
            <a:extLst>
              <a:ext uri="{FF2B5EF4-FFF2-40B4-BE49-F238E27FC236}">
                <a16:creationId xmlns:a16="http://schemas.microsoft.com/office/drawing/2014/main" id="{CCBF7A6B-ED3E-4816-80CC-FCF105961CEC}"/>
              </a:ext>
            </a:extLst>
          </p:cNvPr>
          <p:cNvSpPr txBox="1">
            <a:spLocks/>
          </p:cNvSpPr>
          <p:nvPr/>
        </p:nvSpPr>
        <p:spPr>
          <a:xfrm>
            <a:off x="561712" y="2208617"/>
            <a:ext cx="3444232" cy="416246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3400" b="1" dirty="0" err="1"/>
              <a:t>Statut</a:t>
            </a:r>
            <a:r>
              <a:rPr lang="en-US" sz="3400" b="1" dirty="0"/>
              <a:t> </a:t>
            </a:r>
            <a:r>
              <a:rPr lang="en-US" sz="3400" b="1" dirty="0" err="1"/>
              <a:t>consultatif</a:t>
            </a:r>
            <a:r>
              <a:rPr lang="en-US" sz="3400" b="1" dirty="0"/>
              <a:t> </a:t>
            </a:r>
            <a:r>
              <a:rPr lang="en-US" sz="3400" b="1" dirty="0" err="1"/>
              <a:t>spécial</a:t>
            </a:r>
            <a:r>
              <a:rPr lang="en-US" sz="3400" b="1" dirty="0"/>
              <a:t> de </a:t>
            </a:r>
            <a:r>
              <a:rPr lang="en-US" sz="3400" b="1" dirty="0" err="1"/>
              <a:t>l'ECOSOC</a:t>
            </a:r>
            <a:endParaRPr lang="en-US" sz="3400" b="1" dirty="0"/>
          </a:p>
          <a:p>
            <a:pPr marL="0" indent="0">
              <a:buNone/>
            </a:pPr>
            <a:endParaRPr lang="en-US" sz="3400" b="1" dirty="0"/>
          </a:p>
          <a:p>
            <a:pPr marL="0" indent="0">
              <a:buNone/>
            </a:pPr>
            <a:r>
              <a:rPr lang="en-US" sz="3400" b="1" dirty="0"/>
              <a:t>Le </a:t>
            </a:r>
            <a:r>
              <a:rPr lang="en-US" sz="3400" b="1" dirty="0" err="1"/>
              <a:t>statut</a:t>
            </a:r>
            <a:r>
              <a:rPr lang="en-US" sz="3400" b="1" dirty="0"/>
              <a:t> </a:t>
            </a:r>
            <a:r>
              <a:rPr lang="en-US" sz="3400" b="1" dirty="0" err="1"/>
              <a:t>consultatif</a:t>
            </a:r>
            <a:r>
              <a:rPr lang="en-US" sz="3400" b="1" dirty="0"/>
              <a:t> </a:t>
            </a:r>
            <a:r>
              <a:rPr lang="en-US" sz="3400" b="1" dirty="0" err="1"/>
              <a:t>permet</a:t>
            </a:r>
            <a:r>
              <a:rPr lang="en-US" sz="3400" b="1" dirty="0"/>
              <a:t> aux ONG </a:t>
            </a:r>
            <a:r>
              <a:rPr lang="en-US" sz="3400" b="1" dirty="0" err="1"/>
              <a:t>d'accéder</a:t>
            </a:r>
            <a:r>
              <a:rPr lang="en-US" sz="3400" b="1" dirty="0"/>
              <a:t> non </a:t>
            </a:r>
            <a:r>
              <a:rPr lang="en-US" sz="3400" b="1" dirty="0" err="1"/>
              <a:t>seulement</a:t>
            </a:r>
            <a:r>
              <a:rPr lang="en-US" sz="3400" b="1" dirty="0"/>
              <a:t> </a:t>
            </a:r>
            <a:r>
              <a:rPr lang="en-US" sz="3400" b="1" dirty="0" err="1"/>
              <a:t>à</a:t>
            </a:r>
            <a:r>
              <a:rPr lang="en-US" sz="3400" b="1" dirty="0"/>
              <a:t> </a:t>
            </a:r>
            <a:r>
              <a:rPr lang="en-US" sz="3400" b="1" dirty="0" err="1"/>
              <a:t>l'ECOSOC</a:t>
            </a:r>
            <a:r>
              <a:rPr lang="en-US" sz="3400" b="1" dirty="0"/>
              <a:t>, </a:t>
            </a:r>
            <a:r>
              <a:rPr lang="en-US" sz="3400" b="1" dirty="0" err="1"/>
              <a:t>mais</a:t>
            </a:r>
            <a:r>
              <a:rPr lang="en-US" sz="3400" b="1" dirty="0"/>
              <a:t> </a:t>
            </a:r>
            <a:r>
              <a:rPr lang="en-US" sz="3400" b="1" dirty="0" err="1"/>
              <a:t>aussi</a:t>
            </a:r>
            <a:r>
              <a:rPr lang="en-US" sz="3400" b="1" dirty="0"/>
              <a:t> </a:t>
            </a:r>
            <a:r>
              <a:rPr lang="en-US" sz="3400" b="1" dirty="0" err="1"/>
              <a:t>à</a:t>
            </a:r>
            <a:r>
              <a:rPr lang="en-US" sz="3400" b="1" dirty="0"/>
              <a:t> </a:t>
            </a:r>
            <a:r>
              <a:rPr lang="en-US" sz="3400" b="1" dirty="0" err="1"/>
              <a:t>ses</a:t>
            </a:r>
            <a:r>
              <a:rPr lang="en-US" sz="3400" b="1" dirty="0"/>
              <a:t> </a:t>
            </a:r>
            <a:r>
              <a:rPr lang="en-US" sz="3400" b="1" dirty="0" err="1"/>
              <a:t>nombreux</a:t>
            </a:r>
            <a:r>
              <a:rPr lang="en-US" sz="3400" b="1" dirty="0"/>
              <a:t> </a:t>
            </a:r>
            <a:r>
              <a:rPr lang="en-US" sz="3400" b="1" dirty="0" err="1"/>
              <a:t>organes</a:t>
            </a:r>
            <a:r>
              <a:rPr lang="en-US" sz="3400" b="1" dirty="0"/>
              <a:t> </a:t>
            </a:r>
            <a:r>
              <a:rPr lang="en-US" sz="3400" b="1" dirty="0" err="1"/>
              <a:t>subsidiaires</a:t>
            </a:r>
            <a:r>
              <a:rPr lang="en-US" sz="3400" b="1" dirty="0"/>
              <a:t>, aux divers </a:t>
            </a:r>
            <a:r>
              <a:rPr lang="en-US" sz="3400" b="1" dirty="0" err="1"/>
              <a:t>mécanismes</a:t>
            </a:r>
            <a:r>
              <a:rPr lang="en-US" sz="3400" b="1" dirty="0"/>
              <a:t> des droits de </a:t>
            </a:r>
            <a:r>
              <a:rPr lang="en-US" sz="3400" b="1" dirty="0" err="1"/>
              <a:t>l'homme</a:t>
            </a:r>
            <a:r>
              <a:rPr lang="en-US" sz="3400" b="1" dirty="0"/>
              <a:t> des Nations </a:t>
            </a:r>
            <a:r>
              <a:rPr lang="en-US" sz="3400" b="1" dirty="0" err="1"/>
              <a:t>Unies</a:t>
            </a:r>
            <a:r>
              <a:rPr lang="en-US" sz="3400" b="1" dirty="0"/>
              <a:t>, aux </a:t>
            </a:r>
            <a:r>
              <a:rPr lang="en-US" sz="3400" b="1" dirty="0" err="1"/>
              <a:t>processus</a:t>
            </a:r>
            <a:r>
              <a:rPr lang="en-US" sz="3400" b="1" dirty="0"/>
              <a:t> ad hoc sur les </a:t>
            </a:r>
            <a:r>
              <a:rPr lang="en-US" sz="3400" b="1" dirty="0" err="1"/>
              <a:t>armes</a:t>
            </a:r>
            <a:r>
              <a:rPr lang="en-US" sz="3400" b="1" dirty="0"/>
              <a:t> </a:t>
            </a:r>
            <a:r>
              <a:rPr lang="en-US" sz="3400" b="1" dirty="0" err="1"/>
              <a:t>légères</a:t>
            </a:r>
            <a:r>
              <a:rPr lang="en-US" sz="3400" b="1" dirty="0"/>
              <a:t>, </a:t>
            </a:r>
            <a:r>
              <a:rPr lang="en-US" sz="3400" b="1" dirty="0" err="1"/>
              <a:t>ainsi</a:t>
            </a:r>
            <a:r>
              <a:rPr lang="en-US" sz="3400" b="1" dirty="0"/>
              <a:t> </a:t>
            </a:r>
            <a:r>
              <a:rPr lang="en-US" sz="3400" b="1" dirty="0" err="1"/>
              <a:t>qu'aux</a:t>
            </a:r>
            <a:r>
              <a:rPr lang="en-US" sz="3400" b="1" dirty="0"/>
              <a:t> </a:t>
            </a:r>
            <a:r>
              <a:rPr lang="en-US" sz="3400" b="1" dirty="0" err="1"/>
              <a:t>événements</a:t>
            </a:r>
            <a:r>
              <a:rPr lang="en-US" sz="3400" b="1" dirty="0"/>
              <a:t> </a:t>
            </a:r>
            <a:r>
              <a:rPr lang="en-US" sz="3400" b="1" dirty="0" err="1"/>
              <a:t>spéciaux</a:t>
            </a:r>
            <a:r>
              <a:rPr lang="en-US" sz="3400" b="1" dirty="0"/>
              <a:t> </a:t>
            </a:r>
            <a:r>
              <a:rPr lang="en-US" sz="3400" b="1" dirty="0" err="1"/>
              <a:t>organisés</a:t>
            </a:r>
            <a:r>
              <a:rPr lang="en-US" sz="3400" b="1" dirty="0"/>
              <a:t> par le </a:t>
            </a:r>
            <a:r>
              <a:rPr lang="en-US" sz="3400" b="1" dirty="0" err="1"/>
              <a:t>Président</a:t>
            </a:r>
            <a:r>
              <a:rPr lang="en-US" sz="3400" b="1" dirty="0"/>
              <a:t> de </a:t>
            </a:r>
            <a:r>
              <a:rPr lang="en-US" sz="3400" b="1" dirty="0" err="1"/>
              <a:t>l’Assemblée</a:t>
            </a:r>
            <a:r>
              <a:rPr lang="en-US" sz="3400" b="1" dirty="0"/>
              <a:t> Générale.  </a:t>
            </a:r>
            <a:r>
              <a:rPr lang="en-US" sz="3400" b="1" dirty="0" err="1"/>
              <a:t>Voir</a:t>
            </a:r>
            <a:r>
              <a:rPr lang="en-US" sz="3400" b="1" dirty="0"/>
              <a:t> Nouvelles et </a:t>
            </a:r>
            <a:r>
              <a:rPr lang="en-US" sz="3400" b="1" dirty="0" err="1"/>
              <a:t>événements</a:t>
            </a:r>
            <a:r>
              <a:rPr lang="en-US" sz="3400" b="1" dirty="0"/>
              <a:t> pour des </a:t>
            </a:r>
            <a:r>
              <a:rPr lang="en-US" sz="3400" b="1" dirty="0" err="1"/>
              <a:t>exemples</a:t>
            </a:r>
            <a:r>
              <a:rPr lang="en-US" sz="3400" b="1" dirty="0"/>
              <a:t>. </a:t>
            </a:r>
            <a:r>
              <a:rPr lang="en-US" sz="3400" b="1" dirty="0" err="1"/>
              <a:t>C'est</a:t>
            </a:r>
            <a:r>
              <a:rPr lang="en-US" sz="3400" b="1" dirty="0"/>
              <a:t> de </a:t>
            </a:r>
            <a:r>
              <a:rPr lang="en-US" sz="3400" b="1" dirty="0" err="1"/>
              <a:t>cette</a:t>
            </a:r>
            <a:r>
              <a:rPr lang="en-US" sz="3400" b="1" dirty="0"/>
              <a:t> manière que nous </a:t>
            </a:r>
            <a:r>
              <a:rPr lang="en-US" sz="3400" b="1" dirty="0" err="1"/>
              <a:t>donnons</a:t>
            </a:r>
            <a:r>
              <a:rPr lang="en-US" sz="3400" b="1" dirty="0"/>
              <a:t> des </a:t>
            </a:r>
            <a:r>
              <a:rPr lang="en-US" sz="3400" b="1" dirty="0" err="1"/>
              <a:t>informations</a:t>
            </a:r>
            <a:r>
              <a:rPr lang="en-US" sz="3400" b="1" dirty="0"/>
              <a:t> </a:t>
            </a:r>
            <a:r>
              <a:rPr lang="en-US" sz="3400" b="1" dirty="0" err="1"/>
              <a:t>à</a:t>
            </a:r>
            <a:r>
              <a:rPr lang="en-US" sz="3400" b="1" dirty="0"/>
              <a:t> </a:t>
            </a:r>
            <a:r>
              <a:rPr lang="en-US" sz="3400" b="1" dirty="0" err="1"/>
              <a:t>l'ONU</a:t>
            </a:r>
            <a:r>
              <a:rPr lang="en-US" sz="3400" b="1" dirty="0"/>
              <a:t>.</a:t>
            </a:r>
          </a:p>
        </p:txBody>
      </p:sp>
      <p:sp>
        <p:nvSpPr>
          <p:cNvPr id="6" name="Content Placeholder 2">
            <a:extLst>
              <a:ext uri="{FF2B5EF4-FFF2-40B4-BE49-F238E27FC236}">
                <a16:creationId xmlns:a16="http://schemas.microsoft.com/office/drawing/2014/main" id="{C68B36E2-D05B-4AF1-B389-65B77433341F}"/>
              </a:ext>
            </a:extLst>
          </p:cNvPr>
          <p:cNvSpPr txBox="1">
            <a:spLocks/>
          </p:cNvSpPr>
          <p:nvPr/>
        </p:nvSpPr>
        <p:spPr>
          <a:xfrm>
            <a:off x="4518669" y="2208618"/>
            <a:ext cx="3486686" cy="402412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800" b="1" dirty="0" err="1"/>
              <a:t>Accréditation</a:t>
            </a:r>
            <a:r>
              <a:rPr lang="en-US" sz="2800" b="1" dirty="0"/>
              <a:t> du </a:t>
            </a:r>
            <a:r>
              <a:rPr lang="en-US" sz="2800" b="1" dirty="0" err="1"/>
              <a:t>Département</a:t>
            </a:r>
            <a:r>
              <a:rPr lang="en-US" sz="2800" b="1" dirty="0"/>
              <a:t> de la  communication </a:t>
            </a:r>
            <a:r>
              <a:rPr lang="en-US" sz="2800" b="1" dirty="0" err="1"/>
              <a:t>globale</a:t>
            </a:r>
            <a:endParaRPr lang="en-US" sz="2800" b="1" dirty="0"/>
          </a:p>
          <a:p>
            <a:pPr marL="0" indent="0">
              <a:buNone/>
            </a:pPr>
            <a:endParaRPr lang="en-US" sz="2800" b="1" dirty="0"/>
          </a:p>
          <a:p>
            <a:pPr marL="0" indent="0">
              <a:buNone/>
            </a:pPr>
            <a:r>
              <a:rPr lang="en-US" sz="2800" b="1" dirty="0" err="1"/>
              <a:t>L'accréditation</a:t>
            </a:r>
            <a:r>
              <a:rPr lang="en-US" sz="2800" b="1" dirty="0"/>
              <a:t> </a:t>
            </a:r>
            <a:r>
              <a:rPr lang="en-US" sz="2800" b="1" dirty="0" err="1"/>
              <a:t>signifie</a:t>
            </a:r>
            <a:r>
              <a:rPr lang="en-US" sz="2800" b="1" dirty="0"/>
              <a:t> </a:t>
            </a:r>
            <a:r>
              <a:rPr lang="en-US" sz="2800" b="1" dirty="0" err="1"/>
              <a:t>notre</a:t>
            </a:r>
            <a:r>
              <a:rPr lang="en-US" sz="2800" b="1" dirty="0"/>
              <a:t> relation avec la DCG. Ce </a:t>
            </a:r>
            <a:r>
              <a:rPr lang="en-US" sz="2800" b="1" dirty="0" err="1"/>
              <a:t>mandat</a:t>
            </a:r>
            <a:r>
              <a:rPr lang="en-US" sz="2800" b="1" dirty="0"/>
              <a:t> </a:t>
            </a:r>
            <a:r>
              <a:rPr lang="en-US" sz="2800" b="1" dirty="0" err="1"/>
              <a:t>consiste</a:t>
            </a:r>
            <a:r>
              <a:rPr lang="en-US" sz="2800" b="1" dirty="0"/>
              <a:t> </a:t>
            </a:r>
            <a:r>
              <a:rPr lang="en-US" sz="2800" b="1" dirty="0" err="1"/>
              <a:t>à</a:t>
            </a:r>
            <a:r>
              <a:rPr lang="en-US" sz="2800" b="1" dirty="0"/>
              <a:t> </a:t>
            </a:r>
            <a:r>
              <a:rPr lang="en-US" sz="2800" b="1" dirty="0" err="1"/>
              <a:t>développer</a:t>
            </a:r>
            <a:r>
              <a:rPr lang="en-US" sz="2800" b="1" dirty="0"/>
              <a:t> des </a:t>
            </a:r>
            <a:r>
              <a:rPr lang="en-US" sz="2800" b="1" dirty="0" err="1"/>
              <a:t>partenariats</a:t>
            </a:r>
            <a:r>
              <a:rPr lang="en-US" sz="2800" b="1" dirty="0"/>
              <a:t> avec la </a:t>
            </a:r>
            <a:r>
              <a:rPr lang="en-US" sz="2800" b="1" dirty="0" err="1"/>
              <a:t>société</a:t>
            </a:r>
            <a:r>
              <a:rPr lang="en-US" sz="2800" b="1" dirty="0"/>
              <a:t> </a:t>
            </a:r>
            <a:r>
              <a:rPr lang="en-US" sz="2800" b="1" dirty="0" err="1"/>
              <a:t>civile</a:t>
            </a:r>
            <a:r>
              <a:rPr lang="en-US" sz="2800" b="1" dirty="0"/>
              <a:t> du monde </a:t>
            </a:r>
            <a:r>
              <a:rPr lang="en-US" sz="2800" b="1" dirty="0" err="1"/>
              <a:t>entier</a:t>
            </a:r>
            <a:r>
              <a:rPr lang="en-US" sz="2800" b="1" dirty="0"/>
              <a:t> pour </a:t>
            </a:r>
            <a:r>
              <a:rPr lang="en-US" sz="2800" b="1" dirty="0" err="1"/>
              <a:t>améliorer</a:t>
            </a:r>
            <a:r>
              <a:rPr lang="en-US" sz="2800" b="1" dirty="0"/>
              <a:t> </a:t>
            </a:r>
            <a:r>
              <a:rPr lang="en-US" sz="2800" b="1" dirty="0" err="1"/>
              <a:t>leur</a:t>
            </a:r>
            <a:r>
              <a:rPr lang="en-US" sz="2800" b="1" dirty="0"/>
              <a:t> interaction et </a:t>
            </a:r>
            <a:r>
              <a:rPr lang="en-US" sz="2800" b="1" dirty="0" err="1"/>
              <a:t>leur</a:t>
            </a:r>
            <a:r>
              <a:rPr lang="en-US" sz="2800" b="1" dirty="0"/>
              <a:t> </a:t>
            </a:r>
            <a:r>
              <a:rPr lang="en-US" sz="2800" b="1" dirty="0" err="1"/>
              <a:t>compréhension</a:t>
            </a:r>
            <a:r>
              <a:rPr lang="en-US" sz="2800" b="1" dirty="0"/>
              <a:t> du travail de </a:t>
            </a:r>
            <a:r>
              <a:rPr lang="en-US" sz="2800" b="1" dirty="0" err="1"/>
              <a:t>l'Organisation</a:t>
            </a:r>
            <a:r>
              <a:rPr lang="en-US" sz="2800" b="1" dirty="0"/>
              <a:t>. </a:t>
            </a:r>
            <a:r>
              <a:rPr lang="en-US" sz="2800" b="1" dirty="0" err="1"/>
              <a:t>Ils</a:t>
            </a:r>
            <a:r>
              <a:rPr lang="en-US" sz="2800" b="1" dirty="0"/>
              <a:t> nous </a:t>
            </a:r>
            <a:r>
              <a:rPr lang="en-US" sz="2800" b="1" dirty="0" err="1"/>
              <a:t>fournissent</a:t>
            </a:r>
            <a:r>
              <a:rPr lang="en-US" sz="2800" b="1" dirty="0"/>
              <a:t> des </a:t>
            </a:r>
            <a:r>
              <a:rPr lang="en-US" sz="2800" b="1" dirty="0" err="1"/>
              <a:t>ressources</a:t>
            </a:r>
            <a:r>
              <a:rPr lang="en-US" sz="2800" b="1" dirty="0"/>
              <a:t> et des </a:t>
            </a:r>
            <a:r>
              <a:rPr lang="en-US" sz="2800" b="1" dirty="0" err="1"/>
              <a:t>informations</a:t>
            </a:r>
            <a:r>
              <a:rPr lang="en-US" sz="2800" b="1" dirty="0"/>
              <a:t> sur </a:t>
            </a:r>
            <a:r>
              <a:rPr lang="en-US" sz="2800" b="1" dirty="0" err="1"/>
              <a:t>l'ONU</a:t>
            </a:r>
            <a:r>
              <a:rPr lang="en-US" sz="2800" b="1" dirty="0"/>
              <a:t> que nous </a:t>
            </a:r>
            <a:r>
              <a:rPr lang="en-US" sz="2800" b="1" dirty="0" err="1"/>
              <a:t>partageons</a:t>
            </a:r>
            <a:r>
              <a:rPr lang="en-US" sz="2800" b="1" dirty="0"/>
              <a:t> avec </a:t>
            </a:r>
            <a:r>
              <a:rPr lang="en-US" sz="2800" b="1" dirty="0" err="1"/>
              <a:t>nos</a:t>
            </a:r>
            <a:r>
              <a:rPr lang="en-US" sz="2800" b="1" dirty="0"/>
              <a:t> </a:t>
            </a:r>
            <a:r>
              <a:rPr lang="en-US" sz="2800" b="1" dirty="0" err="1"/>
              <a:t>citoyens</a:t>
            </a:r>
            <a:r>
              <a:rPr lang="en-US" sz="2800" b="1" dirty="0"/>
              <a:t>.</a:t>
            </a:r>
          </a:p>
          <a:p>
            <a:pPr marL="0" indent="0">
              <a:buNone/>
            </a:pPr>
            <a:endParaRPr lang="en-US" dirty="0"/>
          </a:p>
        </p:txBody>
      </p:sp>
      <p:cxnSp>
        <p:nvCxnSpPr>
          <p:cNvPr id="8" name="Straight Connector 7">
            <a:extLst>
              <a:ext uri="{FF2B5EF4-FFF2-40B4-BE49-F238E27FC236}">
                <a16:creationId xmlns:a16="http://schemas.microsoft.com/office/drawing/2014/main" id="{D6B8AF9C-D9FD-4503-ABBA-DCB6B9CE8709}"/>
              </a:ext>
            </a:extLst>
          </p:cNvPr>
          <p:cNvCxnSpPr>
            <a:cxnSpLocks/>
          </p:cNvCxnSpPr>
          <p:nvPr/>
        </p:nvCxnSpPr>
        <p:spPr>
          <a:xfrm>
            <a:off x="4193177" y="2208618"/>
            <a:ext cx="0" cy="4649382"/>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3DF1672E-B64C-4B86-85A9-38189686E2CA}"/>
              </a:ext>
            </a:extLst>
          </p:cNvPr>
          <p:cNvCxnSpPr>
            <a:cxnSpLocks/>
          </p:cNvCxnSpPr>
          <p:nvPr/>
        </p:nvCxnSpPr>
        <p:spPr>
          <a:xfrm>
            <a:off x="8225245" y="2197732"/>
            <a:ext cx="0" cy="4173353"/>
          </a:xfrm>
          <a:prstGeom prst="line">
            <a:avLst/>
          </a:prstGeom>
        </p:spPr>
        <p:style>
          <a:lnRef idx="3">
            <a:schemeClr val="accent1"/>
          </a:lnRef>
          <a:fillRef idx="0">
            <a:schemeClr val="accent1"/>
          </a:fillRef>
          <a:effectRef idx="2">
            <a:schemeClr val="accent1"/>
          </a:effectRef>
          <a:fontRef idx="minor">
            <a:schemeClr val="tx1"/>
          </a:fontRef>
        </p:style>
      </p:cxnSp>
      <p:sp>
        <p:nvSpPr>
          <p:cNvPr id="12" name="object 3">
            <a:extLst>
              <a:ext uri="{FF2B5EF4-FFF2-40B4-BE49-F238E27FC236}">
                <a16:creationId xmlns:a16="http://schemas.microsoft.com/office/drawing/2014/main" id="{4C428B04-2E9F-45A4-A280-23DEF079721A}"/>
              </a:ext>
            </a:extLst>
          </p:cNvPr>
          <p:cNvSpPr txBox="1">
            <a:spLocks/>
          </p:cNvSpPr>
          <p:nvPr/>
        </p:nvSpPr>
        <p:spPr>
          <a:xfrm>
            <a:off x="4515394" y="473739"/>
            <a:ext cx="7500256" cy="1243289"/>
          </a:xfrm>
          <a:prstGeom prst="rect">
            <a:avLst/>
          </a:prstGeom>
        </p:spPr>
        <p:txBody>
          <a:bodyPr vert="horz" wrap="square" lIns="0" tIns="12065" rIns="0" bIns="0" rtlCol="0" anchor="ctr">
            <a:sp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R="5080">
              <a:lnSpc>
                <a:spcPts val="4750"/>
              </a:lnSpc>
              <a:spcBef>
                <a:spcPts val="95"/>
              </a:spcBef>
            </a:pPr>
            <a:r>
              <a:rPr lang="en-US" sz="4400" b="1" spc="-10" dirty="0">
                <a:solidFill>
                  <a:schemeClr val="accent5">
                    <a:lumMod val="75000"/>
                  </a:schemeClr>
                </a:solidFill>
              </a:rPr>
              <a:t>accreditations DE </a:t>
            </a:r>
            <a:r>
              <a:rPr lang="en-US" sz="4400" b="1" spc="-5" dirty="0">
                <a:solidFill>
                  <a:schemeClr val="accent5">
                    <a:lumMod val="75000"/>
                  </a:schemeClr>
                </a:solidFill>
              </a:rPr>
              <a:t>UNANIMA International</a:t>
            </a:r>
            <a:endParaRPr lang="en-US" sz="4400" b="1" dirty="0">
              <a:solidFill>
                <a:schemeClr val="accent5">
                  <a:lumMod val="75000"/>
                </a:schemeClr>
              </a:solidFill>
            </a:endParaRPr>
          </a:p>
        </p:txBody>
      </p:sp>
    </p:spTree>
    <p:extLst>
      <p:ext uri="{BB962C8B-B14F-4D97-AF65-F5344CB8AC3E}">
        <p14:creationId xmlns:p14="http://schemas.microsoft.com/office/powerpoint/2010/main" val="3279845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05958" y="434551"/>
            <a:ext cx="7000241" cy="1243289"/>
          </a:xfrm>
          <a:prstGeom prst="rect">
            <a:avLst/>
          </a:prstGeom>
        </p:spPr>
        <p:txBody>
          <a:bodyPr vert="horz" wrap="square" lIns="0" tIns="12065" rIns="0" bIns="0" rtlCol="0">
            <a:spAutoFit/>
          </a:bodyPr>
          <a:lstStyle/>
          <a:p>
            <a:pPr marR="5080" algn="r">
              <a:lnSpc>
                <a:spcPts val="4750"/>
              </a:lnSpc>
              <a:spcBef>
                <a:spcPts val="95"/>
              </a:spcBef>
            </a:pPr>
            <a:r>
              <a:rPr lang="fr-CH" sz="4400" b="1" spc="-5" dirty="0">
                <a:solidFill>
                  <a:schemeClr val="accent5">
                    <a:lumMod val="75000"/>
                  </a:schemeClr>
                </a:solidFill>
              </a:rPr>
              <a:t>Que signifie </a:t>
            </a:r>
            <a:r>
              <a:rPr lang="fr-CH" sz="4400" b="1" spc="-5" dirty="0" err="1">
                <a:solidFill>
                  <a:schemeClr val="accent5">
                    <a:lumMod val="75000"/>
                  </a:schemeClr>
                </a:solidFill>
              </a:rPr>
              <a:t>etre</a:t>
            </a:r>
            <a:r>
              <a:rPr lang="fr-CH" sz="4400" b="1" spc="-5" dirty="0">
                <a:solidFill>
                  <a:schemeClr val="accent5">
                    <a:lumMod val="75000"/>
                  </a:schemeClr>
                </a:solidFill>
              </a:rPr>
              <a:t> </a:t>
            </a:r>
            <a:r>
              <a:rPr lang="fr-CH" sz="4400" b="1" spc="-5" dirty="0" err="1">
                <a:solidFill>
                  <a:schemeClr val="accent5">
                    <a:lumMod val="75000"/>
                  </a:schemeClr>
                </a:solidFill>
              </a:rPr>
              <a:t>accredite</a:t>
            </a:r>
            <a:r>
              <a:rPr lang="fr-CH" sz="4400" b="1" spc="-5" dirty="0">
                <a:solidFill>
                  <a:schemeClr val="accent5">
                    <a:lumMod val="75000"/>
                  </a:schemeClr>
                </a:solidFill>
              </a:rPr>
              <a:t> ?</a:t>
            </a:r>
            <a:endParaRPr sz="4400" b="1" dirty="0">
              <a:solidFill>
                <a:schemeClr val="accent5">
                  <a:lumMod val="75000"/>
                </a:schemeClr>
              </a:solidFill>
            </a:endParaRPr>
          </a:p>
        </p:txBody>
      </p:sp>
      <p:sp>
        <p:nvSpPr>
          <p:cNvPr id="2" name="object 2"/>
          <p:cNvSpPr txBox="1">
            <a:spLocks noGrp="1"/>
          </p:cNvSpPr>
          <p:nvPr>
            <p:ph idx="1"/>
          </p:nvPr>
        </p:nvSpPr>
        <p:spPr>
          <a:xfrm>
            <a:off x="685799" y="1672462"/>
            <a:ext cx="10820400" cy="4177426"/>
          </a:xfrm>
          <a:prstGeom prst="rect">
            <a:avLst/>
          </a:prstGeom>
        </p:spPr>
        <p:txBody>
          <a:bodyPr vert="horz" wrap="square" lIns="0" tIns="12065" rIns="0" bIns="0" rtlCol="0">
            <a:spAutoFit/>
          </a:bodyPr>
          <a:lstStyle/>
          <a:p>
            <a:pPr marL="0" marR="146050" indent="0">
              <a:lnSpc>
                <a:spcPct val="100000"/>
              </a:lnSpc>
              <a:spcBef>
                <a:spcPts val="95"/>
              </a:spcBef>
              <a:buNone/>
            </a:pPr>
            <a:r>
              <a:rPr lang="fr-CH" spc="-5" dirty="0"/>
              <a:t>L'accréditation permet aux ONG de participer aux procédures de l'ONU:</a:t>
            </a:r>
          </a:p>
          <a:p>
            <a:pPr marL="0" marR="146050" indent="0">
              <a:lnSpc>
                <a:spcPct val="100000"/>
              </a:lnSpc>
              <a:spcBef>
                <a:spcPts val="95"/>
              </a:spcBef>
              <a:buNone/>
            </a:pPr>
            <a:endParaRPr lang="fr-CH" spc="-5" dirty="0"/>
          </a:p>
          <a:p>
            <a:pPr marR="146050">
              <a:lnSpc>
                <a:spcPct val="100000"/>
              </a:lnSpc>
              <a:spcBef>
                <a:spcPts val="95"/>
              </a:spcBef>
            </a:pPr>
            <a:r>
              <a:rPr lang="fr-CH" spc="-5" dirty="0"/>
              <a:t>Faire des déclarations orales</a:t>
            </a:r>
          </a:p>
          <a:p>
            <a:pPr marR="146050">
              <a:lnSpc>
                <a:spcPct val="100000"/>
              </a:lnSpc>
              <a:spcBef>
                <a:spcPts val="95"/>
              </a:spcBef>
            </a:pPr>
            <a:r>
              <a:rPr lang="fr-CH" spc="-5" dirty="0"/>
              <a:t>Soumettre des déclarations écrites</a:t>
            </a:r>
          </a:p>
          <a:p>
            <a:pPr marR="146050">
              <a:lnSpc>
                <a:spcPct val="100000"/>
              </a:lnSpc>
              <a:spcBef>
                <a:spcPts val="95"/>
              </a:spcBef>
            </a:pPr>
            <a:r>
              <a:rPr lang="fr-CH" spc="-5" dirty="0"/>
              <a:t>Sponsoriser des événements à l'intérieur et à proximité du Siège de l’ONU</a:t>
            </a:r>
          </a:p>
          <a:p>
            <a:pPr marR="146050">
              <a:lnSpc>
                <a:spcPct val="100000"/>
              </a:lnSpc>
              <a:spcBef>
                <a:spcPts val="95"/>
              </a:spcBef>
            </a:pPr>
            <a:r>
              <a:rPr lang="fr-CH" spc="-5" dirty="0"/>
              <a:t>Rencontrer  des diplomates</a:t>
            </a:r>
          </a:p>
          <a:p>
            <a:pPr marR="146050">
              <a:lnSpc>
                <a:spcPct val="100000"/>
              </a:lnSpc>
              <a:spcBef>
                <a:spcPts val="95"/>
              </a:spcBef>
            </a:pPr>
            <a:r>
              <a:rPr lang="fr-CH" spc="-5" dirty="0"/>
              <a:t>Assister aux conférences des Nations Unies</a:t>
            </a:r>
          </a:p>
          <a:p>
            <a:pPr marR="146050">
              <a:lnSpc>
                <a:spcPct val="100000"/>
              </a:lnSpc>
              <a:spcBef>
                <a:spcPts val="95"/>
              </a:spcBef>
            </a:pPr>
            <a:r>
              <a:rPr lang="fr-CH" spc="-5" dirty="0"/>
              <a:t>Faire des recommandations formelles ou informelles sur les nouvelles déclarations et résolutions des Nations Unies lors de leurs négociations</a:t>
            </a:r>
          </a:p>
          <a:p>
            <a:pPr marR="146050">
              <a:lnSpc>
                <a:spcPct val="100000"/>
              </a:lnSpc>
              <a:spcBef>
                <a:spcPts val="95"/>
              </a:spcBef>
            </a:pPr>
            <a:r>
              <a:rPr lang="fr-CH" spc="-5" dirty="0"/>
              <a:t>Soumettre des rapports et des commentaires aux processus d'examen nationaux (par exemple, les examens nationaux volontaires sur les ODD, l’Examen Périodique Universel au Conseil des droits de l'homme</a:t>
            </a:r>
          </a:p>
        </p:txBody>
      </p:sp>
      <p:pic>
        <p:nvPicPr>
          <p:cNvPr id="4" name="Picture 3" descr="C2-HD-BTM.png">
            <a:extLst>
              <a:ext uri="{FF2B5EF4-FFF2-40B4-BE49-F238E27FC236}">
                <a16:creationId xmlns:a16="http://schemas.microsoft.com/office/drawing/2014/main" id="{A61522C8-6C00-2F46-81C6-09FC719B4F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4150202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4629817" y="636437"/>
            <a:ext cx="11360800" cy="860000"/>
          </a:xfrm>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A L’ONU</a:t>
            </a:r>
            <a:endParaRPr b="1" dirty="0">
              <a:solidFill>
                <a:schemeClr val="accent5">
                  <a:lumMod val="75000"/>
                </a:schemeClr>
              </a:solidFill>
            </a:endParaRPr>
          </a:p>
        </p:txBody>
      </p:sp>
      <p:sp>
        <p:nvSpPr>
          <p:cNvPr id="427" name="Google Shape;427;p53"/>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28" name="Google Shape;428;p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53600" y="117583"/>
            <a:ext cx="4967133" cy="6622832"/>
          </a:xfrm>
          <a:prstGeom prst="rect">
            <a:avLst/>
          </a:prstGeom>
          <a:noFill/>
          <a:ln>
            <a:noFill/>
          </a:ln>
        </p:spPr>
      </p:pic>
      <p:pic>
        <p:nvPicPr>
          <p:cNvPr id="429" name="Google Shape;429;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12033" y="1685200"/>
            <a:ext cx="3223568" cy="2317035"/>
          </a:xfrm>
          <a:prstGeom prst="rect">
            <a:avLst/>
          </a:prstGeom>
          <a:noFill/>
          <a:ln>
            <a:noFill/>
          </a:ln>
        </p:spPr>
      </p:pic>
      <p:pic>
        <p:nvPicPr>
          <p:cNvPr id="432" name="Google Shape;432;p5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71267" y="4189440"/>
            <a:ext cx="2934000" cy="1729833"/>
          </a:xfrm>
          <a:prstGeom prst="rect">
            <a:avLst/>
          </a:prstGeom>
          <a:noFill/>
          <a:ln>
            <a:noFill/>
          </a:ln>
        </p:spPr>
      </p:pic>
      <p:pic>
        <p:nvPicPr>
          <p:cNvPr id="9" name="Picture 8" descr="C2-HD-BTM.png">
            <a:extLst>
              <a:ext uri="{FF2B5EF4-FFF2-40B4-BE49-F238E27FC236}">
                <a16:creationId xmlns:a16="http://schemas.microsoft.com/office/drawing/2014/main" id="{F15FC5E6-F323-1D45-B265-009AD13C14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Picture 2" descr="A group of people posing for the camera&#10;&#10;Description automatically generated">
            <a:extLst>
              <a:ext uri="{FF2B5EF4-FFF2-40B4-BE49-F238E27FC236}">
                <a16:creationId xmlns:a16="http://schemas.microsoft.com/office/drawing/2014/main" id="{E092882A-54E9-4C47-B722-9517F61F47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91685" y="4173002"/>
            <a:ext cx="3552916" cy="1998515"/>
          </a:xfrm>
          <a:prstGeom prst="rect">
            <a:avLst/>
          </a:prstGeom>
        </p:spPr>
      </p:pic>
      <p:pic>
        <p:nvPicPr>
          <p:cNvPr id="5" name="Picture 4" descr="A group of people sitting at a table&#10;&#10;Description automatically generated">
            <a:extLst>
              <a:ext uri="{FF2B5EF4-FFF2-40B4-BE49-F238E27FC236}">
                <a16:creationId xmlns:a16="http://schemas.microsoft.com/office/drawing/2014/main" id="{8449C184-FE32-4111-8ED7-B4DB59BFAB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5378" y="1685199"/>
            <a:ext cx="3065388" cy="2299041"/>
          </a:xfrm>
          <a:prstGeom prst="rect">
            <a:avLst/>
          </a:prstGeom>
        </p:spPr>
      </p:pic>
    </p:spTree>
    <p:extLst>
      <p:ext uri="{BB962C8B-B14F-4D97-AF65-F5344CB8AC3E}">
        <p14:creationId xmlns:p14="http://schemas.microsoft.com/office/powerpoint/2010/main" val="1413419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QUE FAISONS-NOUS ?</a:t>
            </a:r>
            <a:endParaRPr b="1" dirty="0">
              <a:solidFill>
                <a:schemeClr val="accent5">
                  <a:lumMod val="75000"/>
                </a:schemeClr>
              </a:solidFill>
            </a:endParaRPr>
          </a:p>
        </p:txBody>
      </p:sp>
      <p:sp>
        <p:nvSpPr>
          <p:cNvPr id="393" name="Google Shape;393;p50"/>
          <p:cNvSpPr txBox="1">
            <a:spLocks noGrp="1"/>
          </p:cNvSpPr>
          <p:nvPr>
            <p:ph type="body" idx="1"/>
          </p:nvPr>
        </p:nvSpPr>
        <p:spPr>
          <a:xfrm>
            <a:off x="98474" y="1328400"/>
            <a:ext cx="7118252" cy="4201200"/>
          </a:xfrm>
          <a:prstGeom prst="rect">
            <a:avLst/>
          </a:prstGeom>
        </p:spPr>
        <p:txBody>
          <a:bodyPr spcFirstLastPara="1" vert="horz" wrap="square" lIns="121900" tIns="121900" rIns="121900" bIns="121900" rtlCol="0" anchor="t" anchorCtr="0">
            <a:noAutofit/>
          </a:bodyPr>
          <a:lstStyle/>
          <a:p>
            <a:r>
              <a:rPr lang="en-US" dirty="0" err="1"/>
              <a:t>Apporter</a:t>
            </a:r>
            <a:r>
              <a:rPr lang="en-US" dirty="0"/>
              <a:t> </a:t>
            </a:r>
            <a:r>
              <a:rPr lang="en-US" dirty="0" err="1"/>
              <a:t>l'expertise</a:t>
            </a:r>
            <a:r>
              <a:rPr lang="en-US" dirty="0"/>
              <a:t> de </a:t>
            </a:r>
            <a:r>
              <a:rPr lang="en-US" dirty="0" err="1"/>
              <a:t>nos</a:t>
            </a:r>
            <a:r>
              <a:rPr lang="en-US" dirty="0"/>
              <a:t> </a:t>
            </a:r>
            <a:r>
              <a:rPr lang="en-US" dirty="0" err="1"/>
              <a:t>membres</a:t>
            </a:r>
            <a:r>
              <a:rPr lang="en-US" dirty="0"/>
              <a:t> </a:t>
            </a:r>
            <a:r>
              <a:rPr lang="en-US" dirty="0" err="1"/>
              <a:t>à</a:t>
            </a:r>
            <a:r>
              <a:rPr lang="en-US" dirty="0"/>
              <a:t> </a:t>
            </a:r>
            <a:r>
              <a:rPr lang="en-US" dirty="0" err="1"/>
              <a:t>l'ONU</a:t>
            </a:r>
            <a:endParaRPr lang="en-US" dirty="0"/>
          </a:p>
          <a:p>
            <a:r>
              <a:rPr lang="en-US" dirty="0" err="1"/>
              <a:t>Travailler</a:t>
            </a:r>
            <a:r>
              <a:rPr lang="en-US" dirty="0"/>
              <a:t> avec </a:t>
            </a:r>
            <a:r>
              <a:rPr lang="en-US" dirty="0" err="1"/>
              <a:t>d'autres</a:t>
            </a:r>
            <a:r>
              <a:rPr lang="en-US" dirty="0"/>
              <a:t> ONG</a:t>
            </a:r>
          </a:p>
          <a:p>
            <a:r>
              <a:rPr lang="en-US" dirty="0" err="1"/>
              <a:t>Contribuer</a:t>
            </a:r>
            <a:r>
              <a:rPr lang="en-US" dirty="0"/>
              <a:t> aux </a:t>
            </a:r>
            <a:r>
              <a:rPr lang="en-US" dirty="0" err="1"/>
              <a:t>comités</a:t>
            </a:r>
            <a:r>
              <a:rPr lang="en-US" dirty="0"/>
              <a:t> et </a:t>
            </a:r>
            <a:r>
              <a:rPr lang="en-US" dirty="0" err="1"/>
              <a:t>groupes</a:t>
            </a:r>
            <a:r>
              <a:rPr lang="en-US" dirty="0"/>
              <a:t> de travail des ONG</a:t>
            </a:r>
          </a:p>
          <a:p>
            <a:r>
              <a:rPr lang="en-US" dirty="0" err="1"/>
              <a:t>Sensibiliser</a:t>
            </a:r>
            <a:r>
              <a:rPr lang="en-US" dirty="0"/>
              <a:t> </a:t>
            </a:r>
            <a:r>
              <a:rPr lang="en-US" dirty="0" err="1"/>
              <a:t>nos</a:t>
            </a:r>
            <a:r>
              <a:rPr lang="en-US" dirty="0"/>
              <a:t> </a:t>
            </a:r>
            <a:r>
              <a:rPr lang="en-US" dirty="0" err="1"/>
              <a:t>membres</a:t>
            </a:r>
            <a:r>
              <a:rPr lang="en-US" dirty="0"/>
              <a:t> aux </a:t>
            </a:r>
            <a:r>
              <a:rPr lang="en-US" dirty="0" err="1"/>
              <a:t>activités</a:t>
            </a:r>
            <a:r>
              <a:rPr lang="en-US" dirty="0"/>
              <a:t> et </a:t>
            </a:r>
            <a:r>
              <a:rPr lang="en-US" dirty="0" err="1"/>
              <a:t>programmes</a:t>
            </a:r>
            <a:r>
              <a:rPr lang="en-US" dirty="0"/>
              <a:t> de </a:t>
            </a:r>
            <a:r>
              <a:rPr lang="en-US" dirty="0" err="1"/>
              <a:t>l'ONU</a:t>
            </a:r>
            <a:endParaRPr lang="en-US" dirty="0"/>
          </a:p>
          <a:p>
            <a:r>
              <a:rPr lang="en-US" dirty="0"/>
              <a:t>Faire des interventions</a:t>
            </a:r>
          </a:p>
          <a:p>
            <a:r>
              <a:rPr lang="en-US" dirty="0"/>
              <a:t>Assister </a:t>
            </a:r>
            <a:r>
              <a:rPr lang="en-US" dirty="0" err="1"/>
              <a:t>à</a:t>
            </a:r>
            <a:r>
              <a:rPr lang="en-US" dirty="0"/>
              <a:t> des </a:t>
            </a:r>
            <a:r>
              <a:rPr lang="en-US" dirty="0" err="1"/>
              <a:t>événements</a:t>
            </a:r>
            <a:r>
              <a:rPr lang="en-US" dirty="0"/>
              <a:t>, des commissions et des </a:t>
            </a:r>
            <a:r>
              <a:rPr lang="en-US" dirty="0" err="1"/>
              <a:t>activités</a:t>
            </a:r>
            <a:r>
              <a:rPr lang="en-US" dirty="0"/>
              <a:t> des Nations </a:t>
            </a:r>
            <a:r>
              <a:rPr lang="en-US" dirty="0" err="1"/>
              <a:t>Unies</a:t>
            </a:r>
            <a:endParaRPr lang="en-US" dirty="0"/>
          </a:p>
          <a:p>
            <a:r>
              <a:rPr lang="en-US" dirty="0"/>
              <a:t> Aider </a:t>
            </a:r>
            <a:r>
              <a:rPr lang="en-US" dirty="0" err="1"/>
              <a:t>nos</a:t>
            </a:r>
            <a:r>
              <a:rPr lang="en-US" dirty="0"/>
              <a:t> </a:t>
            </a:r>
            <a:r>
              <a:rPr lang="en-US" dirty="0" err="1"/>
              <a:t>membres</a:t>
            </a:r>
            <a:r>
              <a:rPr lang="en-US" dirty="0"/>
              <a:t> </a:t>
            </a:r>
            <a:r>
              <a:rPr lang="en-US" dirty="0" err="1"/>
              <a:t>à</a:t>
            </a:r>
            <a:r>
              <a:rPr lang="en-US" dirty="0"/>
              <a:t> </a:t>
            </a:r>
            <a:r>
              <a:rPr lang="en-US" dirty="0" err="1"/>
              <a:t>collaborer</a:t>
            </a:r>
            <a:r>
              <a:rPr lang="en-US" dirty="0"/>
              <a:t> avec le travail des Nations </a:t>
            </a:r>
            <a:r>
              <a:rPr lang="en-US" dirty="0" err="1"/>
              <a:t>Unies</a:t>
            </a:r>
            <a:r>
              <a:rPr lang="en-US" dirty="0"/>
              <a:t> dans </a:t>
            </a:r>
            <a:r>
              <a:rPr lang="en-US" dirty="0" err="1"/>
              <a:t>leur</a:t>
            </a:r>
            <a:r>
              <a:rPr lang="en-US" dirty="0"/>
              <a:t> pays </a:t>
            </a:r>
            <a:r>
              <a:rPr lang="en-US" dirty="0" err="1"/>
              <a:t>d'origine</a:t>
            </a:r>
            <a:endParaRPr lang="en-US" dirty="0"/>
          </a:p>
          <a:p>
            <a:r>
              <a:rPr lang="en-US" dirty="0" err="1"/>
              <a:t>Partagez</a:t>
            </a:r>
            <a:r>
              <a:rPr lang="en-US" dirty="0"/>
              <a:t> </a:t>
            </a:r>
            <a:r>
              <a:rPr lang="en-US" dirty="0" err="1"/>
              <a:t>nos</a:t>
            </a:r>
            <a:r>
              <a:rPr lang="en-US" dirty="0"/>
              <a:t> </a:t>
            </a:r>
            <a:r>
              <a:rPr lang="en-US" dirty="0" err="1"/>
              <a:t>recherches</a:t>
            </a:r>
            <a:r>
              <a:rPr lang="en-US" dirty="0"/>
              <a:t> avec les </a:t>
            </a:r>
            <a:r>
              <a:rPr lang="en-US" dirty="0" err="1"/>
              <a:t>partenaires</a:t>
            </a:r>
            <a:r>
              <a:rPr lang="en-US" dirty="0"/>
              <a:t>, les </a:t>
            </a:r>
            <a:r>
              <a:rPr lang="en-US" dirty="0" err="1"/>
              <a:t>responsables</a:t>
            </a:r>
            <a:r>
              <a:rPr lang="en-US" dirty="0"/>
              <a:t> de </a:t>
            </a:r>
            <a:r>
              <a:rPr lang="en-US" dirty="0" err="1"/>
              <a:t>l'ONU</a:t>
            </a:r>
            <a:r>
              <a:rPr lang="en-US" dirty="0"/>
              <a:t> et </a:t>
            </a:r>
            <a:r>
              <a:rPr lang="en-US" dirty="0" err="1"/>
              <a:t>d'autres</a:t>
            </a:r>
            <a:r>
              <a:rPr lang="en-US" dirty="0"/>
              <a:t> </a:t>
            </a:r>
            <a:r>
              <a:rPr lang="en-US" dirty="0" err="1"/>
              <a:t>activistes</a:t>
            </a:r>
            <a:r>
              <a:rPr lang="en-US" dirty="0"/>
              <a:t> </a:t>
            </a:r>
            <a:endParaRPr dirty="0"/>
          </a:p>
        </p:txBody>
      </p:sp>
      <p:pic>
        <p:nvPicPr>
          <p:cNvPr id="5" name="Picture 4" descr="C2-HD-BTM.png">
            <a:extLst>
              <a:ext uri="{FF2B5EF4-FFF2-40B4-BE49-F238E27FC236}">
                <a16:creationId xmlns:a16="http://schemas.microsoft.com/office/drawing/2014/main" id="{E2CF2684-C7DB-114D-9967-EEE62D9D8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EA5A21B7-CCC3-42AD-A0EC-11FF993444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33883" y="2390019"/>
            <a:ext cx="4003151" cy="2077961"/>
          </a:xfrm>
          <a:prstGeom prst="rect">
            <a:avLst/>
          </a:prstGeom>
        </p:spPr>
      </p:pic>
    </p:spTree>
    <p:extLst>
      <p:ext uri="{BB962C8B-B14F-4D97-AF65-F5344CB8AC3E}">
        <p14:creationId xmlns:p14="http://schemas.microsoft.com/office/powerpoint/2010/main" val="2710951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1"/>
          <p:cNvSpPr txBox="1">
            <a:spLocks noGrp="1"/>
          </p:cNvSpPr>
          <p:nvPr>
            <p:ph type="title"/>
          </p:nvPr>
        </p:nvSpPr>
        <p:spPr>
          <a:xfrm>
            <a:off x="3962399" y="496967"/>
            <a:ext cx="8229433" cy="860000"/>
          </a:xfrm>
          <a:prstGeom prst="rect">
            <a:avLst/>
          </a:prstGeom>
        </p:spPr>
        <p:txBody>
          <a:bodyPr spcFirstLastPara="1" vert="horz" wrap="square" lIns="121900" tIns="121900" rIns="121900" bIns="121900" rtlCol="0" anchor="t" anchorCtr="0">
            <a:noAutofit/>
          </a:bodyPr>
          <a:lstStyle/>
          <a:p>
            <a:r>
              <a:rPr lang="en-US" b="1" dirty="0" err="1">
                <a:solidFill>
                  <a:schemeClr val="accent5">
                    <a:lumMod val="75000"/>
                  </a:schemeClr>
                </a:solidFill>
              </a:rPr>
              <a:t>Quelques</a:t>
            </a:r>
            <a:r>
              <a:rPr lang="en-US" b="1" dirty="0">
                <a:solidFill>
                  <a:schemeClr val="accent5">
                    <a:lumMod val="75000"/>
                  </a:schemeClr>
                </a:solidFill>
              </a:rPr>
              <a:t> </a:t>
            </a:r>
            <a:r>
              <a:rPr lang="en-US" b="1" dirty="0" err="1">
                <a:solidFill>
                  <a:schemeClr val="accent5">
                    <a:lumMod val="75000"/>
                  </a:schemeClr>
                </a:solidFill>
              </a:rPr>
              <a:t>groupes</a:t>
            </a:r>
            <a:r>
              <a:rPr lang="en-US" b="1" dirty="0">
                <a:solidFill>
                  <a:schemeClr val="accent5">
                    <a:lumMod val="75000"/>
                  </a:schemeClr>
                </a:solidFill>
              </a:rPr>
              <a:t> de travail </a:t>
            </a:r>
            <a:r>
              <a:rPr lang="en-US" b="1" dirty="0" err="1">
                <a:solidFill>
                  <a:schemeClr val="accent5">
                    <a:lumMod val="75000"/>
                  </a:schemeClr>
                </a:solidFill>
              </a:rPr>
              <a:t>d'ONG</a:t>
            </a:r>
            <a:r>
              <a:rPr lang="en-US" b="1" dirty="0">
                <a:solidFill>
                  <a:schemeClr val="accent5">
                    <a:lumMod val="75000"/>
                  </a:schemeClr>
                </a:solidFill>
              </a:rPr>
              <a:t> </a:t>
            </a:r>
            <a:r>
              <a:rPr lang="en-US" b="1" dirty="0" err="1">
                <a:solidFill>
                  <a:schemeClr val="accent5">
                    <a:lumMod val="75000"/>
                  </a:schemeClr>
                </a:solidFill>
              </a:rPr>
              <a:t>auxquels</a:t>
            </a:r>
            <a:r>
              <a:rPr lang="en-US" b="1" dirty="0">
                <a:solidFill>
                  <a:schemeClr val="accent5">
                    <a:lumMod val="75000"/>
                  </a:schemeClr>
                </a:solidFill>
              </a:rPr>
              <a:t> nous </a:t>
            </a:r>
            <a:r>
              <a:rPr lang="en-US" b="1" dirty="0" err="1">
                <a:solidFill>
                  <a:schemeClr val="accent5">
                    <a:lumMod val="75000"/>
                  </a:schemeClr>
                </a:solidFill>
              </a:rPr>
              <a:t>contribuons</a:t>
            </a:r>
            <a:endParaRPr b="1" dirty="0">
              <a:solidFill>
                <a:schemeClr val="accent5">
                  <a:lumMod val="75000"/>
                </a:schemeClr>
              </a:solidFill>
            </a:endParaRPr>
          </a:p>
        </p:txBody>
      </p:sp>
      <p:sp>
        <p:nvSpPr>
          <p:cNvPr id="400" name="Google Shape;400;p51"/>
          <p:cNvSpPr txBox="1">
            <a:spLocks noGrp="1"/>
          </p:cNvSpPr>
          <p:nvPr>
            <p:ph type="body" idx="1"/>
          </p:nvPr>
        </p:nvSpPr>
        <p:spPr>
          <a:xfrm>
            <a:off x="3336758" y="2616038"/>
            <a:ext cx="8709165" cy="4201200"/>
          </a:xfrm>
          <a:prstGeom prst="rect">
            <a:avLst/>
          </a:prstGeom>
        </p:spPr>
        <p:txBody>
          <a:bodyPr spcFirstLastPara="1" vert="horz" wrap="square" lIns="121900" tIns="121900" rIns="121900" bIns="121900" rtlCol="0" anchor="t" anchorCtr="0">
            <a:noAutofit/>
          </a:bodyPr>
          <a:lstStyle/>
          <a:p>
            <a:pPr indent="-474121">
              <a:buClr>
                <a:srgbClr val="00FF00"/>
              </a:buClr>
              <a:buSzPts val="2000"/>
            </a:pPr>
            <a:r>
              <a:rPr lang="en-US" sz="2400" dirty="0" err="1"/>
              <a:t>Comité</a:t>
            </a:r>
            <a:r>
              <a:rPr lang="en-US" sz="2400" dirty="0"/>
              <a:t> des ONG sur le </a:t>
            </a:r>
            <a:r>
              <a:rPr lang="en-US" sz="2400" dirty="0" err="1"/>
              <a:t>développement</a:t>
            </a:r>
            <a:r>
              <a:rPr lang="en-US" sz="2400" dirty="0"/>
              <a:t> social</a:t>
            </a:r>
          </a:p>
          <a:p>
            <a:pPr indent="-474121">
              <a:buClr>
                <a:srgbClr val="00FF00"/>
              </a:buClr>
              <a:buSzPts val="2000"/>
            </a:pPr>
            <a:r>
              <a:rPr lang="en-US" sz="2400" dirty="0"/>
              <a:t>Sous-</a:t>
            </a:r>
            <a:r>
              <a:rPr lang="en-US" sz="2400" dirty="0" err="1"/>
              <a:t>comité</a:t>
            </a:r>
            <a:r>
              <a:rPr lang="en-US" sz="2400" dirty="0"/>
              <a:t> de terrain</a:t>
            </a:r>
          </a:p>
          <a:p>
            <a:pPr indent="-474121">
              <a:buClr>
                <a:srgbClr val="00FF00"/>
              </a:buClr>
              <a:buSzPts val="2000"/>
            </a:pPr>
            <a:r>
              <a:rPr lang="en-US" sz="2400" dirty="0"/>
              <a:t>Sous-</a:t>
            </a:r>
            <a:r>
              <a:rPr lang="en-US" sz="2400" dirty="0" err="1"/>
              <a:t>comité</a:t>
            </a:r>
            <a:r>
              <a:rPr lang="en-US" sz="2400" dirty="0"/>
              <a:t> du plaidoyer</a:t>
            </a:r>
          </a:p>
          <a:p>
            <a:pPr indent="-474121">
              <a:buClr>
                <a:srgbClr val="00FF00"/>
              </a:buClr>
              <a:buSzPts val="2000"/>
            </a:pPr>
            <a:r>
              <a:rPr lang="en-US" sz="2400" dirty="0"/>
              <a:t>Commission sur les migrations</a:t>
            </a:r>
          </a:p>
          <a:p>
            <a:pPr indent="-474121">
              <a:buClr>
                <a:srgbClr val="00FF00"/>
              </a:buClr>
              <a:buSzPts val="2000"/>
            </a:pPr>
            <a:r>
              <a:rPr lang="en-US" sz="2400" dirty="0"/>
              <a:t>Sous-</a:t>
            </a:r>
            <a:r>
              <a:rPr lang="en-US" sz="2400" dirty="0" err="1"/>
              <a:t>comité</a:t>
            </a:r>
            <a:r>
              <a:rPr lang="en-US" sz="2400" dirty="0"/>
              <a:t> de la </a:t>
            </a:r>
            <a:r>
              <a:rPr lang="en-US" sz="2400" dirty="0" err="1"/>
              <a:t>xénophobie</a:t>
            </a:r>
            <a:endParaRPr lang="en-US" sz="2400" dirty="0"/>
          </a:p>
          <a:p>
            <a:pPr indent="-474121">
              <a:buClr>
                <a:srgbClr val="00FF00"/>
              </a:buClr>
              <a:buSzPts val="2000"/>
            </a:pPr>
            <a:r>
              <a:rPr lang="en-US" sz="2400" dirty="0"/>
              <a:t>Sous-</a:t>
            </a:r>
            <a:r>
              <a:rPr lang="en-US" sz="2400" dirty="0" err="1"/>
              <a:t>comité</a:t>
            </a:r>
            <a:r>
              <a:rPr lang="en-US" sz="2400" dirty="0"/>
              <a:t> sur les migrations </a:t>
            </a:r>
            <a:r>
              <a:rPr lang="en-US" sz="2400" dirty="0" err="1"/>
              <a:t>induites</a:t>
            </a:r>
            <a:r>
              <a:rPr lang="en-US" sz="2400" dirty="0"/>
              <a:t> par le </a:t>
            </a:r>
            <a:r>
              <a:rPr lang="en-US" sz="2400" dirty="0" err="1"/>
              <a:t>climat</a:t>
            </a:r>
            <a:endParaRPr lang="en-US" sz="2400" dirty="0"/>
          </a:p>
          <a:p>
            <a:pPr indent="-474121">
              <a:buClr>
                <a:srgbClr val="00FF00"/>
              </a:buClr>
              <a:buSzPts val="2000"/>
            </a:pPr>
            <a:r>
              <a:rPr lang="en-US" sz="2400" dirty="0"/>
              <a:t>Groupe de travail sur </a:t>
            </a:r>
            <a:r>
              <a:rPr lang="en-US" sz="2400" dirty="0" err="1"/>
              <a:t>l'élimination</a:t>
            </a:r>
            <a:r>
              <a:rPr lang="en-US" sz="2400" dirty="0"/>
              <a:t> du sans-</a:t>
            </a:r>
            <a:r>
              <a:rPr lang="en-US" sz="2400" dirty="0" err="1"/>
              <a:t>abrisme</a:t>
            </a:r>
            <a:endParaRPr lang="en-US" sz="2400" dirty="0"/>
          </a:p>
          <a:p>
            <a:pPr indent="-474121">
              <a:buClr>
                <a:srgbClr val="00FF00"/>
              </a:buClr>
              <a:buSzPts val="2000"/>
            </a:pPr>
            <a:r>
              <a:rPr lang="en-US" sz="2400" dirty="0"/>
              <a:t>Groupe </a:t>
            </a:r>
            <a:r>
              <a:rPr lang="en-US" sz="2400" dirty="0" err="1"/>
              <a:t>majeur</a:t>
            </a:r>
            <a:r>
              <a:rPr lang="en-US" sz="2400" dirty="0"/>
              <a:t> des ONG</a:t>
            </a:r>
          </a:p>
          <a:p>
            <a:pPr indent="-474121">
              <a:buClr>
                <a:srgbClr val="00FF00"/>
              </a:buClr>
              <a:buSzPts val="2000"/>
            </a:pPr>
            <a:r>
              <a:rPr lang="en-US" sz="2400" dirty="0"/>
              <a:t>ONG Habitat</a:t>
            </a:r>
            <a:endParaRPr dirty="0">
              <a:solidFill>
                <a:srgbClr val="00FF00"/>
              </a:solidFill>
            </a:endParaRPr>
          </a:p>
        </p:txBody>
      </p:sp>
      <p:pic>
        <p:nvPicPr>
          <p:cNvPr id="401" name="Google Shape;401;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8767" y="3080083"/>
            <a:ext cx="2941528" cy="1899879"/>
          </a:xfrm>
          <a:prstGeom prst="rect">
            <a:avLst/>
          </a:prstGeom>
          <a:noFill/>
          <a:ln>
            <a:noFill/>
          </a:ln>
        </p:spPr>
      </p:pic>
      <p:pic>
        <p:nvPicPr>
          <p:cNvPr id="5" name="Picture 4" descr="C2-HD-BTM.png">
            <a:extLst>
              <a:ext uri="{FF2B5EF4-FFF2-40B4-BE49-F238E27FC236}">
                <a16:creationId xmlns:a16="http://schemas.microsoft.com/office/drawing/2014/main" id="{7434950F-95C9-094C-B41D-B442CC9847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8075459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5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39" name="Google Shape;439;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63528" y="297684"/>
            <a:ext cx="4794931" cy="3185432"/>
          </a:xfrm>
          <a:prstGeom prst="rect">
            <a:avLst/>
          </a:prstGeom>
          <a:noFill/>
          <a:ln>
            <a:noFill/>
          </a:ln>
        </p:spPr>
      </p:pic>
      <p:sp>
        <p:nvSpPr>
          <p:cNvPr id="440" name="Google Shape;440;p54"/>
          <p:cNvSpPr txBox="1"/>
          <p:nvPr/>
        </p:nvSpPr>
        <p:spPr>
          <a:xfrm>
            <a:off x="302467" y="1356967"/>
            <a:ext cx="8118800" cy="947200"/>
          </a:xfrm>
          <a:prstGeom prst="rect">
            <a:avLst/>
          </a:prstGeom>
          <a:noFill/>
          <a:ln>
            <a:noFill/>
          </a:ln>
        </p:spPr>
        <p:txBody>
          <a:bodyPr spcFirstLastPara="1" wrap="square" lIns="121900" tIns="121900" rIns="121900" bIns="121900" anchor="t" anchorCtr="0">
            <a:noAutofit/>
          </a:bodyPr>
          <a:lstStyle/>
          <a:p>
            <a:endParaRPr sz="2400"/>
          </a:p>
        </p:txBody>
      </p:sp>
      <p:pic>
        <p:nvPicPr>
          <p:cNvPr id="441" name="Google Shape;441;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442999" y="3619634"/>
            <a:ext cx="4576171" cy="3017235"/>
          </a:xfrm>
          <a:prstGeom prst="rect">
            <a:avLst/>
          </a:prstGeom>
          <a:noFill/>
          <a:ln>
            <a:noFill/>
          </a:ln>
        </p:spPr>
      </p:pic>
      <p:pic>
        <p:nvPicPr>
          <p:cNvPr id="442" name="Google Shape;442;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1233" y="1395267"/>
            <a:ext cx="3893568" cy="5191467"/>
          </a:xfrm>
          <a:prstGeom prst="rect">
            <a:avLst/>
          </a:prstGeom>
          <a:noFill/>
          <a:ln>
            <a:noFill/>
          </a:ln>
        </p:spPr>
      </p:pic>
      <p:pic>
        <p:nvPicPr>
          <p:cNvPr id="443" name="Google Shape;443;p5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149201" y="1395265"/>
            <a:ext cx="3109400" cy="2075027"/>
          </a:xfrm>
          <a:prstGeom prst="rect">
            <a:avLst/>
          </a:prstGeom>
          <a:noFill/>
          <a:ln>
            <a:noFill/>
          </a:ln>
        </p:spPr>
      </p:pic>
      <p:pic>
        <p:nvPicPr>
          <p:cNvPr id="444" name="Google Shape;444;p5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149200" y="3619634"/>
            <a:ext cx="3109400" cy="3017233"/>
          </a:xfrm>
          <a:prstGeom prst="rect">
            <a:avLst/>
          </a:prstGeom>
          <a:noFill/>
          <a:ln>
            <a:noFill/>
          </a:ln>
        </p:spPr>
      </p:pic>
      <p:sp>
        <p:nvSpPr>
          <p:cNvPr id="437" name="Google Shape;437;p54"/>
          <p:cNvSpPr txBox="1">
            <a:spLocks noGrp="1"/>
          </p:cNvSpPr>
          <p:nvPr>
            <p:ph type="title"/>
          </p:nvPr>
        </p:nvSpPr>
        <p:spPr>
          <a:xfrm>
            <a:off x="-1189551" y="533865"/>
            <a:ext cx="11360800" cy="860000"/>
          </a:xfrm>
          <a:prstGeom prst="rect">
            <a:avLst/>
          </a:prstGeom>
        </p:spPr>
        <p:txBody>
          <a:bodyPr spcFirstLastPara="1" vert="horz" wrap="square" lIns="121900" tIns="121900" rIns="121900" bIns="121900" rtlCol="0" anchor="t" anchorCtr="0">
            <a:noAutofit/>
          </a:bodyPr>
          <a:lstStyle/>
          <a:p>
            <a:pPr algn="ctr"/>
            <a:r>
              <a:rPr lang="en" b="1" dirty="0">
                <a:solidFill>
                  <a:schemeClr val="accent5">
                    <a:lumMod val="75000"/>
                  </a:schemeClr>
                </a:solidFill>
              </a:rPr>
              <a:t> </a:t>
            </a:r>
            <a:r>
              <a:rPr lang="en" b="1" dirty="0" err="1">
                <a:solidFill>
                  <a:schemeClr val="accent5">
                    <a:lumMod val="75000"/>
                  </a:schemeClr>
                </a:solidFill>
              </a:rPr>
              <a:t>Activites</a:t>
            </a:r>
            <a:r>
              <a:rPr lang="en" b="1" dirty="0">
                <a:solidFill>
                  <a:schemeClr val="accent5">
                    <a:lumMod val="75000"/>
                  </a:schemeClr>
                </a:solidFill>
              </a:rPr>
              <a:t> </a:t>
            </a:r>
            <a:r>
              <a:rPr lang="en" b="1" dirty="0" err="1">
                <a:solidFill>
                  <a:schemeClr val="accent5">
                    <a:lumMod val="75000"/>
                  </a:schemeClr>
                </a:solidFill>
              </a:rPr>
              <a:t>mondiales</a:t>
            </a:r>
            <a:endParaRPr b="1" dirty="0">
              <a:solidFill>
                <a:schemeClr val="accent5">
                  <a:lumMod val="75000"/>
                </a:schemeClr>
              </a:solidFill>
            </a:endParaRPr>
          </a:p>
        </p:txBody>
      </p:sp>
      <p:pic>
        <p:nvPicPr>
          <p:cNvPr id="10" name="Picture 9" descr="C2-HD-BTM.png">
            <a:extLst>
              <a:ext uri="{FF2B5EF4-FFF2-40B4-BE49-F238E27FC236}">
                <a16:creationId xmlns:a16="http://schemas.microsoft.com/office/drawing/2014/main" id="{14FEC4ED-5FBD-DF45-A21D-B7115CE1C03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370504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415600" y="713939"/>
            <a:ext cx="11360800" cy="860000"/>
          </a:xfrm>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UNANIMA International</a:t>
            </a:r>
            <a:endParaRPr b="1" dirty="0">
              <a:solidFill>
                <a:schemeClr val="accent5">
                  <a:lumMod val="75000"/>
                </a:schemeClr>
              </a:solidFill>
            </a:endParaRPr>
          </a:p>
        </p:txBody>
      </p:sp>
      <p:sp>
        <p:nvSpPr>
          <p:cNvPr id="95" name="Google Shape;95;p17"/>
          <p:cNvSpPr txBox="1">
            <a:spLocks noGrp="1"/>
          </p:cNvSpPr>
          <p:nvPr>
            <p:ph type="body" idx="1"/>
          </p:nvPr>
        </p:nvSpPr>
        <p:spPr>
          <a:xfrm>
            <a:off x="415600" y="1915247"/>
            <a:ext cx="9972400" cy="4403600"/>
          </a:xfrm>
          <a:prstGeom prst="rect">
            <a:avLst/>
          </a:prstGeom>
        </p:spPr>
        <p:txBody>
          <a:bodyPr spcFirstLastPara="1" vert="horz" wrap="square" lIns="121900" tIns="121900" rIns="121900" bIns="121900" rtlCol="0" anchor="t" anchorCtr="0">
            <a:noAutofit/>
          </a:bodyPr>
          <a:lstStyle/>
          <a:p>
            <a:r>
              <a:rPr lang="en" dirty="0"/>
              <a:t>Une coalition de  22 </a:t>
            </a:r>
            <a:r>
              <a:rPr lang="en" dirty="0" err="1"/>
              <a:t>congrégations</a:t>
            </a:r>
            <a:r>
              <a:rPr lang="en" dirty="0"/>
              <a:t> de femmes religieuses et </a:t>
            </a:r>
            <a:r>
              <a:rPr lang="en" dirty="0" err="1"/>
              <a:t>leurs</a:t>
            </a:r>
            <a:r>
              <a:rPr lang="en" dirty="0"/>
              <a:t> </a:t>
            </a:r>
            <a:r>
              <a:rPr lang="en" dirty="0" err="1"/>
              <a:t>partenaires</a:t>
            </a:r>
            <a:r>
              <a:rPr lang="en" dirty="0"/>
              <a:t> dans la mission.</a:t>
            </a:r>
            <a:br>
              <a:rPr lang="en" dirty="0"/>
            </a:br>
            <a:endParaRPr dirty="0"/>
          </a:p>
          <a:p>
            <a:r>
              <a:rPr lang="en" dirty="0"/>
              <a:t>Plus de 23 000 </a:t>
            </a:r>
            <a:r>
              <a:rPr lang="en" dirty="0" err="1"/>
              <a:t>Membres</a:t>
            </a:r>
            <a:r>
              <a:rPr lang="en" dirty="0"/>
              <a:t> </a:t>
            </a:r>
          </a:p>
          <a:p>
            <a:pPr marL="152396" indent="0">
              <a:buNone/>
            </a:pPr>
            <a:r>
              <a:rPr lang="en" dirty="0"/>
              <a:t>      </a:t>
            </a:r>
            <a:r>
              <a:rPr lang="en" dirty="0" err="1"/>
              <a:t>globalement</a:t>
            </a:r>
            <a:r>
              <a:rPr lang="en" dirty="0"/>
              <a:t> </a:t>
            </a:r>
            <a:br>
              <a:rPr lang="en" dirty="0"/>
            </a:br>
            <a:endParaRPr dirty="0"/>
          </a:p>
          <a:p>
            <a:r>
              <a:rPr lang="en" dirty="0" err="1"/>
              <a:t>Fondée</a:t>
            </a:r>
            <a:r>
              <a:rPr lang="en" dirty="0"/>
              <a:t> </a:t>
            </a:r>
            <a:r>
              <a:rPr lang="en" dirty="0" err="1"/>
              <a:t>en</a:t>
            </a:r>
            <a:r>
              <a:rPr lang="en" dirty="0"/>
              <a:t> 2002</a:t>
            </a:r>
            <a:endParaRPr dirty="0"/>
          </a:p>
        </p:txBody>
      </p:sp>
      <p:pic>
        <p:nvPicPr>
          <p:cNvPr id="96" name="Google Shape;96;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34500" y="3034001"/>
            <a:ext cx="6541901" cy="2692900"/>
          </a:xfrm>
          <a:prstGeom prst="rect">
            <a:avLst/>
          </a:prstGeom>
          <a:noFill/>
          <a:ln>
            <a:noFill/>
          </a:ln>
        </p:spPr>
      </p:pic>
      <p:pic>
        <p:nvPicPr>
          <p:cNvPr id="5" name="Picture 4" descr="C2-HD-BTM.png">
            <a:extLst>
              <a:ext uri="{FF2B5EF4-FFF2-40B4-BE49-F238E27FC236}">
                <a16:creationId xmlns:a16="http://schemas.microsoft.com/office/drawing/2014/main" id="{6BC954BA-5A79-214A-A012-494F0DC26F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631230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2"/>
          <p:cNvSpPr txBox="1">
            <a:spLocks noGrp="1"/>
          </p:cNvSpPr>
          <p:nvPr>
            <p:ph type="title"/>
          </p:nvPr>
        </p:nvSpPr>
        <p:spPr>
          <a:xfrm>
            <a:off x="3916004" y="421002"/>
            <a:ext cx="6109563" cy="8600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F</a:t>
            </a:r>
            <a:r>
              <a:rPr lang="en" b="1" dirty="0" err="1">
                <a:solidFill>
                  <a:schemeClr val="accent5">
                    <a:lumMod val="75000"/>
                  </a:schemeClr>
                </a:solidFill>
              </a:rPr>
              <a:t>aire</a:t>
            </a:r>
            <a:r>
              <a:rPr lang="en" b="1" dirty="0">
                <a:solidFill>
                  <a:schemeClr val="accent5">
                    <a:lumMod val="75000"/>
                  </a:schemeClr>
                </a:solidFill>
              </a:rPr>
              <a:t> le plan de </a:t>
            </a:r>
            <a:r>
              <a:rPr lang="en" b="1" dirty="0" err="1">
                <a:solidFill>
                  <a:schemeClr val="accent5">
                    <a:lumMod val="75000"/>
                  </a:schemeClr>
                </a:solidFill>
              </a:rPr>
              <a:t>notre</a:t>
            </a:r>
            <a:r>
              <a:rPr lang="en" b="1" dirty="0">
                <a:solidFill>
                  <a:schemeClr val="accent5">
                    <a:lumMod val="75000"/>
                  </a:schemeClr>
                </a:solidFill>
              </a:rPr>
              <a:t> Presence a </a:t>
            </a:r>
            <a:r>
              <a:rPr lang="en" b="1" dirty="0" err="1">
                <a:solidFill>
                  <a:schemeClr val="accent5">
                    <a:lumMod val="75000"/>
                  </a:schemeClr>
                </a:solidFill>
              </a:rPr>
              <a:t>l’onu</a:t>
            </a:r>
            <a:endParaRPr b="1" dirty="0">
              <a:solidFill>
                <a:schemeClr val="accent5">
                  <a:lumMod val="75000"/>
                </a:schemeClr>
              </a:solidFill>
            </a:endParaRPr>
          </a:p>
        </p:txBody>
      </p:sp>
      <p:sp>
        <p:nvSpPr>
          <p:cNvPr id="407" name="Google Shape;407;p52"/>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r>
              <a:rPr lang="en" dirty="0" err="1">
                <a:solidFill>
                  <a:srgbClr val="E94579"/>
                </a:solidFill>
              </a:rPr>
              <a:t>Niveau</a:t>
            </a:r>
            <a:r>
              <a:rPr lang="en" dirty="0">
                <a:solidFill>
                  <a:srgbClr val="E94579"/>
                </a:solidFill>
              </a:rPr>
              <a:t> Local/ National/ Regional </a:t>
            </a:r>
            <a:br>
              <a:rPr lang="en" dirty="0">
                <a:solidFill>
                  <a:srgbClr val="E94579"/>
                </a:solidFill>
              </a:rPr>
            </a:br>
            <a:r>
              <a:rPr lang="en" dirty="0" err="1">
                <a:solidFill>
                  <a:srgbClr val="E94579"/>
                </a:solidFill>
              </a:rPr>
              <a:t>Niveau</a:t>
            </a:r>
            <a:r>
              <a:rPr lang="en" dirty="0">
                <a:solidFill>
                  <a:srgbClr val="E94579"/>
                </a:solidFill>
              </a:rPr>
              <a:t> International </a:t>
            </a:r>
            <a:endParaRPr dirty="0">
              <a:solidFill>
                <a:srgbClr val="E94579"/>
              </a:solidFill>
            </a:endParaRPr>
          </a:p>
        </p:txBody>
      </p:sp>
      <p:sp>
        <p:nvSpPr>
          <p:cNvPr id="421" name="Google Shape;421;p52"/>
          <p:cNvSpPr txBox="1">
            <a:spLocks noGrp="1"/>
          </p:cNvSpPr>
          <p:nvPr>
            <p:ph type="body" idx="4294967295"/>
          </p:nvPr>
        </p:nvSpPr>
        <p:spPr>
          <a:xfrm>
            <a:off x="7558088" y="4935538"/>
            <a:ext cx="4633912" cy="13589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2667" u="sng" dirty="0">
                <a:solidFill>
                  <a:srgbClr val="E94579"/>
                </a:solidFill>
              </a:rPr>
              <a:t>De la  Passion au </a:t>
            </a:r>
            <a:r>
              <a:rPr lang="en" sz="2667" u="sng" dirty="0" err="1">
                <a:solidFill>
                  <a:srgbClr val="E94579"/>
                </a:solidFill>
              </a:rPr>
              <a:t>Résultat</a:t>
            </a:r>
            <a:endParaRPr sz="2667" u="sng" dirty="0">
              <a:solidFill>
                <a:srgbClr val="E94579"/>
              </a:solidFill>
            </a:endParaRPr>
          </a:p>
        </p:txBody>
      </p:sp>
      <p:sp>
        <p:nvSpPr>
          <p:cNvPr id="408" name="Google Shape;408;p52"/>
          <p:cNvSpPr txBox="1"/>
          <p:nvPr/>
        </p:nvSpPr>
        <p:spPr>
          <a:xfrm>
            <a:off x="1229060" y="4715979"/>
            <a:ext cx="1551200" cy="1179600"/>
          </a:xfrm>
          <a:prstGeom prst="rect">
            <a:avLst/>
          </a:prstGeom>
          <a:noFill/>
          <a:ln>
            <a:noFill/>
          </a:ln>
        </p:spPr>
        <p:txBody>
          <a:bodyPr spcFirstLastPara="1" wrap="square" lIns="121900" tIns="121900" rIns="121900" bIns="121900" anchor="t" anchorCtr="0">
            <a:noAutofit/>
          </a:bodyPr>
          <a:lstStyle/>
          <a:p>
            <a:pPr algn="ctr"/>
            <a:r>
              <a:rPr lang="en" sz="2000" dirty="0" err="1">
                <a:solidFill>
                  <a:schemeClr val="accent6">
                    <a:lumMod val="40000"/>
                    <a:lumOff val="60000"/>
                  </a:schemeClr>
                </a:solidFill>
              </a:rPr>
              <a:t>Choisir</a:t>
            </a:r>
            <a:r>
              <a:rPr lang="en" sz="2000" dirty="0">
                <a:solidFill>
                  <a:schemeClr val="accent6">
                    <a:lumMod val="40000"/>
                    <a:lumOff val="60000"/>
                  </a:schemeClr>
                </a:solidFill>
              </a:rPr>
              <a:t> </a:t>
            </a:r>
            <a:r>
              <a:rPr lang="en" sz="2000" dirty="0" err="1">
                <a:solidFill>
                  <a:schemeClr val="accent6">
                    <a:lumMod val="40000"/>
                    <a:lumOff val="60000"/>
                  </a:schemeClr>
                </a:solidFill>
              </a:rPr>
              <a:t>ou</a:t>
            </a:r>
            <a:r>
              <a:rPr lang="en" sz="2000" dirty="0">
                <a:solidFill>
                  <a:schemeClr val="accent6">
                    <a:lumMod val="40000"/>
                    <a:lumOff val="60000"/>
                  </a:schemeClr>
                </a:solidFill>
              </a:rPr>
              <a:t>  clarifier ton </a:t>
            </a:r>
            <a:r>
              <a:rPr lang="en" sz="2000" dirty="0" err="1">
                <a:solidFill>
                  <a:schemeClr val="accent6">
                    <a:lumMod val="40000"/>
                    <a:lumOff val="60000"/>
                  </a:schemeClr>
                </a:solidFill>
              </a:rPr>
              <a:t>objectif</a:t>
            </a:r>
            <a:endParaRPr sz="2000" dirty="0">
              <a:solidFill>
                <a:schemeClr val="accent6">
                  <a:lumMod val="40000"/>
                  <a:lumOff val="60000"/>
                </a:schemeClr>
              </a:solidFill>
            </a:endParaRPr>
          </a:p>
        </p:txBody>
      </p:sp>
      <p:sp>
        <p:nvSpPr>
          <p:cNvPr id="409" name="Google Shape;409;p52"/>
          <p:cNvSpPr txBox="1"/>
          <p:nvPr/>
        </p:nvSpPr>
        <p:spPr>
          <a:xfrm>
            <a:off x="2752592" y="4031967"/>
            <a:ext cx="1685382" cy="1179600"/>
          </a:xfrm>
          <a:prstGeom prst="rect">
            <a:avLst/>
          </a:prstGeom>
          <a:noFill/>
          <a:ln>
            <a:noFill/>
          </a:ln>
        </p:spPr>
        <p:txBody>
          <a:bodyPr spcFirstLastPara="1" wrap="square" lIns="121900" tIns="121900" rIns="121900" bIns="121900" anchor="t" anchorCtr="0">
            <a:noAutofit/>
          </a:bodyPr>
          <a:lstStyle/>
          <a:p>
            <a:pPr algn="ctr"/>
            <a:r>
              <a:rPr lang="en" sz="2000" dirty="0" err="1">
                <a:solidFill>
                  <a:schemeClr val="accent6">
                    <a:lumMod val="60000"/>
                    <a:lumOff val="40000"/>
                  </a:schemeClr>
                </a:solidFill>
              </a:rPr>
              <a:t>Surveiller</a:t>
            </a:r>
            <a:r>
              <a:rPr lang="en" sz="2000" dirty="0">
                <a:solidFill>
                  <a:schemeClr val="accent6">
                    <a:lumMod val="60000"/>
                    <a:lumOff val="40000"/>
                  </a:schemeClr>
                </a:solidFill>
              </a:rPr>
              <a:t> </a:t>
            </a:r>
          </a:p>
          <a:p>
            <a:pPr algn="ctr"/>
            <a:r>
              <a:rPr lang="en" sz="2000" dirty="0">
                <a:solidFill>
                  <a:schemeClr val="accent6">
                    <a:lumMod val="60000"/>
                    <a:lumOff val="40000"/>
                  </a:schemeClr>
                </a:solidFill>
              </a:rPr>
              <a:t>et </a:t>
            </a:r>
          </a:p>
          <a:p>
            <a:pPr algn="ctr"/>
            <a:r>
              <a:rPr lang="en" sz="2000" dirty="0">
                <a:solidFill>
                  <a:schemeClr val="accent6">
                    <a:lumMod val="60000"/>
                    <a:lumOff val="40000"/>
                  </a:schemeClr>
                </a:solidFill>
              </a:rPr>
              <a:t> </a:t>
            </a:r>
            <a:r>
              <a:rPr lang="en" sz="2000" dirty="0" err="1">
                <a:solidFill>
                  <a:schemeClr val="accent6">
                    <a:lumMod val="60000"/>
                    <a:lumOff val="40000"/>
                  </a:schemeClr>
                </a:solidFill>
              </a:rPr>
              <a:t>collecter</a:t>
            </a:r>
            <a:r>
              <a:rPr lang="en" sz="2000" dirty="0">
                <a:solidFill>
                  <a:schemeClr val="accent6">
                    <a:lumMod val="60000"/>
                    <a:lumOff val="40000"/>
                  </a:schemeClr>
                </a:solidFill>
              </a:rPr>
              <a:t>  Information</a:t>
            </a:r>
            <a:endParaRPr sz="2000" dirty="0">
              <a:solidFill>
                <a:schemeClr val="accent6">
                  <a:lumMod val="60000"/>
                  <a:lumOff val="40000"/>
                </a:schemeClr>
              </a:solidFill>
            </a:endParaRPr>
          </a:p>
        </p:txBody>
      </p:sp>
      <p:sp>
        <p:nvSpPr>
          <p:cNvPr id="410" name="Google Shape;410;p52"/>
          <p:cNvSpPr txBox="1"/>
          <p:nvPr/>
        </p:nvSpPr>
        <p:spPr>
          <a:xfrm>
            <a:off x="4676014" y="3233571"/>
            <a:ext cx="1685382" cy="1179600"/>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accent6">
                    <a:lumMod val="75000"/>
                  </a:schemeClr>
                </a:solidFill>
              </a:rPr>
              <a:t>Mobiliser et </a:t>
            </a:r>
          </a:p>
          <a:p>
            <a:pPr algn="ctr"/>
            <a:r>
              <a:rPr lang="en" sz="2000" dirty="0" err="1">
                <a:solidFill>
                  <a:schemeClr val="accent6">
                    <a:lumMod val="75000"/>
                  </a:schemeClr>
                </a:solidFill>
              </a:rPr>
              <a:t>sensibiliser</a:t>
            </a:r>
            <a:r>
              <a:rPr lang="en" sz="2000" dirty="0">
                <a:solidFill>
                  <a:schemeClr val="accent6">
                    <a:lumMod val="75000"/>
                  </a:schemeClr>
                </a:solidFill>
              </a:rPr>
              <a:t> </a:t>
            </a:r>
            <a:r>
              <a:rPr lang="en" sz="2000" dirty="0" err="1">
                <a:solidFill>
                  <a:schemeClr val="accent6">
                    <a:lumMod val="75000"/>
                  </a:schemeClr>
                </a:solidFill>
              </a:rPr>
              <a:t>d’autres</a:t>
            </a:r>
            <a:br>
              <a:rPr lang="en" sz="2000" dirty="0">
                <a:solidFill>
                  <a:schemeClr val="accent6">
                    <a:lumMod val="75000"/>
                  </a:schemeClr>
                </a:solidFill>
              </a:rPr>
            </a:br>
            <a:r>
              <a:rPr lang="en" sz="2000" dirty="0">
                <a:solidFill>
                  <a:schemeClr val="accent6">
                    <a:lumMod val="75000"/>
                  </a:schemeClr>
                </a:solidFill>
              </a:rPr>
              <a:t>(se </a:t>
            </a:r>
            <a:r>
              <a:rPr lang="en" sz="2000" dirty="0" err="1">
                <a:solidFill>
                  <a:schemeClr val="accent6">
                    <a:lumMod val="75000"/>
                  </a:schemeClr>
                </a:solidFill>
              </a:rPr>
              <a:t>mettre</a:t>
            </a:r>
            <a:r>
              <a:rPr lang="en" sz="2000" dirty="0">
                <a:solidFill>
                  <a:schemeClr val="accent6">
                    <a:lumMod val="75000"/>
                  </a:schemeClr>
                </a:solidFill>
              </a:rPr>
              <a:t> </a:t>
            </a:r>
            <a:r>
              <a:rPr lang="en" sz="2000" dirty="0" err="1">
                <a:solidFill>
                  <a:schemeClr val="accent6">
                    <a:lumMod val="75000"/>
                  </a:schemeClr>
                </a:solidFill>
              </a:rPr>
              <a:t>en</a:t>
            </a:r>
            <a:r>
              <a:rPr lang="en" sz="2000" dirty="0">
                <a:solidFill>
                  <a:schemeClr val="accent6">
                    <a:lumMod val="75000"/>
                  </a:schemeClr>
                </a:solidFill>
              </a:rPr>
              <a:t> contact!!)</a:t>
            </a:r>
            <a:endParaRPr sz="2000" dirty="0">
              <a:solidFill>
                <a:schemeClr val="accent6">
                  <a:lumMod val="75000"/>
                </a:schemeClr>
              </a:solidFill>
            </a:endParaRPr>
          </a:p>
        </p:txBody>
      </p:sp>
      <p:sp>
        <p:nvSpPr>
          <p:cNvPr id="411" name="Google Shape;411;p52"/>
          <p:cNvSpPr txBox="1"/>
          <p:nvPr/>
        </p:nvSpPr>
        <p:spPr>
          <a:xfrm>
            <a:off x="6389782" y="2336967"/>
            <a:ext cx="1994800" cy="1179600"/>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accent5">
                    <a:lumMod val="75000"/>
                  </a:schemeClr>
                </a:solidFill>
              </a:rPr>
              <a:t>Direct Plaidoyer</a:t>
            </a:r>
            <a:br>
              <a:rPr lang="en" sz="2000" dirty="0">
                <a:solidFill>
                  <a:schemeClr val="accent5">
                    <a:lumMod val="75000"/>
                  </a:schemeClr>
                </a:solidFill>
              </a:rPr>
            </a:br>
            <a:r>
              <a:rPr lang="en" sz="2000" dirty="0">
                <a:solidFill>
                  <a:schemeClr val="accent5">
                    <a:lumMod val="75000"/>
                  </a:schemeClr>
                </a:solidFill>
              </a:rPr>
              <a:t>sur le terrain</a:t>
            </a:r>
            <a:endParaRPr sz="2000" dirty="0">
              <a:solidFill>
                <a:schemeClr val="accent5">
                  <a:lumMod val="75000"/>
                </a:schemeClr>
              </a:solidFill>
            </a:endParaRPr>
          </a:p>
        </p:txBody>
      </p:sp>
      <p:sp>
        <p:nvSpPr>
          <p:cNvPr id="412" name="Google Shape;412;p52"/>
          <p:cNvSpPr txBox="1"/>
          <p:nvPr/>
        </p:nvSpPr>
        <p:spPr>
          <a:xfrm>
            <a:off x="8594633" y="1505800"/>
            <a:ext cx="1994800" cy="1179600"/>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accent4">
                    <a:lumMod val="50000"/>
                  </a:schemeClr>
                </a:solidFill>
              </a:rPr>
              <a:t>Plaidoyer International “Boomerang”</a:t>
            </a:r>
            <a:endParaRPr sz="2000" dirty="0">
              <a:solidFill>
                <a:schemeClr val="accent4">
                  <a:lumMod val="50000"/>
                </a:schemeClr>
              </a:solidFill>
            </a:endParaRPr>
          </a:p>
        </p:txBody>
      </p:sp>
      <p:cxnSp>
        <p:nvCxnSpPr>
          <p:cNvPr id="413" name="Google Shape;413;p52"/>
          <p:cNvCxnSpPr>
            <a:cxnSpLocks/>
          </p:cNvCxnSpPr>
          <p:nvPr/>
        </p:nvCxnSpPr>
        <p:spPr>
          <a:xfrm flipV="1">
            <a:off x="2709174" y="5459537"/>
            <a:ext cx="886109" cy="499600"/>
          </a:xfrm>
          <a:prstGeom prst="bentConnector2">
            <a:avLst/>
          </a:prstGeom>
          <a:noFill/>
          <a:ln w="38100" cap="flat" cmpd="sng">
            <a:solidFill>
              <a:schemeClr val="accent2">
                <a:lumMod val="40000"/>
                <a:lumOff val="60000"/>
              </a:schemeClr>
            </a:solidFill>
            <a:prstDash val="solid"/>
            <a:round/>
            <a:headEnd type="none" w="med" len="med"/>
            <a:tailEnd type="triangle" w="med" len="med"/>
          </a:ln>
        </p:spPr>
      </p:cxnSp>
      <p:cxnSp>
        <p:nvCxnSpPr>
          <p:cNvPr id="414" name="Google Shape;414;p52"/>
          <p:cNvCxnSpPr/>
          <p:nvPr/>
        </p:nvCxnSpPr>
        <p:spPr>
          <a:xfrm rot="10800000" flipH="1">
            <a:off x="3570367" y="3676767"/>
            <a:ext cx="1175600" cy="355200"/>
          </a:xfrm>
          <a:prstGeom prst="bentConnector3">
            <a:avLst>
              <a:gd name="adj1" fmla="val 1642"/>
            </a:avLst>
          </a:prstGeom>
          <a:noFill/>
          <a:ln w="38100" cap="flat" cmpd="sng">
            <a:solidFill>
              <a:schemeClr val="accent2">
                <a:lumMod val="40000"/>
                <a:lumOff val="60000"/>
              </a:schemeClr>
            </a:solidFill>
            <a:prstDash val="solid"/>
            <a:round/>
            <a:headEnd type="none" w="med" len="med"/>
            <a:tailEnd type="triangle" w="med" len="med"/>
          </a:ln>
        </p:spPr>
      </p:cxnSp>
      <p:cxnSp>
        <p:nvCxnSpPr>
          <p:cNvPr id="415" name="Google Shape;415;p52"/>
          <p:cNvCxnSpPr>
            <a:cxnSpLocks/>
            <a:endCxn id="411" idx="2"/>
          </p:cNvCxnSpPr>
          <p:nvPr/>
        </p:nvCxnSpPr>
        <p:spPr>
          <a:xfrm flipV="1">
            <a:off x="6230800" y="3516567"/>
            <a:ext cx="1156382" cy="675600"/>
          </a:xfrm>
          <a:prstGeom prst="bentConnector2">
            <a:avLst/>
          </a:prstGeom>
          <a:noFill/>
          <a:ln w="38100" cap="flat" cmpd="sng">
            <a:solidFill>
              <a:schemeClr val="accent2">
                <a:lumMod val="40000"/>
                <a:lumOff val="60000"/>
              </a:schemeClr>
            </a:solidFill>
            <a:prstDash val="solid"/>
            <a:round/>
            <a:headEnd type="none" w="med" len="med"/>
            <a:tailEnd type="triangle" w="med" len="med"/>
          </a:ln>
        </p:spPr>
      </p:cxnSp>
      <p:cxnSp>
        <p:nvCxnSpPr>
          <p:cNvPr id="416" name="Google Shape;416;p52"/>
          <p:cNvCxnSpPr>
            <a:endCxn id="412" idx="1"/>
          </p:cNvCxnSpPr>
          <p:nvPr/>
        </p:nvCxnSpPr>
        <p:spPr>
          <a:xfrm rot="10800000" flipH="1">
            <a:off x="7563833" y="2095600"/>
            <a:ext cx="1030800" cy="263200"/>
          </a:xfrm>
          <a:prstGeom prst="bentConnector3">
            <a:avLst>
              <a:gd name="adj1" fmla="val -2484"/>
            </a:avLst>
          </a:prstGeom>
          <a:noFill/>
          <a:ln w="38100" cap="flat" cmpd="sng">
            <a:solidFill>
              <a:schemeClr val="accent2">
                <a:lumMod val="40000"/>
                <a:lumOff val="60000"/>
              </a:schemeClr>
            </a:solidFill>
            <a:prstDash val="solid"/>
            <a:round/>
            <a:headEnd type="none" w="med" len="med"/>
            <a:tailEnd type="triangle" w="med" len="med"/>
          </a:ln>
        </p:spPr>
      </p:cxnSp>
      <p:sp>
        <p:nvSpPr>
          <p:cNvPr id="417" name="Google Shape;417;p52"/>
          <p:cNvSpPr/>
          <p:nvPr/>
        </p:nvSpPr>
        <p:spPr>
          <a:xfrm>
            <a:off x="10095967" y="35967"/>
            <a:ext cx="2076800" cy="1782000"/>
          </a:xfrm>
          <a:prstGeom prst="ellipse">
            <a:avLst/>
          </a:prstGeom>
          <a:solidFill>
            <a:schemeClr val="accent2">
              <a:lumMod val="60000"/>
              <a:lumOff val="40000"/>
            </a:schemeClr>
          </a:solidFill>
          <a:ln w="9525" cap="flat" cmpd="sng">
            <a:solidFill>
              <a:srgbClr val="CC4125"/>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18" name="Google Shape;418;p52"/>
          <p:cNvSpPr txBox="1"/>
          <p:nvPr/>
        </p:nvSpPr>
        <p:spPr>
          <a:xfrm>
            <a:off x="10166367" y="310567"/>
            <a:ext cx="1936000" cy="1232800"/>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accent4">
                    <a:lumMod val="50000"/>
                  </a:schemeClr>
                </a:solidFill>
              </a:rPr>
              <a:t> Opinion </a:t>
            </a:r>
            <a:r>
              <a:rPr lang="en" sz="2000" dirty="0" err="1">
                <a:solidFill>
                  <a:schemeClr val="accent4">
                    <a:lumMod val="50000"/>
                  </a:schemeClr>
                </a:solidFill>
              </a:rPr>
              <a:t>publique</a:t>
            </a:r>
            <a:r>
              <a:rPr lang="en" sz="2000" dirty="0">
                <a:solidFill>
                  <a:schemeClr val="accent4">
                    <a:lumMod val="50000"/>
                  </a:schemeClr>
                </a:solidFill>
              </a:rPr>
              <a:t> et politique </a:t>
            </a:r>
            <a:r>
              <a:rPr lang="en" sz="2000" dirty="0" err="1">
                <a:solidFill>
                  <a:schemeClr val="accent4">
                    <a:lumMod val="50000"/>
                  </a:schemeClr>
                </a:solidFill>
              </a:rPr>
              <a:t>sociale</a:t>
            </a:r>
            <a:endParaRPr sz="2000" dirty="0">
              <a:solidFill>
                <a:schemeClr val="accent4">
                  <a:lumMod val="50000"/>
                </a:schemeClr>
              </a:solidFill>
            </a:endParaRPr>
          </a:p>
        </p:txBody>
      </p:sp>
      <p:sp>
        <p:nvSpPr>
          <p:cNvPr id="419" name="Google Shape;419;p52"/>
          <p:cNvSpPr/>
          <p:nvPr/>
        </p:nvSpPr>
        <p:spPr>
          <a:xfrm>
            <a:off x="487133" y="5291067"/>
            <a:ext cx="743600" cy="764800"/>
          </a:xfrm>
          <a:prstGeom prst="ellipse">
            <a:avLst/>
          </a:prstGeom>
          <a:solidFill>
            <a:schemeClr val="accent1">
              <a:lumMod val="40000"/>
              <a:lumOff val="60000"/>
            </a:schemeClr>
          </a:solidFill>
          <a:ln w="9525" cap="flat" cmpd="sng">
            <a:solidFill>
              <a:schemeClr val="accent2">
                <a:lumMod val="40000"/>
                <a:lumOff val="6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0" name="Google Shape;420;p52"/>
          <p:cNvSpPr txBox="1"/>
          <p:nvPr/>
        </p:nvSpPr>
        <p:spPr>
          <a:xfrm>
            <a:off x="425141" y="5379861"/>
            <a:ext cx="1551200" cy="860000"/>
          </a:xfrm>
          <a:prstGeom prst="rect">
            <a:avLst/>
          </a:prstGeom>
          <a:noFill/>
          <a:ln>
            <a:noFill/>
          </a:ln>
        </p:spPr>
        <p:txBody>
          <a:bodyPr spcFirstLastPara="1" wrap="square" lIns="121900" tIns="121900" rIns="121900" bIns="121900" anchor="t" anchorCtr="0">
            <a:noAutofit/>
          </a:bodyPr>
          <a:lstStyle/>
          <a:p>
            <a:r>
              <a:rPr lang="en" sz="2000" dirty="0">
                <a:solidFill>
                  <a:schemeClr val="accent5">
                    <a:lumMod val="75000"/>
                  </a:schemeClr>
                </a:solidFill>
              </a:rPr>
              <a:t>ONG</a:t>
            </a:r>
            <a:endParaRPr sz="2000" dirty="0">
              <a:solidFill>
                <a:schemeClr val="accent5">
                  <a:lumMod val="75000"/>
                </a:schemeClr>
              </a:solidFill>
            </a:endParaRPr>
          </a:p>
        </p:txBody>
      </p:sp>
      <p:pic>
        <p:nvPicPr>
          <p:cNvPr id="20" name="Picture 19" descr="C2-HD-BTM.png">
            <a:extLst>
              <a:ext uri="{FF2B5EF4-FFF2-40B4-BE49-F238E27FC236}">
                <a16:creationId xmlns:a16="http://schemas.microsoft.com/office/drawing/2014/main" id="{F79F77CF-1DC5-724F-BC11-17A6B81E56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135374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287F-B4CE-034B-B2E9-FD9FCBC6E857}"/>
              </a:ext>
            </a:extLst>
          </p:cNvPr>
          <p:cNvSpPr>
            <a:spLocks noGrp="1"/>
          </p:cNvSpPr>
          <p:nvPr>
            <p:ph type="title"/>
          </p:nvPr>
        </p:nvSpPr>
        <p:spPr>
          <a:xfrm>
            <a:off x="3983064" y="496967"/>
            <a:ext cx="7793336" cy="860000"/>
          </a:xfrm>
        </p:spPr>
        <p:txBody>
          <a:bodyPr/>
          <a:lstStyle/>
          <a:p>
            <a:r>
              <a:rPr lang="en-US" b="1" dirty="0">
                <a:solidFill>
                  <a:schemeClr val="accent5">
                    <a:lumMod val="75000"/>
                  </a:schemeClr>
                </a:solidFill>
              </a:rPr>
              <a:t>Cadres </a:t>
            </a:r>
            <a:r>
              <a:rPr lang="en-US" b="1" dirty="0" err="1">
                <a:solidFill>
                  <a:schemeClr val="accent5">
                    <a:lumMod val="75000"/>
                  </a:schemeClr>
                </a:solidFill>
              </a:rPr>
              <a:t>Internationaux</a:t>
            </a:r>
            <a:r>
              <a:rPr lang="en-US" b="1" dirty="0">
                <a:solidFill>
                  <a:schemeClr val="accent5">
                    <a:lumMod val="75000"/>
                  </a:schemeClr>
                </a:solidFill>
              </a:rPr>
              <a:t> dans </a:t>
            </a:r>
            <a:r>
              <a:rPr lang="en-US" b="1" dirty="0" err="1">
                <a:solidFill>
                  <a:schemeClr val="accent5">
                    <a:lumMod val="75000"/>
                  </a:schemeClr>
                </a:solidFill>
              </a:rPr>
              <a:t>lesquels</a:t>
            </a:r>
            <a:r>
              <a:rPr lang="en-US" b="1" dirty="0">
                <a:solidFill>
                  <a:schemeClr val="accent5">
                    <a:lumMod val="75000"/>
                  </a:schemeClr>
                </a:solidFill>
              </a:rPr>
              <a:t>  UNANIMA International </a:t>
            </a:r>
            <a:r>
              <a:rPr lang="en-US" b="1" dirty="0" err="1">
                <a:solidFill>
                  <a:schemeClr val="accent5">
                    <a:lumMod val="75000"/>
                  </a:schemeClr>
                </a:solidFill>
              </a:rPr>
              <a:t>travaille</a:t>
            </a:r>
            <a:endParaRPr lang="en-US" b="1" dirty="0">
              <a:solidFill>
                <a:schemeClr val="accent5">
                  <a:lumMod val="75000"/>
                </a:schemeClr>
              </a:solidFill>
            </a:endParaRPr>
          </a:p>
        </p:txBody>
      </p:sp>
      <p:sp>
        <p:nvSpPr>
          <p:cNvPr id="3" name="Text Placeholder 2">
            <a:extLst>
              <a:ext uri="{FF2B5EF4-FFF2-40B4-BE49-F238E27FC236}">
                <a16:creationId xmlns:a16="http://schemas.microsoft.com/office/drawing/2014/main" id="{330DA533-7DD2-3A42-BDE6-86B851562898}"/>
              </a:ext>
            </a:extLst>
          </p:cNvPr>
          <p:cNvSpPr>
            <a:spLocks noGrp="1"/>
          </p:cNvSpPr>
          <p:nvPr>
            <p:ph type="body" idx="1"/>
          </p:nvPr>
        </p:nvSpPr>
        <p:spPr>
          <a:xfrm>
            <a:off x="415600" y="1766415"/>
            <a:ext cx="11360800" cy="4594617"/>
          </a:xfrm>
        </p:spPr>
        <p:txBody>
          <a:bodyPr/>
          <a:lstStyle/>
          <a:p>
            <a:pPr>
              <a:lnSpc>
                <a:spcPct val="107000"/>
              </a:lnSpc>
              <a:buClr>
                <a:schemeClr val="dk1"/>
              </a:buClr>
            </a:pPr>
            <a:r>
              <a:rPr lang="en-AU" sz="2000" dirty="0">
                <a:solidFill>
                  <a:schemeClr val="dk1"/>
                </a:solidFill>
              </a:rPr>
              <a:t>Programme  2030 </a:t>
            </a:r>
          </a:p>
          <a:p>
            <a:pPr>
              <a:lnSpc>
                <a:spcPct val="107000"/>
              </a:lnSpc>
              <a:buClr>
                <a:schemeClr val="dk1"/>
              </a:buClr>
            </a:pPr>
            <a:r>
              <a:rPr lang="en-AU" sz="2000" dirty="0" err="1">
                <a:solidFill>
                  <a:schemeClr val="dk1"/>
                </a:solidFill>
              </a:rPr>
              <a:t>Déclaration</a:t>
            </a:r>
            <a:r>
              <a:rPr lang="en-AU" sz="2000" dirty="0">
                <a:solidFill>
                  <a:schemeClr val="dk1"/>
                </a:solidFill>
              </a:rPr>
              <a:t> </a:t>
            </a:r>
            <a:r>
              <a:rPr lang="en-AU" sz="2000" dirty="0" err="1">
                <a:solidFill>
                  <a:schemeClr val="dk1"/>
                </a:solidFill>
              </a:rPr>
              <a:t>Universelle</a:t>
            </a:r>
            <a:r>
              <a:rPr lang="en-AU" sz="2000" dirty="0">
                <a:solidFill>
                  <a:schemeClr val="dk1"/>
                </a:solidFill>
              </a:rPr>
              <a:t> des Droits de </a:t>
            </a:r>
            <a:r>
              <a:rPr lang="en-AU" sz="2000" dirty="0" err="1">
                <a:solidFill>
                  <a:schemeClr val="dk1"/>
                </a:solidFill>
              </a:rPr>
              <a:t>l’Homme</a:t>
            </a:r>
            <a:endParaRPr lang="en-AU" sz="2000" dirty="0">
              <a:solidFill>
                <a:schemeClr val="dk1"/>
              </a:solidFill>
            </a:endParaRPr>
          </a:p>
          <a:p>
            <a:pPr>
              <a:lnSpc>
                <a:spcPct val="107000"/>
              </a:lnSpc>
              <a:buClr>
                <a:schemeClr val="dk1"/>
              </a:buClr>
            </a:pPr>
            <a:r>
              <a:rPr lang="en-AU" sz="2000" dirty="0">
                <a:solidFill>
                  <a:schemeClr val="dk1"/>
                </a:solidFill>
              </a:rPr>
              <a:t>Conventions  des Droits de </a:t>
            </a:r>
            <a:r>
              <a:rPr lang="en-AU" sz="2000" dirty="0" err="1">
                <a:solidFill>
                  <a:schemeClr val="dk1"/>
                </a:solidFill>
              </a:rPr>
              <a:t>l’Enfant</a:t>
            </a:r>
            <a:endParaRPr lang="en-AU" sz="2000" dirty="0">
              <a:solidFill>
                <a:schemeClr val="dk1"/>
              </a:solidFill>
            </a:endParaRPr>
          </a:p>
          <a:p>
            <a:pPr>
              <a:lnSpc>
                <a:spcPct val="107000"/>
              </a:lnSpc>
              <a:buClr>
                <a:schemeClr val="dk1"/>
              </a:buClr>
            </a:pPr>
            <a:r>
              <a:rPr lang="en-AU" sz="2000" dirty="0" err="1">
                <a:solidFill>
                  <a:schemeClr val="dk1"/>
                </a:solidFill>
              </a:rPr>
              <a:t>Déclaration</a:t>
            </a:r>
            <a:r>
              <a:rPr lang="en-AU" sz="2000" dirty="0">
                <a:solidFill>
                  <a:schemeClr val="dk1"/>
                </a:solidFill>
              </a:rPr>
              <a:t> </a:t>
            </a:r>
            <a:r>
              <a:rPr lang="en-AU" sz="2000" dirty="0" err="1">
                <a:solidFill>
                  <a:schemeClr val="dk1"/>
                </a:solidFill>
              </a:rPr>
              <a:t>d’Istanbul</a:t>
            </a:r>
            <a:r>
              <a:rPr lang="en-AU" sz="2000" dirty="0">
                <a:solidFill>
                  <a:schemeClr val="dk1"/>
                </a:solidFill>
              </a:rPr>
              <a:t> sur </a:t>
            </a:r>
            <a:r>
              <a:rPr lang="en-AU" sz="2000" dirty="0" err="1">
                <a:solidFill>
                  <a:schemeClr val="dk1"/>
                </a:solidFill>
              </a:rPr>
              <a:t>lles</a:t>
            </a:r>
            <a:r>
              <a:rPr lang="en-AU" sz="2000" dirty="0">
                <a:solidFill>
                  <a:schemeClr val="dk1"/>
                </a:solidFill>
              </a:rPr>
              <a:t> </a:t>
            </a:r>
            <a:r>
              <a:rPr lang="en-AU" sz="2000" dirty="0" err="1">
                <a:solidFill>
                  <a:schemeClr val="dk1"/>
                </a:solidFill>
              </a:rPr>
              <a:t>établissements</a:t>
            </a:r>
            <a:r>
              <a:rPr lang="en-AU" sz="2000" dirty="0">
                <a:solidFill>
                  <a:schemeClr val="dk1"/>
                </a:solidFill>
              </a:rPr>
              <a:t> </a:t>
            </a:r>
            <a:r>
              <a:rPr lang="en-AU" sz="2000" dirty="0" err="1">
                <a:solidFill>
                  <a:schemeClr val="dk1"/>
                </a:solidFill>
              </a:rPr>
              <a:t>humains</a:t>
            </a:r>
            <a:r>
              <a:rPr lang="en-AU" sz="2000" dirty="0">
                <a:solidFill>
                  <a:schemeClr val="dk1"/>
                </a:solidFill>
              </a:rPr>
              <a:t> </a:t>
            </a:r>
          </a:p>
          <a:p>
            <a:pPr>
              <a:lnSpc>
                <a:spcPct val="107000"/>
              </a:lnSpc>
              <a:buClr>
                <a:schemeClr val="dk1"/>
              </a:buClr>
            </a:pPr>
            <a:r>
              <a:rPr lang="en-AU" sz="2000" dirty="0">
                <a:solidFill>
                  <a:schemeClr val="dk1"/>
                </a:solidFill>
              </a:rPr>
              <a:t>Accord de  Paris  </a:t>
            </a:r>
          </a:p>
          <a:p>
            <a:pPr>
              <a:lnSpc>
                <a:spcPct val="107000"/>
              </a:lnSpc>
              <a:buClr>
                <a:schemeClr val="dk1"/>
              </a:buClr>
            </a:pPr>
            <a:r>
              <a:rPr lang="en-AU" sz="2000" dirty="0" err="1">
                <a:solidFill>
                  <a:schemeClr val="dk1"/>
                </a:solidFill>
              </a:rPr>
              <a:t>Pacte</a:t>
            </a:r>
            <a:r>
              <a:rPr lang="en-AU" sz="2000" dirty="0">
                <a:solidFill>
                  <a:schemeClr val="dk1"/>
                </a:solidFill>
              </a:rPr>
              <a:t> Mondial sur la Migration</a:t>
            </a:r>
          </a:p>
          <a:p>
            <a:pPr>
              <a:lnSpc>
                <a:spcPct val="107000"/>
              </a:lnSpc>
              <a:buClr>
                <a:schemeClr val="dk1"/>
              </a:buClr>
            </a:pPr>
            <a:r>
              <a:rPr lang="en-AU" sz="2000" dirty="0" err="1">
                <a:solidFill>
                  <a:schemeClr val="dk1"/>
                </a:solidFill>
              </a:rPr>
              <a:t>Pacte</a:t>
            </a:r>
            <a:r>
              <a:rPr lang="en-AU" sz="2000" dirty="0">
                <a:solidFill>
                  <a:schemeClr val="dk1"/>
                </a:solidFill>
              </a:rPr>
              <a:t> Mondial sur les </a:t>
            </a:r>
            <a:r>
              <a:rPr lang="en-AU" sz="2000" dirty="0" err="1">
                <a:solidFill>
                  <a:schemeClr val="dk1"/>
                </a:solidFill>
              </a:rPr>
              <a:t>Réfugiés</a:t>
            </a:r>
            <a:endParaRPr lang="en-AU" sz="2000" dirty="0">
              <a:solidFill>
                <a:schemeClr val="dk1"/>
              </a:solidFill>
            </a:endParaRPr>
          </a:p>
          <a:p>
            <a:pPr>
              <a:lnSpc>
                <a:spcPct val="107000"/>
              </a:lnSpc>
              <a:buClr>
                <a:schemeClr val="dk1"/>
              </a:buClr>
            </a:pPr>
            <a:r>
              <a:rPr lang="en-AU" sz="2000" dirty="0">
                <a:solidFill>
                  <a:schemeClr val="dk1"/>
                </a:solidFill>
              </a:rPr>
              <a:t>Le Nouveau Programme </a:t>
            </a:r>
            <a:r>
              <a:rPr lang="en-AU" sz="2000" dirty="0" err="1">
                <a:solidFill>
                  <a:schemeClr val="dk1"/>
                </a:solidFill>
              </a:rPr>
              <a:t>Urbain</a:t>
            </a:r>
            <a:endParaRPr lang="en-AU" sz="2000" dirty="0">
              <a:solidFill>
                <a:schemeClr val="dk1"/>
              </a:solidFill>
            </a:endParaRPr>
          </a:p>
          <a:p>
            <a:pPr>
              <a:lnSpc>
                <a:spcPct val="107000"/>
              </a:lnSpc>
              <a:buClr>
                <a:schemeClr val="dk1"/>
              </a:buClr>
            </a:pPr>
            <a:r>
              <a:rPr lang="en-AU" sz="2000" dirty="0">
                <a:solidFill>
                  <a:schemeClr val="dk1"/>
                </a:solidFill>
              </a:rPr>
              <a:t>Convention pour </a:t>
            </a:r>
            <a:r>
              <a:rPr lang="en-AU" sz="2000" dirty="0" err="1">
                <a:solidFill>
                  <a:schemeClr val="dk1"/>
                </a:solidFill>
              </a:rPr>
              <a:t>l’Elimination</a:t>
            </a:r>
            <a:r>
              <a:rPr lang="en-AU" sz="2000" dirty="0">
                <a:solidFill>
                  <a:schemeClr val="dk1"/>
                </a:solidFill>
              </a:rPr>
              <a:t> de </a:t>
            </a:r>
            <a:r>
              <a:rPr lang="en-AU" sz="2000" dirty="0" err="1">
                <a:solidFill>
                  <a:schemeClr val="dk1"/>
                </a:solidFill>
              </a:rPr>
              <a:t>toutes</a:t>
            </a:r>
            <a:r>
              <a:rPr lang="en-AU" sz="2000" dirty="0">
                <a:solidFill>
                  <a:schemeClr val="dk1"/>
                </a:solidFill>
              </a:rPr>
              <a:t> les formes de Discrimination </a:t>
            </a:r>
            <a:r>
              <a:rPr lang="en-AU" sz="2000" dirty="0" err="1">
                <a:solidFill>
                  <a:schemeClr val="dk1"/>
                </a:solidFill>
              </a:rPr>
              <a:t>contre</a:t>
            </a:r>
            <a:r>
              <a:rPr lang="en-AU" sz="2000" dirty="0">
                <a:solidFill>
                  <a:schemeClr val="dk1"/>
                </a:solidFill>
              </a:rPr>
              <a:t> les Femmes (CEDAW) </a:t>
            </a:r>
          </a:p>
          <a:p>
            <a:pPr>
              <a:lnSpc>
                <a:spcPct val="107000"/>
              </a:lnSpc>
              <a:buClr>
                <a:schemeClr val="dk1"/>
              </a:buClr>
            </a:pPr>
            <a:r>
              <a:rPr lang="en-AU" sz="2000" dirty="0" err="1">
                <a:solidFill>
                  <a:schemeClr val="dk1"/>
                </a:solidFill>
              </a:rPr>
              <a:t>Pacte</a:t>
            </a:r>
            <a:r>
              <a:rPr lang="en-AU" sz="2000" dirty="0">
                <a:solidFill>
                  <a:schemeClr val="dk1"/>
                </a:solidFill>
              </a:rPr>
              <a:t> International </a:t>
            </a:r>
            <a:r>
              <a:rPr lang="en-AU" sz="2000" dirty="0" err="1">
                <a:solidFill>
                  <a:schemeClr val="dk1"/>
                </a:solidFill>
              </a:rPr>
              <a:t>relatif</a:t>
            </a:r>
            <a:r>
              <a:rPr lang="en-AU" sz="2000" dirty="0">
                <a:solidFill>
                  <a:schemeClr val="dk1"/>
                </a:solidFill>
              </a:rPr>
              <a:t> aux Droits </a:t>
            </a:r>
            <a:r>
              <a:rPr lang="en-AU" sz="2000" dirty="0" err="1">
                <a:solidFill>
                  <a:schemeClr val="dk1"/>
                </a:solidFill>
              </a:rPr>
              <a:t>Economiques</a:t>
            </a:r>
            <a:r>
              <a:rPr lang="en-AU" sz="2000" dirty="0">
                <a:solidFill>
                  <a:schemeClr val="dk1"/>
                </a:solidFill>
              </a:rPr>
              <a:t>, </a:t>
            </a:r>
            <a:r>
              <a:rPr lang="en-AU" sz="2000" dirty="0" err="1">
                <a:solidFill>
                  <a:schemeClr val="dk1"/>
                </a:solidFill>
              </a:rPr>
              <a:t>sociaux</a:t>
            </a:r>
            <a:r>
              <a:rPr lang="en-AU" sz="2000" dirty="0">
                <a:solidFill>
                  <a:schemeClr val="dk1"/>
                </a:solidFill>
              </a:rPr>
              <a:t> et </a:t>
            </a:r>
            <a:r>
              <a:rPr lang="en-AU" sz="2000" dirty="0" err="1">
                <a:solidFill>
                  <a:schemeClr val="dk1"/>
                </a:solidFill>
              </a:rPr>
              <a:t>Culturels</a:t>
            </a:r>
            <a:endParaRPr lang="en-AU" sz="2000" dirty="0">
              <a:solidFill>
                <a:schemeClr val="dk1"/>
              </a:solidFill>
            </a:endParaRPr>
          </a:p>
          <a:p>
            <a:pPr>
              <a:lnSpc>
                <a:spcPct val="107000"/>
              </a:lnSpc>
              <a:buClr>
                <a:schemeClr val="dk1"/>
              </a:buClr>
            </a:pPr>
            <a:r>
              <a:rPr lang="en-AU" sz="2000" dirty="0" err="1">
                <a:solidFill>
                  <a:schemeClr val="dk1"/>
                </a:solidFill>
              </a:rPr>
              <a:t>Déclaration</a:t>
            </a:r>
            <a:r>
              <a:rPr lang="en-AU" sz="2000" dirty="0">
                <a:solidFill>
                  <a:schemeClr val="dk1"/>
                </a:solidFill>
              </a:rPr>
              <a:t> sur les Droits des </a:t>
            </a:r>
            <a:r>
              <a:rPr lang="en-AU" sz="2000" dirty="0" err="1">
                <a:solidFill>
                  <a:schemeClr val="dk1"/>
                </a:solidFill>
              </a:rPr>
              <a:t>Peuples</a:t>
            </a:r>
            <a:r>
              <a:rPr lang="en-AU" sz="2000" dirty="0">
                <a:solidFill>
                  <a:schemeClr val="dk1"/>
                </a:solidFill>
              </a:rPr>
              <a:t> </a:t>
            </a:r>
            <a:r>
              <a:rPr lang="en-AU" sz="2000" dirty="0" err="1">
                <a:solidFill>
                  <a:schemeClr val="dk1"/>
                </a:solidFill>
              </a:rPr>
              <a:t>Autochtones</a:t>
            </a:r>
            <a:endParaRPr lang="en-AU" sz="2000" dirty="0">
              <a:solidFill>
                <a:schemeClr val="dk1"/>
              </a:solidFill>
            </a:endParaRPr>
          </a:p>
          <a:p>
            <a:pPr marL="152396" indent="0">
              <a:lnSpc>
                <a:spcPct val="107000"/>
              </a:lnSpc>
              <a:buClr>
                <a:schemeClr val="dk1"/>
              </a:buClr>
              <a:buNone/>
            </a:pPr>
            <a:r>
              <a:rPr lang="en-AU" sz="2000" dirty="0">
                <a:solidFill>
                  <a:schemeClr val="dk1"/>
                </a:solidFill>
              </a:rPr>
              <a:t>	+ et plus encore…</a:t>
            </a:r>
            <a:endParaRPr lang="en-US" sz="2000" dirty="0"/>
          </a:p>
        </p:txBody>
      </p:sp>
      <p:pic>
        <p:nvPicPr>
          <p:cNvPr id="4" name="Picture 3" descr="C2-HD-BTM.png">
            <a:extLst>
              <a:ext uri="{FF2B5EF4-FFF2-40B4-BE49-F238E27FC236}">
                <a16:creationId xmlns:a16="http://schemas.microsoft.com/office/drawing/2014/main" id="{BF64B90C-CA87-F342-8DAD-903EF99BF2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664616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15600" y="218020"/>
            <a:ext cx="11360800" cy="978000"/>
          </a:xfrm>
          <a:prstGeom prst="rect">
            <a:avLst/>
          </a:prstGeom>
        </p:spPr>
        <p:txBody>
          <a:bodyPr spcFirstLastPara="1" vert="horz" wrap="square" lIns="121900" tIns="121900" rIns="121900" bIns="121900" rtlCol="0" anchor="b" anchorCtr="0">
            <a:noAutofit/>
          </a:bodyPr>
          <a:lstStyle/>
          <a:p>
            <a:r>
              <a:rPr lang="en" b="1" dirty="0">
                <a:solidFill>
                  <a:schemeClr val="accent5">
                    <a:lumMod val="75000"/>
                  </a:schemeClr>
                </a:solidFill>
              </a:rPr>
              <a:t>UNANIMA &amp; les ODD</a:t>
            </a:r>
            <a:endParaRPr b="1" dirty="0">
              <a:solidFill>
                <a:schemeClr val="accent5">
                  <a:lumMod val="75000"/>
                </a:schemeClr>
              </a:solidFill>
            </a:endParaRPr>
          </a:p>
        </p:txBody>
      </p:sp>
      <p:sp>
        <p:nvSpPr>
          <p:cNvPr id="105" name="Google Shape;105;p19"/>
          <p:cNvSpPr txBox="1">
            <a:spLocks noGrp="1"/>
          </p:cNvSpPr>
          <p:nvPr>
            <p:ph type="body" idx="1"/>
          </p:nvPr>
        </p:nvSpPr>
        <p:spPr>
          <a:xfrm>
            <a:off x="415600" y="1413923"/>
            <a:ext cx="11360800" cy="4133200"/>
          </a:xfrm>
          <a:prstGeom prst="rect">
            <a:avLst/>
          </a:prstGeom>
        </p:spPr>
        <p:txBody>
          <a:bodyPr spcFirstLastPara="1" vert="horz" wrap="square" lIns="121900" tIns="121900" rIns="121900" bIns="121900" rtlCol="0" anchor="t" anchorCtr="0">
            <a:noAutofit/>
          </a:bodyPr>
          <a:lstStyle/>
          <a:p>
            <a:pPr marL="0" indent="0">
              <a:buNone/>
            </a:pPr>
            <a:r>
              <a:rPr lang="en-US" dirty="0" err="1">
                <a:latin typeface="Century Gothic" panose="020B0502020202020204" pitchFamily="34" charset="0"/>
                <a:ea typeface="Arial"/>
                <a:cs typeface="Arial"/>
                <a:sym typeface="Arial"/>
              </a:rPr>
              <a:t>Chacun</a:t>
            </a:r>
            <a:r>
              <a:rPr lang="en-US" dirty="0">
                <a:latin typeface="Century Gothic" panose="020B0502020202020204" pitchFamily="34" charset="0"/>
                <a:ea typeface="Arial"/>
                <a:cs typeface="Arial"/>
                <a:sym typeface="Arial"/>
              </a:rPr>
              <a:t> de </a:t>
            </a:r>
            <a:r>
              <a:rPr lang="en-US" dirty="0" err="1">
                <a:latin typeface="Century Gothic" panose="020B0502020202020204" pitchFamily="34" charset="0"/>
                <a:ea typeface="Arial"/>
                <a:cs typeface="Arial"/>
                <a:sym typeface="Arial"/>
              </a:rPr>
              <a:t>nos</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domaines</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d'intervention</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est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lié</a:t>
            </a:r>
            <a:r>
              <a:rPr lang="en-US" dirty="0">
                <a:latin typeface="Century Gothic" panose="020B0502020202020204" pitchFamily="34" charset="0"/>
                <a:ea typeface="Arial"/>
                <a:cs typeface="Arial"/>
                <a:sym typeface="Arial"/>
              </a:rPr>
              <a:t> aux ODD, </a:t>
            </a:r>
            <a:r>
              <a:rPr lang="en-US" dirty="0" err="1">
                <a:latin typeface="Century Gothic" panose="020B0502020202020204" pitchFamily="34" charset="0"/>
                <a:ea typeface="Arial"/>
                <a:cs typeface="Arial"/>
                <a:sym typeface="Arial"/>
              </a:rPr>
              <a:t>à</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leur</a:t>
            </a:r>
            <a:r>
              <a:rPr lang="en-US" dirty="0">
                <a:latin typeface="Century Gothic" panose="020B0502020202020204" pitchFamily="34" charset="0"/>
                <a:ea typeface="Arial"/>
                <a:cs typeface="Arial"/>
                <a:sym typeface="Arial"/>
              </a:rPr>
              <a:t> mise </a:t>
            </a:r>
            <a:r>
              <a:rPr lang="en-US" dirty="0" err="1">
                <a:latin typeface="Century Gothic" panose="020B0502020202020204" pitchFamily="34" charset="0"/>
                <a:ea typeface="Arial"/>
                <a:cs typeface="Arial"/>
                <a:sym typeface="Arial"/>
              </a:rPr>
              <a:t>en</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œuvre</a:t>
            </a:r>
            <a:r>
              <a:rPr lang="en-US" dirty="0">
                <a:latin typeface="Century Gothic" panose="020B0502020202020204" pitchFamily="34" charset="0"/>
                <a:ea typeface="Arial"/>
                <a:cs typeface="Arial"/>
                <a:sym typeface="Arial"/>
              </a:rPr>
              <a:t> et </a:t>
            </a:r>
            <a:r>
              <a:rPr lang="en-US" dirty="0" err="1">
                <a:latin typeface="Century Gothic" panose="020B0502020202020204" pitchFamily="34" charset="0"/>
                <a:ea typeface="Arial"/>
                <a:cs typeface="Arial"/>
                <a:sym typeface="Arial"/>
              </a:rPr>
              <a:t>à</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leur</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réalisation</a:t>
            </a:r>
            <a:r>
              <a:rPr lang="en-US" dirty="0">
                <a:latin typeface="Century Gothic" panose="020B0502020202020204" pitchFamily="34" charset="0"/>
                <a:ea typeface="Arial"/>
                <a:cs typeface="Arial"/>
                <a:sym typeface="Arial"/>
              </a:rPr>
              <a:t>.</a:t>
            </a:r>
          </a:p>
          <a:p>
            <a:pPr marL="0" indent="0">
              <a:buNone/>
            </a:pPr>
            <a:r>
              <a:rPr lang="en-US" dirty="0">
                <a:latin typeface="Century Gothic" panose="020B0502020202020204" pitchFamily="34" charset="0"/>
                <a:ea typeface="Arial"/>
                <a:cs typeface="Arial"/>
                <a:sym typeface="Arial"/>
              </a:rPr>
              <a:t>Les ODD </a:t>
            </a:r>
            <a:r>
              <a:rPr lang="en-US" dirty="0" err="1">
                <a:latin typeface="Century Gothic" panose="020B0502020202020204" pitchFamily="34" charset="0"/>
                <a:ea typeface="Arial"/>
                <a:cs typeface="Arial"/>
                <a:sym typeface="Arial"/>
              </a:rPr>
              <a:t>ont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commencé</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à</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être</a:t>
            </a:r>
            <a:r>
              <a:rPr lang="en-US" dirty="0">
                <a:latin typeface="Century Gothic" panose="020B0502020202020204" pitchFamily="34" charset="0"/>
                <a:ea typeface="Arial"/>
                <a:cs typeface="Arial"/>
                <a:sym typeface="Arial"/>
              </a:rPr>
              <a:t> mis </a:t>
            </a:r>
            <a:r>
              <a:rPr lang="en-US" dirty="0" err="1">
                <a:latin typeface="Century Gothic" panose="020B0502020202020204" pitchFamily="34" charset="0"/>
                <a:ea typeface="Arial"/>
                <a:cs typeface="Arial"/>
                <a:sym typeface="Arial"/>
              </a:rPr>
              <a:t>en</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œuvre</a:t>
            </a:r>
            <a:r>
              <a:rPr lang="en-US" dirty="0">
                <a:latin typeface="Century Gothic" panose="020B0502020202020204" pitchFamily="34" charset="0"/>
                <a:ea typeface="Arial"/>
                <a:cs typeface="Arial"/>
                <a:sym typeface="Arial"/>
              </a:rPr>
              <a:t> par 193 pays, </a:t>
            </a:r>
            <a:r>
              <a:rPr lang="en-US" dirty="0" err="1">
                <a:latin typeface="Century Gothic" panose="020B0502020202020204" pitchFamily="34" charset="0"/>
                <a:ea typeface="Arial"/>
                <a:cs typeface="Arial"/>
                <a:sym typeface="Arial"/>
              </a:rPr>
              <a:t>dont</a:t>
            </a:r>
            <a:r>
              <a:rPr lang="en-US" dirty="0">
                <a:latin typeface="Century Gothic" panose="020B0502020202020204" pitchFamily="34" charset="0"/>
                <a:ea typeface="Arial"/>
                <a:cs typeface="Arial"/>
                <a:sym typeface="Arial"/>
              </a:rPr>
              <a:t> 80 </a:t>
            </a:r>
            <a:r>
              <a:rPr lang="en-US" dirty="0" err="1">
                <a:latin typeface="Century Gothic" panose="020B0502020202020204" pitchFamily="34" charset="0"/>
                <a:ea typeface="Arial"/>
                <a:cs typeface="Arial"/>
                <a:sym typeface="Arial"/>
              </a:rPr>
              <a:t>ont</a:t>
            </a:r>
            <a:r>
              <a:rPr lang="en-US" dirty="0">
                <a:latin typeface="Century Gothic" panose="020B0502020202020204" pitchFamily="34" charset="0"/>
                <a:ea typeface="Arial"/>
                <a:cs typeface="Arial"/>
                <a:sym typeface="Arial"/>
              </a:rPr>
              <a:t> des </a:t>
            </a:r>
            <a:r>
              <a:rPr lang="en-US" dirty="0" err="1">
                <a:latin typeface="Century Gothic" panose="020B0502020202020204" pitchFamily="34" charset="0"/>
                <a:ea typeface="Arial"/>
                <a:cs typeface="Arial"/>
                <a:sym typeface="Arial"/>
              </a:rPr>
              <a:t>membres</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internationaux</a:t>
            </a:r>
            <a:r>
              <a:rPr lang="en-US" dirty="0">
                <a:latin typeface="Century Gothic" panose="020B0502020202020204" pitchFamily="34" charset="0"/>
                <a:ea typeface="Arial"/>
                <a:cs typeface="Arial"/>
                <a:sym typeface="Arial"/>
              </a:rPr>
              <a:t> UNANIMA!</a:t>
            </a:r>
          </a:p>
          <a:p>
            <a:pPr marL="0" indent="0">
              <a:buNone/>
            </a:pPr>
            <a:r>
              <a:rPr lang="en-US" dirty="0">
                <a:latin typeface="Century Gothic" panose="020B0502020202020204" pitchFamily="34" charset="0"/>
                <a:ea typeface="Arial"/>
                <a:cs typeface="Arial"/>
                <a:sym typeface="Arial"/>
              </a:rPr>
              <a:t>Les ODD </a:t>
            </a:r>
            <a:r>
              <a:rPr lang="en-US" dirty="0" err="1">
                <a:latin typeface="Century Gothic" panose="020B0502020202020204" pitchFamily="34" charset="0"/>
                <a:ea typeface="Arial"/>
                <a:cs typeface="Arial"/>
                <a:sym typeface="Arial"/>
              </a:rPr>
              <a:t>particuliers</a:t>
            </a:r>
            <a:r>
              <a:rPr lang="en-US" dirty="0">
                <a:latin typeface="Century Gothic" panose="020B0502020202020204" pitchFamily="34" charset="0"/>
                <a:ea typeface="Arial"/>
                <a:cs typeface="Arial"/>
                <a:sym typeface="Arial"/>
              </a:rPr>
              <a:t> qui </a:t>
            </a:r>
            <a:r>
              <a:rPr lang="en-US" dirty="0" err="1">
                <a:latin typeface="Century Gothic" panose="020B0502020202020204" pitchFamily="34" charset="0"/>
                <a:ea typeface="Arial"/>
                <a:cs typeface="Arial"/>
                <a:sym typeface="Arial"/>
              </a:rPr>
              <a:t>intéressent</a:t>
            </a:r>
            <a:r>
              <a:rPr lang="en-US" dirty="0">
                <a:latin typeface="Century Gothic" panose="020B0502020202020204" pitchFamily="34" charset="0"/>
                <a:ea typeface="Arial"/>
                <a:cs typeface="Arial"/>
                <a:sym typeface="Arial"/>
              </a:rPr>
              <a:t> UNANIMA International </a:t>
            </a:r>
            <a:r>
              <a:rPr lang="en-US" dirty="0" err="1">
                <a:latin typeface="Century Gothic" panose="020B0502020202020204" pitchFamily="34" charset="0"/>
                <a:ea typeface="Arial"/>
                <a:cs typeface="Arial"/>
                <a:sym typeface="Arial"/>
              </a:rPr>
              <a:t>sont</a:t>
            </a:r>
            <a:r>
              <a:rPr lang="en-US" dirty="0">
                <a:latin typeface="Century Gothic" panose="020B0502020202020204" pitchFamily="34" charset="0"/>
                <a:ea typeface="Arial"/>
                <a:cs typeface="Arial"/>
                <a:sym typeface="Arial"/>
              </a:rPr>
              <a:t>:</a:t>
            </a:r>
            <a:endParaRPr lang="en" dirty="0">
              <a:latin typeface="Century Gothic" panose="020B0502020202020204" pitchFamily="34" charset="0"/>
              <a:ea typeface="Arial"/>
              <a:cs typeface="Arial"/>
              <a:sym typeface="Arial"/>
            </a:endParaRPr>
          </a:p>
          <a:p>
            <a:pPr marL="0" indent="0">
              <a:spcBef>
                <a:spcPts val="2133"/>
              </a:spcBef>
              <a:spcAft>
                <a:spcPts val="2133"/>
              </a:spcAft>
              <a:buNone/>
            </a:pPr>
            <a:endParaRPr dirty="0"/>
          </a:p>
        </p:txBody>
      </p:sp>
      <p:pic>
        <p:nvPicPr>
          <p:cNvPr id="11" name="Picture 10" descr="C2-HD-BTM.png">
            <a:extLst>
              <a:ext uri="{FF2B5EF4-FFF2-40B4-BE49-F238E27FC236}">
                <a16:creationId xmlns:a16="http://schemas.microsoft.com/office/drawing/2014/main" id="{E0A15527-F0CC-844D-B385-9BE45D827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pic>
        <p:nvPicPr>
          <p:cNvPr id="12" name="Picture 11">
            <a:extLst>
              <a:ext uri="{FF2B5EF4-FFF2-40B4-BE49-F238E27FC236}">
                <a16:creationId xmlns:a16="http://schemas.microsoft.com/office/drawing/2014/main" id="{B7B9B1D0-0A07-474C-8E54-8E4D3A1611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52" y="4100834"/>
            <a:ext cx="1739567" cy="1739567"/>
          </a:xfrm>
          <a:prstGeom prst="rect">
            <a:avLst/>
          </a:prstGeom>
        </p:spPr>
      </p:pic>
      <p:pic>
        <p:nvPicPr>
          <p:cNvPr id="13" name="Picture 12">
            <a:extLst>
              <a:ext uri="{FF2B5EF4-FFF2-40B4-BE49-F238E27FC236}">
                <a16:creationId xmlns:a16="http://schemas.microsoft.com/office/drawing/2014/main" id="{AC06A04A-8E3D-D245-B68D-5B7C201231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7724" y="4100834"/>
            <a:ext cx="1739568" cy="1739568"/>
          </a:xfrm>
          <a:prstGeom prst="rect">
            <a:avLst/>
          </a:prstGeom>
        </p:spPr>
      </p:pic>
      <p:pic>
        <p:nvPicPr>
          <p:cNvPr id="14" name="Picture 13">
            <a:extLst>
              <a:ext uri="{FF2B5EF4-FFF2-40B4-BE49-F238E27FC236}">
                <a16:creationId xmlns:a16="http://schemas.microsoft.com/office/drawing/2014/main" id="{0311D072-6D8F-8843-931F-35982F3ED8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7028" y="4106532"/>
            <a:ext cx="1739568" cy="1739568"/>
          </a:xfrm>
          <a:prstGeom prst="rect">
            <a:avLst/>
          </a:prstGeom>
        </p:spPr>
      </p:pic>
      <p:pic>
        <p:nvPicPr>
          <p:cNvPr id="15" name="Picture 14">
            <a:extLst>
              <a:ext uri="{FF2B5EF4-FFF2-40B4-BE49-F238E27FC236}">
                <a16:creationId xmlns:a16="http://schemas.microsoft.com/office/drawing/2014/main" id="{87125387-2F77-5C43-AA2C-E67BC2F375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6332" y="4117050"/>
            <a:ext cx="1739568" cy="1739568"/>
          </a:xfrm>
          <a:prstGeom prst="rect">
            <a:avLst/>
          </a:prstGeom>
        </p:spPr>
      </p:pic>
      <p:pic>
        <p:nvPicPr>
          <p:cNvPr id="16" name="Picture 15">
            <a:extLst>
              <a:ext uri="{FF2B5EF4-FFF2-40B4-BE49-F238E27FC236}">
                <a16:creationId xmlns:a16="http://schemas.microsoft.com/office/drawing/2014/main" id="{8B999894-72FA-9F42-893E-A2EE591A4C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5361" y="4127109"/>
            <a:ext cx="1749388" cy="1749388"/>
          </a:xfrm>
          <a:prstGeom prst="rect">
            <a:avLst/>
          </a:prstGeom>
        </p:spPr>
      </p:pic>
      <p:pic>
        <p:nvPicPr>
          <p:cNvPr id="17" name="Picture 16">
            <a:extLst>
              <a:ext uri="{FF2B5EF4-FFF2-40B4-BE49-F238E27FC236}">
                <a16:creationId xmlns:a16="http://schemas.microsoft.com/office/drawing/2014/main" id="{3AD6DC39-2E3A-EF42-B51B-DCD1094E7C4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35204" y="4121960"/>
            <a:ext cx="1729747" cy="1729747"/>
          </a:xfrm>
          <a:prstGeom prst="rect">
            <a:avLst/>
          </a:prstGeom>
        </p:spPr>
      </p:pic>
      <p:pic>
        <p:nvPicPr>
          <p:cNvPr id="18" name="Picture 17">
            <a:extLst>
              <a:ext uri="{FF2B5EF4-FFF2-40B4-BE49-F238E27FC236}">
                <a16:creationId xmlns:a16="http://schemas.microsoft.com/office/drawing/2014/main" id="{8F23EEC7-FD05-8F44-B4D5-76B11856FBF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37925" y="4117050"/>
            <a:ext cx="1695165" cy="1695165"/>
          </a:xfrm>
          <a:prstGeom prst="rect">
            <a:avLst/>
          </a:prstGeom>
        </p:spPr>
      </p:pic>
    </p:spTree>
    <p:extLst>
      <p:ext uri="{BB962C8B-B14F-4D97-AF65-F5344CB8AC3E}">
        <p14:creationId xmlns:p14="http://schemas.microsoft.com/office/powerpoint/2010/main" val="3396606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798" y="2028032"/>
            <a:ext cx="10820399" cy="2801935"/>
          </a:xfrm>
        </p:spPr>
        <p:txBody>
          <a:bodyPr>
            <a:normAutofit/>
          </a:bodyPr>
          <a:lstStyle/>
          <a:p>
            <a:pPr algn="ctr"/>
            <a:r>
              <a:rPr lang="en-US" sz="5000" b="1" u="sng" dirty="0">
                <a:solidFill>
                  <a:srgbClr val="E94579"/>
                </a:solidFill>
              </a:rPr>
              <a:t>DOMAINES D’INTERVENTION</a:t>
            </a:r>
          </a:p>
        </p:txBody>
      </p:sp>
      <p:pic>
        <p:nvPicPr>
          <p:cNvPr id="4" name="Picture 3">
            <a:extLst>
              <a:ext uri="{FF2B5EF4-FFF2-40B4-BE49-F238E27FC236}">
                <a16:creationId xmlns:a16="http://schemas.microsoft.com/office/drawing/2014/main" id="{0C14FA68-FF06-EF40-8056-31DC5295D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6655" y="1335376"/>
            <a:ext cx="8978683" cy="2446634"/>
          </a:xfrm>
          <a:prstGeom prst="rect">
            <a:avLst/>
          </a:prstGeom>
        </p:spPr>
      </p:pic>
    </p:spTree>
    <p:extLst>
      <p:ext uri="{BB962C8B-B14F-4D97-AF65-F5344CB8AC3E}">
        <p14:creationId xmlns:p14="http://schemas.microsoft.com/office/powerpoint/2010/main" val="1419664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r>
              <a:rPr lang="en" b="1" dirty="0">
                <a:solidFill>
                  <a:schemeClr val="accent5">
                    <a:lumMod val="75000"/>
                  </a:schemeClr>
                </a:solidFill>
              </a:rPr>
              <a:t>FEMMES ET ENFANTS</a:t>
            </a:r>
            <a:endParaRPr b="1" dirty="0">
              <a:solidFill>
                <a:schemeClr val="accent5">
                  <a:lumMod val="75000"/>
                </a:schemeClr>
              </a:solidFill>
            </a:endParaRPr>
          </a:p>
        </p:txBody>
      </p:sp>
      <p:sp>
        <p:nvSpPr>
          <p:cNvPr id="118" name="Google Shape;118;p20"/>
          <p:cNvSpPr txBox="1">
            <a:spLocks noGrp="1"/>
          </p:cNvSpPr>
          <p:nvPr>
            <p:ph type="body" idx="1"/>
          </p:nvPr>
        </p:nvSpPr>
        <p:spPr>
          <a:xfrm>
            <a:off x="3464149" y="1362400"/>
            <a:ext cx="8566400" cy="4133200"/>
          </a:xfrm>
          <a:prstGeom prst="rect">
            <a:avLst/>
          </a:prstGeom>
        </p:spPr>
        <p:txBody>
          <a:bodyPr spcFirstLastPara="1" vert="horz" wrap="square" lIns="121900" tIns="121900" rIns="121900" bIns="121900" rtlCol="0" anchor="t" anchorCtr="0">
            <a:noAutofit/>
          </a:bodyPr>
          <a:lstStyle/>
          <a:p>
            <a:pPr marL="0" indent="0">
              <a:buNone/>
            </a:pPr>
            <a:r>
              <a:rPr lang="en-US" i="1" dirty="0">
                <a:solidFill>
                  <a:schemeClr val="accent3">
                    <a:lumMod val="75000"/>
                  </a:schemeClr>
                </a:solidFill>
                <a:latin typeface="Century Gothic" panose="020B0502020202020204" pitchFamily="34" charset="0"/>
                <a:ea typeface="Roboto"/>
                <a:cs typeface="Roboto"/>
                <a:sym typeface="Roboto"/>
              </a:rPr>
              <a:t>Les femmes et les enfants, </a:t>
            </a:r>
            <a:r>
              <a:rPr lang="en-US" i="1" dirty="0" err="1">
                <a:solidFill>
                  <a:schemeClr val="accent3">
                    <a:lumMod val="75000"/>
                  </a:schemeClr>
                </a:solidFill>
                <a:latin typeface="Century Gothic" panose="020B0502020202020204" pitchFamily="34" charset="0"/>
                <a:ea typeface="Roboto"/>
                <a:cs typeface="Roboto"/>
                <a:sym typeface="Roboto"/>
              </a:rPr>
              <a:t>partout</a:t>
            </a:r>
            <a:r>
              <a:rPr lang="en-US" i="1" dirty="0">
                <a:solidFill>
                  <a:schemeClr val="accent3">
                    <a:lumMod val="75000"/>
                  </a:schemeClr>
                </a:solidFill>
                <a:latin typeface="Century Gothic" panose="020B0502020202020204" pitchFamily="34" charset="0"/>
                <a:ea typeface="Roboto"/>
                <a:cs typeface="Roboto"/>
                <a:sym typeface="Roboto"/>
              </a:rPr>
              <a:t> dans le monde, </a:t>
            </a:r>
            <a:r>
              <a:rPr lang="en-US" i="1" dirty="0" err="1">
                <a:solidFill>
                  <a:schemeClr val="accent3">
                    <a:lumMod val="75000"/>
                  </a:schemeClr>
                </a:solidFill>
                <a:latin typeface="Century Gothic" panose="020B0502020202020204" pitchFamily="34" charset="0"/>
                <a:ea typeface="Roboto"/>
                <a:cs typeface="Roboto"/>
                <a:sym typeface="Roboto"/>
              </a:rPr>
              <a:t>doivent</a:t>
            </a:r>
            <a:r>
              <a:rPr lang="en-US" i="1" dirty="0">
                <a:solidFill>
                  <a:schemeClr val="accent3">
                    <a:lumMod val="75000"/>
                  </a:schemeClr>
                </a:solidFill>
                <a:latin typeface="Century Gothic" panose="020B0502020202020204" pitchFamily="34" charset="0"/>
                <a:ea typeface="Roboto"/>
                <a:cs typeface="Roboto"/>
                <a:sym typeface="Roboto"/>
              </a:rPr>
              <a:t> </a:t>
            </a:r>
            <a:r>
              <a:rPr lang="en-US" i="1" dirty="0" err="1">
                <a:solidFill>
                  <a:schemeClr val="accent3">
                    <a:lumMod val="75000"/>
                  </a:schemeClr>
                </a:solidFill>
                <a:latin typeface="Century Gothic" panose="020B0502020202020204" pitchFamily="34" charset="0"/>
                <a:ea typeface="Roboto"/>
                <a:cs typeface="Roboto"/>
                <a:sym typeface="Roboto"/>
              </a:rPr>
              <a:t>avoir</a:t>
            </a:r>
            <a:r>
              <a:rPr lang="en-US" i="1" dirty="0">
                <a:solidFill>
                  <a:schemeClr val="accent3">
                    <a:lumMod val="75000"/>
                  </a:schemeClr>
                </a:solidFill>
                <a:latin typeface="Century Gothic" panose="020B0502020202020204" pitchFamily="34" charset="0"/>
                <a:ea typeface="Roboto"/>
                <a:cs typeface="Roboto"/>
                <a:sym typeface="Roboto"/>
              </a:rPr>
              <a:t> des droits et des chances </a:t>
            </a:r>
            <a:r>
              <a:rPr lang="en-US" i="1" dirty="0" err="1">
                <a:solidFill>
                  <a:schemeClr val="accent3">
                    <a:lumMod val="75000"/>
                  </a:schemeClr>
                </a:solidFill>
                <a:latin typeface="Century Gothic" panose="020B0502020202020204" pitchFamily="34" charset="0"/>
                <a:ea typeface="Roboto"/>
                <a:cs typeface="Roboto"/>
                <a:sym typeface="Roboto"/>
              </a:rPr>
              <a:t>égaux</a:t>
            </a:r>
            <a:r>
              <a:rPr lang="en-US" i="1" dirty="0">
                <a:solidFill>
                  <a:schemeClr val="accent3">
                    <a:lumMod val="75000"/>
                  </a:schemeClr>
                </a:solidFill>
                <a:latin typeface="Century Gothic" panose="020B0502020202020204" pitchFamily="34" charset="0"/>
                <a:ea typeface="Roboto"/>
                <a:cs typeface="Roboto"/>
                <a:sym typeface="Roboto"/>
              </a:rPr>
              <a:t> et </a:t>
            </a:r>
            <a:r>
              <a:rPr lang="en-US" i="1" dirty="0" err="1">
                <a:solidFill>
                  <a:schemeClr val="accent3">
                    <a:lumMod val="75000"/>
                  </a:schemeClr>
                </a:solidFill>
                <a:latin typeface="Century Gothic" panose="020B0502020202020204" pitchFamily="34" charset="0"/>
                <a:ea typeface="Roboto"/>
                <a:cs typeface="Roboto"/>
                <a:sym typeface="Roboto"/>
              </a:rPr>
              <a:t>pouvoir</a:t>
            </a:r>
            <a:r>
              <a:rPr lang="en-US" i="1" dirty="0">
                <a:solidFill>
                  <a:schemeClr val="accent3">
                    <a:lumMod val="75000"/>
                  </a:schemeClr>
                </a:solidFill>
                <a:latin typeface="Century Gothic" panose="020B0502020202020204" pitchFamily="34" charset="0"/>
                <a:ea typeface="Roboto"/>
                <a:cs typeface="Roboto"/>
                <a:sym typeface="Roboto"/>
              </a:rPr>
              <a:t> vivre sans violence </a:t>
            </a:r>
            <a:r>
              <a:rPr lang="en-US" i="1" dirty="0" err="1">
                <a:solidFill>
                  <a:schemeClr val="accent3">
                    <a:lumMod val="75000"/>
                  </a:schemeClr>
                </a:solidFill>
                <a:latin typeface="Century Gothic" panose="020B0502020202020204" pitchFamily="34" charset="0"/>
                <a:ea typeface="Roboto"/>
                <a:cs typeface="Roboto"/>
                <a:sym typeface="Roboto"/>
              </a:rPr>
              <a:t>ni</a:t>
            </a:r>
            <a:r>
              <a:rPr lang="en-US" i="1" dirty="0">
                <a:solidFill>
                  <a:schemeClr val="accent3">
                    <a:lumMod val="75000"/>
                  </a:schemeClr>
                </a:solidFill>
                <a:latin typeface="Century Gothic" panose="020B0502020202020204" pitchFamily="34" charset="0"/>
                <a:ea typeface="Roboto"/>
                <a:cs typeface="Roboto"/>
                <a:sym typeface="Roboto"/>
              </a:rPr>
              <a:t> discrimination</a:t>
            </a:r>
            <a:endParaRPr lang="en" i="1" dirty="0">
              <a:solidFill>
                <a:schemeClr val="accent3">
                  <a:lumMod val="75000"/>
                </a:schemeClr>
              </a:solidFill>
              <a:highlight>
                <a:srgbClr val="FFFFFF"/>
              </a:highlight>
              <a:latin typeface="Century Gothic" panose="020B0502020202020204" pitchFamily="34" charset="0"/>
              <a:ea typeface="Roboto"/>
              <a:cs typeface="Roboto"/>
              <a:sym typeface="Roboto"/>
            </a:endParaRPr>
          </a:p>
          <a:p>
            <a:pPr marL="0" indent="0">
              <a:buNone/>
            </a:pPr>
            <a:endParaRPr lang="en" i="1" dirty="0">
              <a:solidFill>
                <a:schemeClr val="accent3">
                  <a:lumMod val="75000"/>
                </a:schemeClr>
              </a:solidFill>
              <a:highlight>
                <a:srgbClr val="FFFFFF"/>
              </a:highlight>
              <a:latin typeface="Century Gothic" panose="020B0502020202020204" pitchFamily="34" charset="0"/>
              <a:ea typeface="Roboto"/>
              <a:cs typeface="Roboto"/>
              <a:sym typeface="Roboto"/>
            </a:endParaRPr>
          </a:p>
          <a:p>
            <a:pPr>
              <a:spcBef>
                <a:spcPts val="2133"/>
              </a:spcBef>
              <a:buFont typeface="Arial"/>
              <a:buChar char="●"/>
            </a:pPr>
            <a:r>
              <a:rPr lang="en-US" dirty="0">
                <a:latin typeface="Century Gothic" panose="020B0502020202020204" pitchFamily="34" charset="0"/>
                <a:ea typeface="Arial"/>
                <a:cs typeface="Arial"/>
                <a:sym typeface="Arial"/>
              </a:rPr>
              <a:t>Les femmes et les enfants (</a:t>
            </a:r>
            <a:r>
              <a:rPr lang="en-US" dirty="0" err="1">
                <a:latin typeface="Century Gothic" panose="020B0502020202020204" pitchFamily="34" charset="0"/>
                <a:ea typeface="Arial"/>
                <a:cs typeface="Arial"/>
                <a:sym typeface="Arial"/>
              </a:rPr>
              <a:t>en</a:t>
            </a:r>
            <a:r>
              <a:rPr lang="en-US" dirty="0">
                <a:latin typeface="Century Gothic" panose="020B0502020202020204" pitchFamily="34" charset="0"/>
                <a:ea typeface="Arial"/>
                <a:cs typeface="Arial"/>
                <a:sym typeface="Arial"/>
              </a:rPr>
              <a:t> particulier </a:t>
            </a:r>
            <a:r>
              <a:rPr lang="en-US" dirty="0" err="1">
                <a:latin typeface="Century Gothic" panose="020B0502020202020204" pitchFamily="34" charset="0"/>
                <a:ea typeface="Arial"/>
                <a:cs typeface="Arial"/>
                <a:sym typeface="Arial"/>
              </a:rPr>
              <a:t>ceux</a:t>
            </a:r>
            <a:r>
              <a:rPr lang="en-US" dirty="0">
                <a:latin typeface="Century Gothic" panose="020B0502020202020204" pitchFamily="34" charset="0"/>
                <a:ea typeface="Arial"/>
                <a:cs typeface="Arial"/>
                <a:sym typeface="Arial"/>
              </a:rPr>
              <a:t> qui </a:t>
            </a:r>
            <a:r>
              <a:rPr lang="en-US" dirty="0" err="1">
                <a:latin typeface="Century Gothic" panose="020B0502020202020204" pitchFamily="34" charset="0"/>
                <a:ea typeface="Arial"/>
                <a:cs typeface="Arial"/>
                <a:sym typeface="Arial"/>
              </a:rPr>
              <a:t>vivent</a:t>
            </a:r>
            <a:r>
              <a:rPr lang="en-US" dirty="0">
                <a:latin typeface="Century Gothic" panose="020B0502020202020204" pitchFamily="34" charset="0"/>
                <a:ea typeface="Arial"/>
                <a:cs typeface="Arial"/>
                <a:sym typeface="Arial"/>
              </a:rPr>
              <a:t> dans la </a:t>
            </a:r>
            <a:r>
              <a:rPr lang="en-US" dirty="0" err="1">
                <a:latin typeface="Century Gothic" panose="020B0502020202020204" pitchFamily="34" charset="0"/>
                <a:ea typeface="Arial"/>
                <a:cs typeface="Arial"/>
                <a:sym typeface="Arial"/>
              </a:rPr>
              <a:t>pauvreté</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économique</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sont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souvent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ceux</a:t>
            </a:r>
            <a:r>
              <a:rPr lang="en-US" dirty="0">
                <a:latin typeface="Century Gothic" panose="020B0502020202020204" pitchFamily="34" charset="0"/>
                <a:ea typeface="Arial"/>
                <a:cs typeface="Arial"/>
                <a:sym typeface="Arial"/>
              </a:rPr>
              <a:t> qui </a:t>
            </a:r>
            <a:r>
              <a:rPr lang="en-US" dirty="0" err="1">
                <a:latin typeface="Century Gothic" panose="020B0502020202020204" pitchFamily="34" charset="0"/>
                <a:ea typeface="Arial"/>
                <a:cs typeface="Arial"/>
                <a:sym typeface="Arial"/>
              </a:rPr>
              <a:t>sont</a:t>
            </a:r>
            <a:r>
              <a:rPr lang="en-US" dirty="0">
                <a:latin typeface="Century Gothic" panose="020B0502020202020204" pitchFamily="34" charset="0"/>
                <a:ea typeface="Arial"/>
                <a:cs typeface="Arial"/>
                <a:sym typeface="Arial"/>
              </a:rPr>
              <a:t> les plus </a:t>
            </a:r>
            <a:r>
              <a:rPr lang="en-US" dirty="0" err="1">
                <a:latin typeface="Century Gothic" panose="020B0502020202020204" pitchFamily="34" charset="0"/>
                <a:ea typeface="Arial"/>
                <a:cs typeface="Arial"/>
                <a:sym typeface="Arial"/>
              </a:rPr>
              <a:t>éloignés</a:t>
            </a:r>
            <a:endParaRPr lang="en-US" dirty="0">
              <a:latin typeface="Century Gothic" panose="020B0502020202020204" pitchFamily="34" charset="0"/>
              <a:ea typeface="Arial"/>
              <a:cs typeface="Arial"/>
              <a:sym typeface="Arial"/>
            </a:endParaRPr>
          </a:p>
          <a:p>
            <a:pPr>
              <a:spcBef>
                <a:spcPts val="2133"/>
              </a:spcBef>
              <a:buFont typeface="Arial"/>
              <a:buChar char="●"/>
            </a:pPr>
            <a:r>
              <a:rPr lang="en-US" dirty="0" err="1">
                <a:latin typeface="Century Gothic" panose="020B0502020202020204" pitchFamily="34" charset="0"/>
                <a:ea typeface="Arial"/>
                <a:cs typeface="Arial"/>
                <a:sym typeface="Arial"/>
              </a:rPr>
              <a:t>Sont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connectés</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à</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chacun</a:t>
            </a:r>
            <a:r>
              <a:rPr lang="en-US" dirty="0">
                <a:latin typeface="Century Gothic" panose="020B0502020202020204" pitchFamily="34" charset="0"/>
                <a:ea typeface="Arial"/>
                <a:cs typeface="Arial"/>
                <a:sym typeface="Arial"/>
              </a:rPr>
              <a:t> des 17 ODD</a:t>
            </a:r>
          </a:p>
          <a:p>
            <a:pPr>
              <a:spcBef>
                <a:spcPts val="2133"/>
              </a:spcBef>
              <a:buFont typeface="Arial"/>
              <a:buChar char="●"/>
            </a:pPr>
            <a:r>
              <a:rPr lang="en-US" dirty="0">
                <a:latin typeface="Century Gothic" panose="020B0502020202020204" pitchFamily="34" charset="0"/>
                <a:ea typeface="Arial"/>
                <a:cs typeface="Arial"/>
                <a:sym typeface="Arial"/>
              </a:rPr>
              <a:t>Les femmes </a:t>
            </a:r>
            <a:r>
              <a:rPr lang="en-US" dirty="0" err="1">
                <a:latin typeface="Century Gothic" panose="020B0502020202020204" pitchFamily="34" charset="0"/>
                <a:ea typeface="Arial"/>
                <a:cs typeface="Arial"/>
                <a:sym typeface="Arial"/>
              </a:rPr>
              <a:t>ont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spécifiquement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leur</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propre</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objectif</a:t>
            </a:r>
            <a:r>
              <a:rPr lang="en-US" dirty="0">
                <a:latin typeface="Century Gothic" panose="020B0502020202020204" pitchFamily="34" charset="0"/>
                <a:ea typeface="Arial"/>
                <a:cs typeface="Arial"/>
                <a:sym typeface="Arial"/>
              </a:rPr>
              <a:t> pour </a:t>
            </a:r>
            <a:r>
              <a:rPr lang="en-US" dirty="0" err="1">
                <a:latin typeface="Century Gothic" panose="020B0502020202020204" pitchFamily="34" charset="0"/>
                <a:ea typeface="Arial"/>
                <a:cs typeface="Arial"/>
                <a:sym typeface="Arial"/>
              </a:rPr>
              <a:t>promouvoir</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l'égalité</a:t>
            </a:r>
            <a:r>
              <a:rPr lang="en-US" dirty="0">
                <a:latin typeface="Century Gothic" panose="020B0502020202020204" pitchFamily="34" charset="0"/>
                <a:ea typeface="Arial"/>
                <a:cs typeface="Arial"/>
                <a:sym typeface="Arial"/>
              </a:rPr>
              <a:t> des sexes (</a:t>
            </a:r>
            <a:r>
              <a:rPr lang="en-US" dirty="0" err="1">
                <a:latin typeface="Century Gothic" panose="020B0502020202020204" pitchFamily="34" charset="0"/>
                <a:ea typeface="Arial"/>
                <a:cs typeface="Arial"/>
                <a:sym typeface="Arial"/>
              </a:rPr>
              <a:t>objectif</a:t>
            </a:r>
            <a:r>
              <a:rPr lang="en-US" dirty="0">
                <a:latin typeface="Century Gothic" panose="020B0502020202020204" pitchFamily="34" charset="0"/>
                <a:ea typeface="Arial"/>
                <a:cs typeface="Arial"/>
                <a:sym typeface="Arial"/>
              </a:rPr>
              <a:t> 5)</a:t>
            </a:r>
          </a:p>
          <a:p>
            <a:pPr>
              <a:spcBef>
                <a:spcPts val="2133"/>
              </a:spcBef>
              <a:buFont typeface="Arial"/>
              <a:buChar char="●"/>
            </a:pPr>
            <a:r>
              <a:rPr lang="en-US" dirty="0">
                <a:latin typeface="Century Gothic" panose="020B0502020202020204" pitchFamily="34" charset="0"/>
                <a:ea typeface="Arial"/>
                <a:cs typeface="Arial"/>
                <a:sym typeface="Arial"/>
              </a:rPr>
              <a:t>Il </a:t>
            </a:r>
            <a:r>
              <a:rPr lang="en-US" dirty="0" err="1">
                <a:latin typeface="Century Gothic" panose="020B0502020202020204" pitchFamily="34" charset="0"/>
                <a:ea typeface="Arial"/>
                <a:cs typeface="Arial"/>
                <a:sym typeface="Arial"/>
              </a:rPr>
              <a:t>existe</a:t>
            </a:r>
            <a:r>
              <a:rPr lang="en-US" dirty="0">
                <a:latin typeface="Century Gothic" panose="020B0502020202020204" pitchFamily="34" charset="0"/>
                <a:ea typeface="Arial"/>
                <a:cs typeface="Arial"/>
                <a:sym typeface="Arial"/>
              </a:rPr>
              <a:t> de </a:t>
            </a:r>
            <a:r>
              <a:rPr lang="en-US" dirty="0" err="1">
                <a:latin typeface="Century Gothic" panose="020B0502020202020204" pitchFamily="34" charset="0"/>
                <a:ea typeface="Arial"/>
                <a:cs typeface="Arial"/>
                <a:sym typeface="Arial"/>
              </a:rPr>
              <a:t>nombreux</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indicateurs</a:t>
            </a:r>
            <a:r>
              <a:rPr lang="en-US" dirty="0">
                <a:latin typeface="Century Gothic" panose="020B0502020202020204" pitchFamily="34" charset="0"/>
                <a:ea typeface="Arial"/>
                <a:cs typeface="Arial"/>
                <a:sym typeface="Arial"/>
              </a:rPr>
              <a:t> pour les ODD qui </a:t>
            </a:r>
            <a:r>
              <a:rPr lang="en-US" dirty="0" err="1">
                <a:latin typeface="Century Gothic" panose="020B0502020202020204" pitchFamily="34" charset="0"/>
                <a:ea typeface="Arial"/>
                <a:cs typeface="Arial"/>
                <a:sym typeface="Arial"/>
              </a:rPr>
              <a:t>concernent</a:t>
            </a:r>
            <a:r>
              <a:rPr lang="en-US" dirty="0">
                <a:latin typeface="Century Gothic" panose="020B0502020202020204" pitchFamily="34" charset="0"/>
                <a:ea typeface="Arial"/>
                <a:cs typeface="Arial"/>
                <a:sym typeface="Arial"/>
              </a:rPr>
              <a:t> </a:t>
            </a:r>
            <a:r>
              <a:rPr lang="en-US" dirty="0" err="1">
                <a:latin typeface="Century Gothic" panose="020B0502020202020204" pitchFamily="34" charset="0"/>
                <a:ea typeface="Arial"/>
                <a:cs typeface="Arial"/>
                <a:sym typeface="Arial"/>
              </a:rPr>
              <a:t>spécifiquement</a:t>
            </a:r>
            <a:r>
              <a:rPr lang="en-US" dirty="0">
                <a:latin typeface="Century Gothic" panose="020B0502020202020204" pitchFamily="34" charset="0"/>
                <a:ea typeface="Arial"/>
                <a:cs typeface="Arial"/>
                <a:sym typeface="Arial"/>
              </a:rPr>
              <a:t> les enfants</a:t>
            </a:r>
            <a:endParaRPr dirty="0">
              <a:latin typeface="Century Gothic" panose="020B0502020202020204" pitchFamily="34" charset="0"/>
              <a:ea typeface="Arial"/>
              <a:cs typeface="Arial"/>
              <a:sym typeface="Arial"/>
            </a:endParaRPr>
          </a:p>
          <a:p>
            <a:pPr indent="0">
              <a:spcBef>
                <a:spcPts val="2133"/>
              </a:spcBef>
              <a:spcAft>
                <a:spcPts val="2133"/>
              </a:spcAft>
              <a:buNone/>
            </a:pPr>
            <a:endParaRPr dirty="0"/>
          </a:p>
        </p:txBody>
      </p:sp>
      <p:pic>
        <p:nvPicPr>
          <p:cNvPr id="121" name="Google Shape;121;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5068" y="2058334"/>
            <a:ext cx="3001665" cy="4532564"/>
          </a:xfrm>
          <a:prstGeom prst="rect">
            <a:avLst/>
          </a:prstGeom>
          <a:noFill/>
          <a:ln>
            <a:noFill/>
          </a:ln>
        </p:spPr>
      </p:pic>
      <p:pic>
        <p:nvPicPr>
          <p:cNvPr id="7" name="Picture 6" descr="C2-HD-BTM.png">
            <a:extLst>
              <a:ext uri="{FF2B5EF4-FFF2-40B4-BE49-F238E27FC236}">
                <a16:creationId xmlns:a16="http://schemas.microsoft.com/office/drawing/2014/main" id="{5DC3C756-B0DE-384A-9C37-2547C72A66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8" name="Picture 7">
            <a:extLst>
              <a:ext uri="{FF2B5EF4-FFF2-40B4-BE49-F238E27FC236}">
                <a16:creationId xmlns:a16="http://schemas.microsoft.com/office/drawing/2014/main" id="{516543C8-D1F5-8E45-A05A-4925B3B74E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665"/>
            <a:ext cx="1739567" cy="1739567"/>
          </a:xfrm>
          <a:prstGeom prst="rect">
            <a:avLst/>
          </a:prstGeom>
        </p:spPr>
      </p:pic>
      <p:pic>
        <p:nvPicPr>
          <p:cNvPr id="9" name="Picture 8">
            <a:extLst>
              <a:ext uri="{FF2B5EF4-FFF2-40B4-BE49-F238E27FC236}">
                <a16:creationId xmlns:a16="http://schemas.microsoft.com/office/drawing/2014/main" id="{D47359CC-9AE7-7248-9273-A07D825173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8422" y="51665"/>
            <a:ext cx="1739568" cy="1739568"/>
          </a:xfrm>
          <a:prstGeom prst="rect">
            <a:avLst/>
          </a:prstGeom>
        </p:spPr>
      </p:pic>
    </p:spTree>
    <p:extLst>
      <p:ext uri="{BB962C8B-B14F-4D97-AF65-F5344CB8AC3E}">
        <p14:creationId xmlns:p14="http://schemas.microsoft.com/office/powerpoint/2010/main" val="1817529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ender Equality"/>
          <p:cNvSpPr txBox="1">
            <a:spLocks noGrp="1"/>
          </p:cNvSpPr>
          <p:nvPr>
            <p:ph type="title"/>
          </p:nvPr>
        </p:nvSpPr>
        <p:spPr>
          <a:xfrm>
            <a:off x="3581400" y="365125"/>
            <a:ext cx="8610600" cy="1293028"/>
          </a:xfrm>
          <a:prstGeom prst="rect">
            <a:avLst/>
          </a:prstGeom>
        </p:spPr>
        <p:txBody>
          <a:bodyPr>
            <a:normAutofit/>
          </a:bodyPr>
          <a:lstStyle>
            <a:lvl1pPr algn="ctr">
              <a:defRPr sz="5500" b="1">
                <a:solidFill>
                  <a:srgbClr val="5E7F18"/>
                </a:solidFill>
              </a:defRPr>
            </a:lvl1pPr>
          </a:lstStyle>
          <a:p>
            <a:r>
              <a:rPr lang="fr-CH" sz="4000" dirty="0">
                <a:solidFill>
                  <a:schemeClr val="accent5">
                    <a:lumMod val="75000"/>
                  </a:schemeClr>
                </a:solidFill>
              </a:rPr>
              <a:t>EGALITE DE GENRE</a:t>
            </a:r>
            <a:r>
              <a:rPr sz="4000" dirty="0">
                <a:solidFill>
                  <a:schemeClr val="accent5">
                    <a:lumMod val="75000"/>
                  </a:schemeClr>
                </a:solidFill>
              </a:rPr>
              <a:t> </a:t>
            </a:r>
          </a:p>
        </p:txBody>
      </p:sp>
      <p:pic>
        <p:nvPicPr>
          <p:cNvPr id="4" name="Picture 2" descr="Picture 2">
            <a:extLst>
              <a:ext uri="{FF2B5EF4-FFF2-40B4-BE49-F238E27FC236}">
                <a16:creationId xmlns:a16="http://schemas.microsoft.com/office/drawing/2014/main" id="{2CC10509-1374-F845-ADDC-6CB07BB041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55881" y="3429000"/>
            <a:ext cx="4020519" cy="2456481"/>
          </a:xfrm>
          <a:prstGeom prst="rect">
            <a:avLst/>
          </a:prstGeom>
          <a:ln w="12700">
            <a:miter lim="400000"/>
          </a:ln>
        </p:spPr>
      </p:pic>
      <p:sp>
        <p:nvSpPr>
          <p:cNvPr id="3" name="Content Placeholder 2">
            <a:extLst>
              <a:ext uri="{FF2B5EF4-FFF2-40B4-BE49-F238E27FC236}">
                <a16:creationId xmlns:a16="http://schemas.microsoft.com/office/drawing/2014/main" id="{389488A1-CC1A-1B45-945C-2F7A598BD37C}"/>
              </a:ext>
            </a:extLst>
          </p:cNvPr>
          <p:cNvSpPr>
            <a:spLocks noGrp="1"/>
          </p:cNvSpPr>
          <p:nvPr>
            <p:ph idx="1"/>
          </p:nvPr>
        </p:nvSpPr>
        <p:spPr>
          <a:xfrm>
            <a:off x="685800" y="2117070"/>
            <a:ext cx="6952957" cy="4274843"/>
          </a:xfrm>
        </p:spPr>
        <p:txBody>
          <a:bodyPr>
            <a:normAutofit fontScale="62500" lnSpcReduction="20000"/>
          </a:bodyPr>
          <a:lstStyle/>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err="1">
                <a:solidFill>
                  <a:schemeClr val="accent3"/>
                </a:solidFill>
                <a:latin typeface="Century Gothic" panose="020B0502020202020204" pitchFamily="34" charset="0"/>
              </a:rPr>
              <a:t>L'égalité</a:t>
            </a:r>
            <a:r>
              <a:rPr lang="en-AU" b="1" dirty="0">
                <a:solidFill>
                  <a:schemeClr val="accent3"/>
                </a:solidFill>
                <a:latin typeface="Century Gothic" panose="020B0502020202020204" pitchFamily="34" charset="0"/>
              </a:rPr>
              <a:t> entre les sexes </a:t>
            </a:r>
            <a:r>
              <a:rPr lang="en-AU" b="1" dirty="0" err="1">
                <a:solidFill>
                  <a:schemeClr val="accent3"/>
                </a:solidFill>
                <a:latin typeface="Century Gothic" panose="020B0502020202020204" pitchFamily="34" charset="0"/>
              </a:rPr>
              <a:t>est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atteinte</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lorsque</a:t>
            </a:r>
            <a:r>
              <a:rPr lang="en-AU" b="1" dirty="0">
                <a:solidFill>
                  <a:schemeClr val="accent3"/>
                </a:solidFill>
                <a:latin typeface="Century Gothic" panose="020B0502020202020204" pitchFamily="34" charset="0"/>
              </a:rPr>
              <a:t> les femmes et les hommes </a:t>
            </a:r>
            <a:r>
              <a:rPr lang="en-AU" b="1" dirty="0" err="1">
                <a:solidFill>
                  <a:schemeClr val="accent3"/>
                </a:solidFill>
                <a:latin typeface="Century Gothic" panose="020B0502020202020204" pitchFamily="34" charset="0"/>
              </a:rPr>
              <a:t>jouissent</a:t>
            </a:r>
            <a:r>
              <a:rPr lang="en-AU" b="1" dirty="0">
                <a:solidFill>
                  <a:schemeClr val="accent3"/>
                </a:solidFill>
                <a:latin typeface="Century Gothic" panose="020B0502020202020204" pitchFamily="34" charset="0"/>
              </a:rPr>
              <a:t> des </a:t>
            </a:r>
            <a:r>
              <a:rPr lang="en-AU" b="1" dirty="0" err="1">
                <a:solidFill>
                  <a:schemeClr val="accent3"/>
                </a:solidFill>
                <a:latin typeface="Century Gothic" panose="020B0502020202020204" pitchFamily="34" charset="0"/>
              </a:rPr>
              <a:t>mêmes</a:t>
            </a:r>
            <a:r>
              <a:rPr lang="en-AU" b="1" dirty="0">
                <a:solidFill>
                  <a:schemeClr val="accent3"/>
                </a:solidFill>
                <a:latin typeface="Century Gothic" panose="020B0502020202020204" pitchFamily="34" charset="0"/>
              </a:rPr>
              <a:t> droits et </a:t>
            </a:r>
            <a:r>
              <a:rPr lang="en-AU" b="1" dirty="0" err="1">
                <a:solidFill>
                  <a:schemeClr val="accent3"/>
                </a:solidFill>
                <a:latin typeface="Century Gothic" panose="020B0502020202020204" pitchFamily="34" charset="0"/>
              </a:rPr>
              <a:t>opportunités</a:t>
            </a:r>
            <a:r>
              <a:rPr lang="en-AU" b="1" dirty="0">
                <a:solidFill>
                  <a:schemeClr val="accent3"/>
                </a:solidFill>
                <a:latin typeface="Century Gothic" panose="020B0502020202020204" pitchFamily="34" charset="0"/>
              </a:rPr>
              <a:t> dans </a:t>
            </a:r>
            <a:r>
              <a:rPr lang="en-AU" b="1" dirty="0" err="1">
                <a:solidFill>
                  <a:schemeClr val="accent3"/>
                </a:solidFill>
                <a:latin typeface="Century Gothic" panose="020B0502020202020204" pitchFamily="34" charset="0"/>
              </a:rPr>
              <a:t>tous</a:t>
            </a:r>
            <a:r>
              <a:rPr lang="en-AU" b="1" dirty="0">
                <a:solidFill>
                  <a:schemeClr val="accent3"/>
                </a:solidFill>
                <a:latin typeface="Century Gothic" panose="020B0502020202020204" pitchFamily="34" charset="0"/>
              </a:rPr>
              <a:t> les </a:t>
            </a:r>
            <a:r>
              <a:rPr lang="en-AU" b="1" dirty="0" err="1">
                <a:solidFill>
                  <a:schemeClr val="accent3"/>
                </a:solidFill>
                <a:latin typeface="Century Gothic" panose="020B0502020202020204" pitchFamily="34" charset="0"/>
              </a:rPr>
              <a:t>secteurs</a:t>
            </a:r>
            <a:r>
              <a:rPr lang="en-AU" b="1" dirty="0">
                <a:solidFill>
                  <a:schemeClr val="accent3"/>
                </a:solidFill>
                <a:latin typeface="Century Gothic" panose="020B0502020202020204" pitchFamily="34" charset="0"/>
              </a:rPr>
              <a:t> de la </a:t>
            </a:r>
            <a:r>
              <a:rPr lang="en-AU" b="1" dirty="0" err="1">
                <a:solidFill>
                  <a:schemeClr val="accent3"/>
                </a:solidFill>
                <a:latin typeface="Century Gothic" panose="020B0502020202020204" pitchFamily="34" charset="0"/>
              </a:rPr>
              <a:t>société</a:t>
            </a:r>
            <a:r>
              <a:rPr lang="en-AU" b="1" dirty="0">
                <a:solidFill>
                  <a:schemeClr val="accent3"/>
                </a:solidFill>
                <a:latin typeface="Century Gothic" panose="020B0502020202020204" pitchFamily="34" charset="0"/>
              </a:rPr>
              <a:t>, y </a:t>
            </a:r>
            <a:r>
              <a:rPr lang="en-AU" b="1" dirty="0" err="1">
                <a:solidFill>
                  <a:schemeClr val="accent3"/>
                </a:solidFill>
                <a:latin typeface="Century Gothic" panose="020B0502020202020204" pitchFamily="34" charset="0"/>
              </a:rPr>
              <a:t>compris</a:t>
            </a:r>
            <a:r>
              <a:rPr lang="en-AU" b="1" dirty="0">
                <a:solidFill>
                  <a:schemeClr val="accent3"/>
                </a:solidFill>
                <a:latin typeface="Century Gothic" panose="020B0502020202020204" pitchFamily="34" charset="0"/>
              </a:rPr>
              <a:t> la participation </a:t>
            </a:r>
            <a:r>
              <a:rPr lang="en-AU" b="1" dirty="0" err="1">
                <a:solidFill>
                  <a:schemeClr val="accent3"/>
                </a:solidFill>
                <a:latin typeface="Century Gothic" panose="020B0502020202020204" pitchFamily="34" charset="0"/>
              </a:rPr>
              <a:t>économique</a:t>
            </a:r>
            <a:r>
              <a:rPr lang="en-AU" b="1" dirty="0">
                <a:solidFill>
                  <a:schemeClr val="accent3"/>
                </a:solidFill>
                <a:latin typeface="Century Gothic" panose="020B0502020202020204" pitchFamily="34" charset="0"/>
              </a:rPr>
              <a:t> et la prise de </a:t>
            </a:r>
            <a:r>
              <a:rPr lang="en-AU" b="1" dirty="0" err="1">
                <a:solidFill>
                  <a:schemeClr val="accent3"/>
                </a:solidFill>
                <a:latin typeface="Century Gothic" panose="020B0502020202020204" pitchFamily="34" charset="0"/>
              </a:rPr>
              <a:t>décisions</a:t>
            </a:r>
            <a:r>
              <a:rPr lang="en-AU" b="1" dirty="0">
                <a:solidFill>
                  <a:schemeClr val="accent3"/>
                </a:solidFill>
                <a:latin typeface="Century Gothic" panose="020B0502020202020204" pitchFamily="34" charset="0"/>
              </a:rPr>
              <a:t>, et </a:t>
            </a:r>
            <a:r>
              <a:rPr lang="en-AU" b="1" dirty="0" err="1">
                <a:solidFill>
                  <a:schemeClr val="accent3"/>
                </a:solidFill>
                <a:latin typeface="Century Gothic" panose="020B0502020202020204" pitchFamily="34" charset="0"/>
              </a:rPr>
              <a:t>lorsque</a:t>
            </a:r>
            <a:r>
              <a:rPr lang="en-AU" b="1" dirty="0">
                <a:solidFill>
                  <a:schemeClr val="accent3"/>
                </a:solidFill>
                <a:latin typeface="Century Gothic" panose="020B0502020202020204" pitchFamily="34" charset="0"/>
              </a:rPr>
              <a:t> les </a:t>
            </a:r>
            <a:r>
              <a:rPr lang="en-AU" b="1" dirty="0" err="1">
                <a:solidFill>
                  <a:schemeClr val="accent3"/>
                </a:solidFill>
                <a:latin typeface="Century Gothic" panose="020B0502020202020204" pitchFamily="34" charset="0"/>
              </a:rPr>
              <a:t>différents</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comportements</a:t>
            </a:r>
            <a:r>
              <a:rPr lang="en-AU" b="1" dirty="0">
                <a:solidFill>
                  <a:schemeClr val="accent3"/>
                </a:solidFill>
                <a:latin typeface="Century Gothic" panose="020B0502020202020204" pitchFamily="34" charset="0"/>
              </a:rPr>
              <a:t>, aspirations et </a:t>
            </a:r>
            <a:r>
              <a:rPr lang="en-AU" b="1" dirty="0" err="1">
                <a:solidFill>
                  <a:schemeClr val="accent3"/>
                </a:solidFill>
                <a:latin typeface="Century Gothic" panose="020B0502020202020204" pitchFamily="34" charset="0"/>
              </a:rPr>
              <a:t>besoins</a:t>
            </a:r>
            <a:r>
              <a:rPr lang="en-AU" b="1" dirty="0">
                <a:solidFill>
                  <a:schemeClr val="accent3"/>
                </a:solidFill>
                <a:latin typeface="Century Gothic" panose="020B0502020202020204" pitchFamily="34" charset="0"/>
              </a:rPr>
              <a:t> des femmes et des hommes </a:t>
            </a:r>
            <a:r>
              <a:rPr lang="en-AU" b="1" dirty="0" err="1">
                <a:solidFill>
                  <a:schemeClr val="accent3"/>
                </a:solidFill>
                <a:latin typeface="Century Gothic" panose="020B0502020202020204" pitchFamily="34" charset="0"/>
              </a:rPr>
              <a:t>sont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également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appréciés</a:t>
            </a:r>
            <a:r>
              <a:rPr lang="en-AU" b="1" dirty="0">
                <a:solidFill>
                  <a:schemeClr val="accent3"/>
                </a:solidFill>
                <a:latin typeface="Century Gothic" panose="020B0502020202020204" pitchFamily="34" charset="0"/>
              </a:rPr>
              <a:t> et </a:t>
            </a:r>
            <a:r>
              <a:rPr lang="en-AU" b="1" dirty="0" err="1">
                <a:solidFill>
                  <a:schemeClr val="accent3"/>
                </a:solidFill>
                <a:latin typeface="Century Gothic" panose="020B0502020202020204" pitchFamily="34" charset="0"/>
              </a:rPr>
              <a:t>favorisés</a:t>
            </a:r>
            <a:r>
              <a:rPr lang="en-AU" b="1" dirty="0">
                <a:solidFill>
                  <a:schemeClr val="accent3"/>
                </a:solidFill>
                <a:latin typeface="Century Gothic" panose="020B0502020202020204" pitchFamily="34" charset="0"/>
              </a:rPr>
              <a:t>.</a:t>
            </a:r>
          </a:p>
          <a:p>
            <a:pPr marL="0" indent="0">
              <a:spcBef>
                <a:spcPts val="0"/>
              </a:spcBef>
              <a:buClrTx/>
              <a:buSzTx/>
              <a:buNone/>
              <a:defRPr sz="3200">
                <a:solidFill>
                  <a:srgbClr val="525252"/>
                </a:solidFill>
                <a:latin typeface="Helvetica Neue"/>
                <a:ea typeface="Helvetica Neue"/>
                <a:cs typeface="Helvetica Neue"/>
                <a:sym typeface="Helvetica Neue"/>
              </a:defRPr>
            </a:pPr>
            <a:endParaRPr lang="en-AU" dirty="0">
              <a:latin typeface="Century Gothic" panose="020B0502020202020204" pitchFamily="34" charset="0"/>
            </a:endParaRP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err="1">
                <a:solidFill>
                  <a:schemeClr val="accent3"/>
                </a:solidFill>
                <a:latin typeface="Century Gothic" panose="020B0502020202020204" pitchFamily="34" charset="0"/>
              </a:rPr>
              <a:t>Féminisme</a:t>
            </a:r>
            <a:endParaRPr lang="en-AU" b="1" dirty="0">
              <a:solidFill>
                <a:schemeClr val="accent3"/>
              </a:solidFill>
              <a:latin typeface="Century Gothic" panose="020B0502020202020204" pitchFamily="34" charset="0"/>
            </a:endParaRP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solidFill>
                  <a:schemeClr val="accent3"/>
                </a:solidFill>
                <a:latin typeface="Century Gothic" panose="020B0502020202020204" pitchFamily="34" charset="0"/>
              </a:rPr>
              <a:t>«Le </a:t>
            </a:r>
            <a:r>
              <a:rPr lang="en-AU" b="1" dirty="0" err="1">
                <a:solidFill>
                  <a:schemeClr val="accent3"/>
                </a:solidFill>
                <a:latin typeface="Century Gothic" panose="020B0502020202020204" pitchFamily="34" charset="0"/>
              </a:rPr>
              <a:t>féminisme</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est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une</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façon</a:t>
            </a:r>
            <a:r>
              <a:rPr lang="en-AU" b="1" dirty="0">
                <a:solidFill>
                  <a:schemeClr val="accent3"/>
                </a:solidFill>
                <a:latin typeface="Century Gothic" panose="020B0502020202020204" pitchFamily="34" charset="0"/>
              </a:rPr>
              <a:t> de </a:t>
            </a:r>
            <a:r>
              <a:rPr lang="en-AU" b="1" dirty="0" err="1">
                <a:solidFill>
                  <a:schemeClr val="accent3"/>
                </a:solidFill>
                <a:latin typeface="Century Gothic" panose="020B0502020202020204" pitchFamily="34" charset="0"/>
              </a:rPr>
              <a:t>regarder</a:t>
            </a:r>
            <a:r>
              <a:rPr lang="en-AU" b="1" dirty="0">
                <a:solidFill>
                  <a:schemeClr val="accent3"/>
                </a:solidFill>
                <a:latin typeface="Century Gothic" panose="020B0502020202020204" pitchFamily="34" charset="0"/>
              </a:rPr>
              <a:t> le monde</a:t>
            </a: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solidFill>
                  <a:schemeClr val="accent3"/>
                </a:solidFill>
                <a:latin typeface="Century Gothic" panose="020B0502020202020204" pitchFamily="34" charset="0"/>
              </a:rPr>
              <a:t>que les femmes </a:t>
            </a:r>
            <a:r>
              <a:rPr lang="en-AU" b="1" dirty="0" err="1">
                <a:solidFill>
                  <a:schemeClr val="accent3"/>
                </a:solidFill>
                <a:latin typeface="Century Gothic" panose="020B0502020202020204" pitchFamily="34" charset="0"/>
              </a:rPr>
              <a:t>occupent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à</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partir</a:t>
            </a:r>
            <a:r>
              <a:rPr lang="en-AU" b="1" dirty="0">
                <a:solidFill>
                  <a:schemeClr val="accent3"/>
                </a:solidFill>
                <a:latin typeface="Century Gothic" panose="020B0502020202020204" pitchFamily="34" charset="0"/>
              </a:rPr>
              <a:t> de la </a:t>
            </a: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solidFill>
                  <a:schemeClr val="accent3"/>
                </a:solidFill>
                <a:latin typeface="Century Gothic" panose="020B0502020202020204" pitchFamily="34" charset="0"/>
              </a:rPr>
              <a:t>perspective des femmes ». Son point central </a:t>
            </a:r>
            <a:r>
              <a:rPr lang="en-AU" b="1" dirty="0" err="1">
                <a:solidFill>
                  <a:schemeClr val="accent3"/>
                </a:solidFill>
                <a:latin typeface="Century Gothic" panose="020B0502020202020204" pitchFamily="34" charset="0"/>
              </a:rPr>
              <a:t>est</a:t>
            </a:r>
            <a:r>
              <a:rPr lang="en-AU" b="1" dirty="0">
                <a:solidFill>
                  <a:schemeClr val="accent3"/>
                </a:solidFill>
                <a:latin typeface="Century Gothic" panose="020B0502020202020204" pitchFamily="34" charset="0"/>
              </a:rPr>
              <a:t> le </a:t>
            </a: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solidFill>
                  <a:schemeClr val="accent3"/>
                </a:solidFill>
                <a:latin typeface="Century Gothic" panose="020B0502020202020204" pitchFamily="34" charset="0"/>
              </a:rPr>
              <a:t>concept de </a:t>
            </a:r>
            <a:r>
              <a:rPr lang="en-AU" b="1" dirty="0" err="1">
                <a:solidFill>
                  <a:schemeClr val="accent3"/>
                </a:solidFill>
                <a:latin typeface="Century Gothic" panose="020B0502020202020204" pitchFamily="34" charset="0"/>
              </a:rPr>
              <a:t>patriarcat</a:t>
            </a:r>
            <a:r>
              <a:rPr lang="en-AU" b="1" dirty="0">
                <a:solidFill>
                  <a:schemeClr val="accent3"/>
                </a:solidFill>
                <a:latin typeface="Century Gothic" panose="020B0502020202020204" pitchFamily="34" charset="0"/>
              </a:rPr>
              <a:t> qui </a:t>
            </a:r>
            <a:r>
              <a:rPr lang="en-AU" b="1" dirty="0" err="1">
                <a:solidFill>
                  <a:schemeClr val="accent3"/>
                </a:solidFill>
                <a:latin typeface="Century Gothic" panose="020B0502020202020204" pitchFamily="34" charset="0"/>
              </a:rPr>
              <a:t>peut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être</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décrit</a:t>
            </a:r>
            <a:r>
              <a:rPr lang="en-AU" b="1" dirty="0">
                <a:solidFill>
                  <a:schemeClr val="accent3"/>
                </a:solidFill>
                <a:latin typeface="Century Gothic" panose="020B0502020202020204" pitchFamily="34" charset="0"/>
              </a:rPr>
              <a:t> </a:t>
            </a:r>
            <a:r>
              <a:rPr lang="en-AU" b="1" dirty="0" err="1">
                <a:solidFill>
                  <a:schemeClr val="accent3"/>
                </a:solidFill>
                <a:latin typeface="Century Gothic" panose="020B0502020202020204" pitchFamily="34" charset="0"/>
              </a:rPr>
              <a:t>comme</a:t>
            </a:r>
            <a:r>
              <a:rPr lang="en-AU" b="1" dirty="0">
                <a:solidFill>
                  <a:schemeClr val="accent3"/>
                </a:solidFill>
                <a:latin typeface="Century Gothic" panose="020B0502020202020204" pitchFamily="34" charset="0"/>
              </a:rPr>
              <a:t> un </a:t>
            </a:r>
            <a:r>
              <a:rPr lang="en-AU" b="1" dirty="0" err="1">
                <a:solidFill>
                  <a:schemeClr val="accent3"/>
                </a:solidFill>
                <a:latin typeface="Century Gothic" panose="020B0502020202020204" pitchFamily="34" charset="0"/>
              </a:rPr>
              <a:t>système</a:t>
            </a:r>
            <a:r>
              <a:rPr lang="en-AU" b="1" dirty="0">
                <a:solidFill>
                  <a:schemeClr val="accent3"/>
                </a:solidFill>
                <a:latin typeface="Century Gothic" panose="020B0502020202020204" pitchFamily="34" charset="0"/>
              </a:rPr>
              <a:t> de</a:t>
            </a: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err="1">
                <a:solidFill>
                  <a:schemeClr val="accent3"/>
                </a:solidFill>
                <a:latin typeface="Century Gothic" panose="020B0502020202020204" pitchFamily="34" charset="0"/>
              </a:rPr>
              <a:t>l’autorité</a:t>
            </a:r>
            <a:r>
              <a:rPr lang="en-AU" b="1" dirty="0">
                <a:solidFill>
                  <a:schemeClr val="accent3"/>
                </a:solidFill>
                <a:latin typeface="Century Gothic" panose="020B0502020202020204" pitchFamily="34" charset="0"/>
              </a:rPr>
              <a:t> masculine qui </a:t>
            </a:r>
            <a:r>
              <a:rPr lang="en-AU" b="1" dirty="0" err="1">
                <a:solidFill>
                  <a:schemeClr val="accent3"/>
                </a:solidFill>
                <a:latin typeface="Century Gothic" panose="020B0502020202020204" pitchFamily="34" charset="0"/>
              </a:rPr>
              <a:t>opprime</a:t>
            </a:r>
            <a:r>
              <a:rPr lang="en-AU" b="1" dirty="0">
                <a:solidFill>
                  <a:schemeClr val="accent3"/>
                </a:solidFill>
                <a:latin typeface="Century Gothic" panose="020B0502020202020204" pitchFamily="34" charset="0"/>
              </a:rPr>
              <a:t> les femmes</a:t>
            </a: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solidFill>
                  <a:schemeClr val="accent3"/>
                </a:solidFill>
                <a:latin typeface="Century Gothic" panose="020B0502020202020204" pitchFamily="34" charset="0"/>
              </a:rPr>
              <a:t>par son action </a:t>
            </a:r>
            <a:r>
              <a:rPr lang="en-AU" b="1" dirty="0" err="1">
                <a:solidFill>
                  <a:schemeClr val="accent3"/>
                </a:solidFill>
                <a:latin typeface="Century Gothic" panose="020B0502020202020204" pitchFamily="34" charset="0"/>
              </a:rPr>
              <a:t>sociale</a:t>
            </a:r>
            <a:r>
              <a:rPr lang="en-AU" b="1" dirty="0">
                <a:solidFill>
                  <a:schemeClr val="accent3"/>
                </a:solidFill>
                <a:latin typeface="Century Gothic" panose="020B0502020202020204" pitchFamily="34" charset="0"/>
              </a:rPr>
              <a:t>, politique et </a:t>
            </a:r>
            <a:r>
              <a:rPr lang="en-AU" b="1" dirty="0" err="1">
                <a:solidFill>
                  <a:schemeClr val="accent3"/>
                </a:solidFill>
                <a:latin typeface="Century Gothic" panose="020B0502020202020204" pitchFamily="34" charset="0"/>
              </a:rPr>
              <a:t>ses</a:t>
            </a:r>
            <a:endParaRPr lang="en-AU" b="1" dirty="0">
              <a:solidFill>
                <a:schemeClr val="accent3"/>
              </a:solidFill>
              <a:latin typeface="Century Gothic" panose="020B0502020202020204" pitchFamily="34" charset="0"/>
            </a:endParaRPr>
          </a:p>
          <a:p>
            <a:pPr marL="0" indent="0">
              <a:spcBef>
                <a:spcPts val="0"/>
              </a:spcBef>
              <a:buClrTx/>
              <a:buSzTx/>
              <a:buNone/>
              <a:defRPr sz="3200">
                <a:solidFill>
                  <a:srgbClr val="525252"/>
                </a:solidFill>
                <a:latin typeface="Helvetica Neue"/>
                <a:ea typeface="Helvetica Neue"/>
                <a:cs typeface="Helvetica Neue"/>
                <a:sym typeface="Helvetica Neue"/>
              </a:defRPr>
            </a:pPr>
            <a:r>
              <a:rPr lang="en-AU" b="1" dirty="0">
                <a:solidFill>
                  <a:schemeClr val="accent3"/>
                </a:solidFill>
                <a:latin typeface="Century Gothic" panose="020B0502020202020204" pitchFamily="34" charset="0"/>
              </a:rPr>
              <a:t>institutions </a:t>
            </a:r>
            <a:r>
              <a:rPr lang="en-AU" b="1" dirty="0" err="1">
                <a:solidFill>
                  <a:schemeClr val="accent3"/>
                </a:solidFill>
                <a:latin typeface="Century Gothic" panose="020B0502020202020204" pitchFamily="34" charset="0"/>
              </a:rPr>
              <a:t>économiques</a:t>
            </a:r>
            <a:r>
              <a:rPr lang="en-AU" b="1" dirty="0">
                <a:solidFill>
                  <a:schemeClr val="accent3"/>
                </a:solidFill>
                <a:latin typeface="Century Gothic" panose="020B0502020202020204" pitchFamily="34" charset="0"/>
              </a:rPr>
              <a:t>.</a:t>
            </a:r>
          </a:p>
          <a:p>
            <a:endParaRPr lang="en-US" dirty="0"/>
          </a:p>
        </p:txBody>
      </p:sp>
      <p:sp>
        <p:nvSpPr>
          <p:cNvPr id="7" name="Google Shape;127;p21">
            <a:extLst>
              <a:ext uri="{FF2B5EF4-FFF2-40B4-BE49-F238E27FC236}">
                <a16:creationId xmlns:a16="http://schemas.microsoft.com/office/drawing/2014/main" id="{7F7F2D41-A4DF-1C4B-AC8B-2A2E2ED94396}"/>
              </a:ext>
            </a:extLst>
          </p:cNvPr>
          <p:cNvSpPr txBox="1">
            <a:spLocks/>
          </p:cNvSpPr>
          <p:nvPr/>
        </p:nvSpPr>
        <p:spPr>
          <a:xfrm>
            <a:off x="415600" y="1958433"/>
            <a:ext cx="11360800" cy="413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533"/>
              </a:spcBef>
              <a:spcAft>
                <a:spcPts val="2133"/>
              </a:spcAft>
              <a:buFont typeface="Arial" panose="020B0604020202020204" pitchFamily="34" charset="0"/>
              <a:buNone/>
            </a:pPr>
            <a:endParaRPr lang="en-AU" sz="1867" dirty="0"/>
          </a:p>
        </p:txBody>
      </p:sp>
      <p:pic>
        <p:nvPicPr>
          <p:cNvPr id="8" name="Picture 7" descr="C2-HD-BTM.png">
            <a:extLst>
              <a:ext uri="{FF2B5EF4-FFF2-40B4-BE49-F238E27FC236}">
                <a16:creationId xmlns:a16="http://schemas.microsoft.com/office/drawing/2014/main" id="{A7F62F67-4CEE-324D-8EFA-C13806A2DB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1266284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1"/>
          <p:cNvSpPr txBox="1">
            <a:spLocks noGrp="1"/>
          </p:cNvSpPr>
          <p:nvPr>
            <p:ph type="body" idx="1"/>
          </p:nvPr>
        </p:nvSpPr>
        <p:spPr>
          <a:xfrm>
            <a:off x="428663" y="1853929"/>
            <a:ext cx="11580088" cy="4654128"/>
          </a:xfrm>
          <a:prstGeom prst="rect">
            <a:avLst/>
          </a:prstGeom>
        </p:spPr>
        <p:txBody>
          <a:bodyPr spcFirstLastPara="1" vert="horz" wrap="square" lIns="121900" tIns="121900" rIns="121900" bIns="121900" rtlCol="0" anchor="t" anchorCtr="0">
            <a:noAutofit/>
          </a:bodyPr>
          <a:lstStyle/>
          <a:p>
            <a:pPr marL="0" indent="0">
              <a:lnSpc>
                <a:spcPct val="98181"/>
              </a:lnSpc>
              <a:spcBef>
                <a:spcPts val="1600"/>
              </a:spcBef>
              <a:buNone/>
            </a:pPr>
            <a:r>
              <a:rPr lang="en-US" sz="1800" dirty="0">
                <a:latin typeface="Century Gothic" panose="020B0502020202020204" pitchFamily="34" charset="0"/>
                <a:ea typeface="Arial"/>
                <a:cs typeface="Arial"/>
                <a:sym typeface="Arial"/>
              </a:rPr>
              <a:t>Le FPHN </a:t>
            </a:r>
            <a:r>
              <a:rPr lang="en-US" sz="1800" dirty="0" err="1">
                <a:latin typeface="Century Gothic" panose="020B0502020202020204" pitchFamily="34" charset="0"/>
                <a:ea typeface="Arial"/>
                <a:cs typeface="Arial"/>
                <a:sym typeface="Arial"/>
              </a:rPr>
              <a:t>est</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organisé</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chaque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année</a:t>
            </a:r>
            <a:r>
              <a:rPr lang="en-US" sz="1800" dirty="0">
                <a:latin typeface="Century Gothic" panose="020B0502020202020204" pitchFamily="34" charset="0"/>
                <a:ea typeface="Arial"/>
                <a:cs typeface="Arial"/>
                <a:sym typeface="Arial"/>
              </a:rPr>
              <a:t> pour examiner les </a:t>
            </a:r>
            <a:r>
              <a:rPr lang="en-US" sz="1800" dirty="0" err="1">
                <a:latin typeface="Century Gothic" panose="020B0502020202020204" pitchFamily="34" charset="0"/>
                <a:ea typeface="Arial"/>
                <a:cs typeface="Arial"/>
                <a:sym typeface="Arial"/>
              </a:rPr>
              <a:t>objectifs</a:t>
            </a:r>
            <a:r>
              <a:rPr lang="en-US" sz="1800" dirty="0">
                <a:latin typeface="Century Gothic" panose="020B0502020202020204" pitchFamily="34" charset="0"/>
                <a:ea typeface="Arial"/>
                <a:cs typeface="Arial"/>
                <a:sym typeface="Arial"/>
              </a:rPr>
              <a:t> de </a:t>
            </a:r>
            <a:r>
              <a:rPr lang="en-US" sz="1800" dirty="0" err="1">
                <a:latin typeface="Century Gothic" panose="020B0502020202020204" pitchFamily="34" charset="0"/>
                <a:ea typeface="Arial"/>
                <a:cs typeface="Arial"/>
                <a:sym typeface="Arial"/>
              </a:rPr>
              <a:t>développement</a:t>
            </a:r>
            <a:r>
              <a:rPr lang="en-US" sz="1800" dirty="0">
                <a:latin typeface="Century Gothic" panose="020B0502020202020204" pitchFamily="34" charset="0"/>
                <a:ea typeface="Arial"/>
                <a:cs typeface="Arial"/>
                <a:sym typeface="Arial"/>
              </a:rPr>
              <a:t> durable et </a:t>
            </a:r>
            <a:r>
              <a:rPr lang="en-US" sz="1800" dirty="0" err="1">
                <a:latin typeface="Century Gothic" panose="020B0502020202020204" pitchFamily="34" charset="0"/>
                <a:ea typeface="Arial"/>
                <a:cs typeface="Arial"/>
                <a:sym typeface="Arial"/>
              </a:rPr>
              <a:t>permettre</a:t>
            </a:r>
            <a:r>
              <a:rPr lang="en-US" sz="1800" dirty="0">
                <a:latin typeface="Century Gothic" panose="020B0502020202020204" pitchFamily="34" charset="0"/>
                <a:ea typeface="Arial"/>
                <a:cs typeface="Arial"/>
                <a:sym typeface="Arial"/>
              </a:rPr>
              <a:t> aux pays de </a:t>
            </a:r>
            <a:r>
              <a:rPr lang="en-US" sz="1800" dirty="0" err="1">
                <a:latin typeface="Century Gothic" panose="020B0502020202020204" pitchFamily="34" charset="0"/>
                <a:ea typeface="Arial"/>
                <a:cs typeface="Arial"/>
                <a:sym typeface="Arial"/>
              </a:rPr>
              <a:t>présenter</a:t>
            </a:r>
            <a:r>
              <a:rPr lang="en-US" sz="1800" dirty="0">
                <a:latin typeface="Century Gothic" panose="020B0502020202020204" pitchFamily="34" charset="0"/>
                <a:ea typeface="Arial"/>
                <a:cs typeface="Arial"/>
                <a:sym typeface="Arial"/>
              </a:rPr>
              <a:t> un rapport </a:t>
            </a:r>
            <a:r>
              <a:rPr lang="en-US" sz="1800" dirty="0" err="1">
                <a:latin typeface="Century Gothic" panose="020B0502020202020204" pitchFamily="34" charset="0"/>
                <a:ea typeface="Arial"/>
                <a:cs typeface="Arial"/>
                <a:sym typeface="Arial"/>
              </a:rPr>
              <a:t>volontaire</a:t>
            </a:r>
            <a:r>
              <a:rPr lang="en-US" sz="1800" dirty="0">
                <a:latin typeface="Century Gothic" panose="020B0502020202020204" pitchFamily="34" charset="0"/>
                <a:ea typeface="Arial"/>
                <a:cs typeface="Arial"/>
                <a:sym typeface="Arial"/>
              </a:rPr>
              <a:t> (Revue </a:t>
            </a:r>
            <a:r>
              <a:rPr lang="en-US" sz="1800" dirty="0" err="1">
                <a:latin typeface="Century Gothic" panose="020B0502020202020204" pitchFamily="34" charset="0"/>
                <a:ea typeface="Arial"/>
                <a:cs typeface="Arial"/>
                <a:sym typeface="Arial"/>
              </a:rPr>
              <a:t>nationale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volontaire</a:t>
            </a:r>
            <a:r>
              <a:rPr lang="en-US" sz="1800" dirty="0">
                <a:latin typeface="Century Gothic" panose="020B0502020202020204" pitchFamily="34" charset="0"/>
                <a:ea typeface="Arial"/>
                <a:cs typeface="Arial"/>
                <a:sym typeface="Arial"/>
              </a:rPr>
              <a:t>, VNR) sur les </a:t>
            </a:r>
            <a:r>
              <a:rPr lang="en-US" sz="1800" dirty="0" err="1">
                <a:latin typeface="Century Gothic" panose="020B0502020202020204" pitchFamily="34" charset="0"/>
                <a:ea typeface="Arial"/>
                <a:cs typeface="Arial"/>
                <a:sym typeface="Arial"/>
              </a:rPr>
              <a:t>progrès</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réalisés</a:t>
            </a:r>
            <a:r>
              <a:rPr lang="en-US" sz="1800" dirty="0">
                <a:latin typeface="Century Gothic" panose="020B0502020202020204" pitchFamily="34" charset="0"/>
                <a:ea typeface="Arial"/>
                <a:cs typeface="Arial"/>
                <a:sym typeface="Arial"/>
              </a:rPr>
              <a:t> dans </a:t>
            </a:r>
            <a:r>
              <a:rPr lang="en-US" sz="1800" dirty="0" err="1">
                <a:latin typeface="Century Gothic" panose="020B0502020202020204" pitchFamily="34" charset="0"/>
                <a:ea typeface="Arial"/>
                <a:cs typeface="Arial"/>
                <a:sym typeface="Arial"/>
              </a:rPr>
              <a:t>leur</a:t>
            </a:r>
            <a:r>
              <a:rPr lang="en-US" sz="1800" dirty="0">
                <a:latin typeface="Century Gothic" panose="020B0502020202020204" pitchFamily="34" charset="0"/>
                <a:ea typeface="Arial"/>
                <a:cs typeface="Arial"/>
                <a:sym typeface="Arial"/>
              </a:rPr>
              <a:t> pays.</a:t>
            </a:r>
          </a:p>
          <a:p>
            <a:pPr marL="0" indent="0">
              <a:lnSpc>
                <a:spcPct val="98181"/>
              </a:lnSpc>
              <a:spcBef>
                <a:spcPts val="1600"/>
              </a:spcBef>
              <a:buNone/>
            </a:pPr>
            <a:r>
              <a:rPr lang="en-US" sz="1800" dirty="0" err="1">
                <a:latin typeface="Century Gothic" panose="020B0502020202020204" pitchFamily="34" charset="0"/>
                <a:ea typeface="Arial"/>
                <a:cs typeface="Arial"/>
                <a:sym typeface="Arial"/>
              </a:rPr>
              <a:t>Cette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année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c'est</a:t>
            </a:r>
            <a:r>
              <a:rPr lang="en-US" sz="1800" dirty="0">
                <a:latin typeface="Century Gothic" panose="020B0502020202020204" pitchFamily="34" charset="0"/>
                <a:ea typeface="Arial"/>
                <a:cs typeface="Arial"/>
                <a:sym typeface="Arial"/>
              </a:rPr>
              <a:t> la 5e </a:t>
            </a:r>
            <a:r>
              <a:rPr lang="en-US" sz="1800" dirty="0" err="1">
                <a:latin typeface="Century Gothic" panose="020B0502020202020204" pitchFamily="34" charset="0"/>
                <a:ea typeface="Arial"/>
                <a:cs typeface="Arial"/>
                <a:sym typeface="Arial"/>
              </a:rPr>
              <a:t>année</a:t>
            </a:r>
            <a:r>
              <a:rPr lang="en-US" sz="1800" dirty="0">
                <a:latin typeface="Century Gothic" panose="020B0502020202020204" pitchFamily="34" charset="0"/>
                <a:ea typeface="Arial"/>
                <a:cs typeface="Arial"/>
                <a:sym typeface="Arial"/>
              </a:rPr>
              <a:t> (2020), le FPHN </a:t>
            </a:r>
            <a:r>
              <a:rPr lang="en-US" sz="1800" dirty="0" err="1">
                <a:latin typeface="Century Gothic" panose="020B0502020202020204" pitchFamily="34" charset="0"/>
                <a:ea typeface="Arial"/>
                <a:cs typeface="Arial"/>
                <a:sym typeface="Arial"/>
              </a:rPr>
              <a:t>adoptera</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une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approche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légèrement</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différente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en</a:t>
            </a:r>
            <a:r>
              <a:rPr lang="en-US" sz="1800" dirty="0">
                <a:latin typeface="Century Gothic" panose="020B0502020202020204" pitchFamily="34" charset="0"/>
                <a:ea typeface="Arial"/>
                <a:cs typeface="Arial"/>
                <a:sym typeface="Arial"/>
              </a:rPr>
              <a:t> examinant les ODD et </a:t>
            </a:r>
            <a:r>
              <a:rPr lang="en-US" sz="1800" dirty="0" err="1">
                <a:latin typeface="Century Gothic" panose="020B0502020202020204" pitchFamily="34" charset="0"/>
                <a:ea typeface="Arial"/>
                <a:cs typeface="Arial"/>
                <a:sym typeface="Arial"/>
              </a:rPr>
              <a:t>en</a:t>
            </a:r>
            <a:r>
              <a:rPr lang="en-US" sz="1800" dirty="0">
                <a:latin typeface="Century Gothic" panose="020B0502020202020204" pitchFamily="34" charset="0"/>
                <a:ea typeface="Arial"/>
                <a:cs typeface="Arial"/>
                <a:sym typeface="Arial"/>
              </a:rPr>
              <a:t> les examinant dans le </a:t>
            </a:r>
            <a:r>
              <a:rPr lang="en-US" sz="1800" dirty="0" err="1">
                <a:latin typeface="Century Gothic" panose="020B0502020202020204" pitchFamily="34" charset="0"/>
                <a:ea typeface="Arial"/>
                <a:cs typeface="Arial"/>
                <a:sym typeface="Arial"/>
              </a:rPr>
              <a:t>contexte</a:t>
            </a:r>
            <a:r>
              <a:rPr lang="en-US" sz="1800" dirty="0">
                <a:latin typeface="Century Gothic" panose="020B0502020202020204" pitchFamily="34" charset="0"/>
                <a:ea typeface="Arial"/>
                <a:cs typeface="Arial"/>
                <a:sym typeface="Arial"/>
              </a:rPr>
              <a:t> du </a:t>
            </a:r>
            <a:r>
              <a:rPr lang="en-US" sz="1800" dirty="0" err="1">
                <a:latin typeface="Century Gothic" panose="020B0502020202020204" pitchFamily="34" charset="0"/>
                <a:ea typeface="Arial"/>
                <a:cs typeface="Arial"/>
                <a:sym typeface="Arial"/>
              </a:rPr>
              <a:t>thème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plutôt</a:t>
            </a:r>
            <a:r>
              <a:rPr lang="en-US" sz="1800" dirty="0">
                <a:latin typeface="Century Gothic" panose="020B0502020202020204" pitchFamily="34" charset="0"/>
                <a:ea typeface="Arial"/>
                <a:cs typeface="Arial"/>
                <a:sym typeface="Arial"/>
              </a:rPr>
              <a:t> que d'un </a:t>
            </a:r>
            <a:r>
              <a:rPr lang="en-US" sz="1800" dirty="0" err="1">
                <a:latin typeface="Century Gothic" panose="020B0502020202020204" pitchFamily="34" charset="0"/>
                <a:ea typeface="Arial"/>
                <a:cs typeface="Arial"/>
                <a:sym typeface="Arial"/>
              </a:rPr>
              <a:t>groupe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d'objectifs</a:t>
            </a:r>
            <a:endParaRPr lang="en-US" sz="1800" dirty="0">
              <a:latin typeface="Century Gothic" panose="020B0502020202020204" pitchFamily="34" charset="0"/>
              <a:ea typeface="Arial"/>
              <a:cs typeface="Arial"/>
              <a:sym typeface="Arial"/>
            </a:endParaRPr>
          </a:p>
          <a:p>
            <a:pPr marL="0" indent="0">
              <a:lnSpc>
                <a:spcPct val="98181"/>
              </a:lnSpc>
              <a:spcBef>
                <a:spcPts val="1600"/>
              </a:spcBef>
              <a:buNone/>
            </a:pPr>
            <a:r>
              <a:rPr lang="en-US" sz="1800" dirty="0" err="1">
                <a:latin typeface="Century Gothic" panose="020B0502020202020204" pitchFamily="34" charset="0"/>
                <a:ea typeface="Arial"/>
                <a:cs typeface="Arial"/>
                <a:sym typeface="Arial"/>
              </a:rPr>
              <a:t>En</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juillet</a:t>
            </a:r>
            <a:r>
              <a:rPr lang="en-US" sz="1800" dirty="0">
                <a:latin typeface="Century Gothic" panose="020B0502020202020204" pitchFamily="34" charset="0"/>
                <a:ea typeface="Arial"/>
                <a:cs typeface="Arial"/>
                <a:sym typeface="Arial"/>
              </a:rPr>
              <a:t>, sous les auspices du Conseil </a:t>
            </a:r>
            <a:r>
              <a:rPr lang="en-US" sz="1800" dirty="0" err="1">
                <a:latin typeface="Century Gothic" panose="020B0502020202020204" pitchFamily="34" charset="0"/>
                <a:ea typeface="Arial"/>
                <a:cs typeface="Arial"/>
                <a:sym typeface="Arial"/>
              </a:rPr>
              <a:t>économique</a:t>
            </a:r>
            <a:r>
              <a:rPr lang="en-US" sz="1800" dirty="0">
                <a:latin typeface="Century Gothic" panose="020B0502020202020204" pitchFamily="34" charset="0"/>
                <a:ea typeface="Arial"/>
                <a:cs typeface="Arial"/>
                <a:sym typeface="Arial"/>
              </a:rPr>
              <a:t> et social, les ODD </a:t>
            </a:r>
            <a:r>
              <a:rPr lang="en-US" sz="1800" dirty="0" err="1">
                <a:latin typeface="Century Gothic" panose="020B0502020202020204" pitchFamily="34" charset="0"/>
                <a:ea typeface="Arial"/>
                <a:cs typeface="Arial"/>
                <a:sym typeface="Arial"/>
              </a:rPr>
              <a:t>seront</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réexaminés</a:t>
            </a:r>
            <a:r>
              <a:rPr lang="en-US" sz="1800" dirty="0">
                <a:latin typeface="Century Gothic" panose="020B0502020202020204" pitchFamily="34" charset="0"/>
                <a:ea typeface="Arial"/>
                <a:cs typeface="Arial"/>
                <a:sym typeface="Arial"/>
              </a:rPr>
              <a:t> sous le </a:t>
            </a:r>
            <a:r>
              <a:rPr lang="en-US" sz="1800" dirty="0" err="1">
                <a:latin typeface="Century Gothic" panose="020B0502020202020204" pitchFamily="34" charset="0"/>
                <a:ea typeface="Arial"/>
                <a:cs typeface="Arial"/>
                <a:sym typeface="Arial"/>
              </a:rPr>
              <a:t>thème</a:t>
            </a:r>
            <a:r>
              <a:rPr lang="en-US" sz="1800" dirty="0">
                <a:latin typeface="Century Gothic" panose="020B0502020202020204" pitchFamily="34" charset="0"/>
                <a:ea typeface="Arial"/>
                <a:cs typeface="Arial"/>
                <a:sym typeface="Arial"/>
              </a:rPr>
              <a:t>.</a:t>
            </a:r>
          </a:p>
          <a:p>
            <a:pPr marL="0" indent="0">
              <a:lnSpc>
                <a:spcPct val="98181"/>
              </a:lnSpc>
              <a:spcBef>
                <a:spcPts val="1600"/>
              </a:spcBef>
              <a:buNone/>
            </a:pPr>
            <a:r>
              <a:rPr lang="en-US" sz="1800" dirty="0">
                <a:latin typeface="Century Gothic" panose="020B0502020202020204" pitchFamily="34" charset="0"/>
                <a:ea typeface="Arial"/>
                <a:cs typeface="Arial"/>
                <a:sym typeface="Arial"/>
              </a:rPr>
              <a:t>"Action </a:t>
            </a:r>
            <a:r>
              <a:rPr lang="en-US" sz="1800" dirty="0" err="1">
                <a:latin typeface="Century Gothic" panose="020B0502020202020204" pitchFamily="34" charset="0"/>
                <a:ea typeface="Arial"/>
                <a:cs typeface="Arial"/>
                <a:sym typeface="Arial"/>
              </a:rPr>
              <a:t>accélérée</a:t>
            </a:r>
            <a:r>
              <a:rPr lang="en-US" sz="1800" dirty="0">
                <a:latin typeface="Century Gothic" panose="020B0502020202020204" pitchFamily="34" charset="0"/>
                <a:ea typeface="Arial"/>
                <a:cs typeface="Arial"/>
                <a:sym typeface="Arial"/>
              </a:rPr>
              <a:t> et </a:t>
            </a:r>
            <a:r>
              <a:rPr lang="en-US" sz="1800" dirty="0" err="1">
                <a:latin typeface="Century Gothic" panose="020B0502020202020204" pitchFamily="34" charset="0"/>
                <a:ea typeface="Arial"/>
                <a:cs typeface="Arial"/>
                <a:sym typeface="Arial"/>
              </a:rPr>
              <a:t>voies</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transformatrices</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réaliser</a:t>
            </a:r>
            <a:r>
              <a:rPr lang="en-US" sz="1800" dirty="0">
                <a:latin typeface="Century Gothic" panose="020B0502020202020204" pitchFamily="34" charset="0"/>
                <a:ea typeface="Arial"/>
                <a:cs typeface="Arial"/>
                <a:sym typeface="Arial"/>
              </a:rPr>
              <a:t> la </a:t>
            </a:r>
            <a:r>
              <a:rPr lang="en-US" sz="1800" dirty="0" err="1">
                <a:latin typeface="Century Gothic" panose="020B0502020202020204" pitchFamily="34" charset="0"/>
                <a:ea typeface="Arial"/>
                <a:cs typeface="Arial"/>
                <a:sym typeface="Arial"/>
              </a:rPr>
              <a:t>décennie</a:t>
            </a:r>
            <a:r>
              <a:rPr lang="en-US" sz="1800" dirty="0">
                <a:latin typeface="Century Gothic" panose="020B0502020202020204" pitchFamily="34" charset="0"/>
                <a:ea typeface="Arial"/>
                <a:cs typeface="Arial"/>
                <a:sym typeface="Arial"/>
              </a:rPr>
              <a:t> </a:t>
            </a:r>
            <a:r>
              <a:rPr lang="en-US" sz="1800" dirty="0" err="1">
                <a:latin typeface="Century Gothic" panose="020B0502020202020204" pitchFamily="34" charset="0"/>
                <a:ea typeface="Arial"/>
                <a:cs typeface="Arial"/>
                <a:sym typeface="Arial"/>
              </a:rPr>
              <a:t>d'action</a:t>
            </a:r>
            <a:r>
              <a:rPr lang="en-US" sz="1800" dirty="0">
                <a:latin typeface="Century Gothic" panose="020B0502020202020204" pitchFamily="34" charset="0"/>
                <a:ea typeface="Arial"/>
                <a:cs typeface="Arial"/>
                <a:sym typeface="Arial"/>
              </a:rPr>
              <a:t> et de </a:t>
            </a:r>
            <a:r>
              <a:rPr lang="en-US" sz="1800" dirty="0" err="1">
                <a:latin typeface="Century Gothic" panose="020B0502020202020204" pitchFamily="34" charset="0"/>
                <a:ea typeface="Arial"/>
                <a:cs typeface="Arial"/>
                <a:sym typeface="Arial"/>
              </a:rPr>
              <a:t>réalisation</a:t>
            </a:r>
            <a:r>
              <a:rPr lang="en-US" sz="1800" dirty="0">
                <a:latin typeface="Century Gothic" panose="020B0502020202020204" pitchFamily="34" charset="0"/>
                <a:ea typeface="Arial"/>
                <a:cs typeface="Arial"/>
                <a:sym typeface="Arial"/>
              </a:rPr>
              <a:t> pour le </a:t>
            </a:r>
            <a:r>
              <a:rPr lang="en-US" sz="1800" dirty="0" err="1">
                <a:latin typeface="Century Gothic" panose="020B0502020202020204" pitchFamily="34" charset="0"/>
                <a:ea typeface="Arial"/>
                <a:cs typeface="Arial"/>
                <a:sym typeface="Arial"/>
              </a:rPr>
              <a:t>développement</a:t>
            </a:r>
            <a:r>
              <a:rPr lang="en-US" sz="1800" dirty="0">
                <a:latin typeface="Century Gothic" panose="020B0502020202020204" pitchFamily="34" charset="0"/>
                <a:ea typeface="Arial"/>
                <a:cs typeface="Arial"/>
                <a:sym typeface="Arial"/>
              </a:rPr>
              <a:t> durable".</a:t>
            </a:r>
            <a:endParaRPr lang="en" sz="1800" dirty="0">
              <a:latin typeface="Century Gothic" panose="020B0502020202020204" pitchFamily="34" charset="0"/>
              <a:ea typeface="Arial"/>
              <a:cs typeface="Arial"/>
              <a:sym typeface="Arial"/>
            </a:endParaRPr>
          </a:p>
          <a:p>
            <a:pPr marL="0" indent="609585">
              <a:lnSpc>
                <a:spcPct val="98181"/>
              </a:lnSpc>
              <a:spcBef>
                <a:spcPts val="533"/>
              </a:spcBef>
              <a:buClr>
                <a:srgbClr val="000000"/>
              </a:buClr>
              <a:buSzPts val="1100"/>
              <a:buNone/>
            </a:pPr>
            <a:endParaRPr sz="1800" dirty="0">
              <a:latin typeface="Century Gothic" panose="020B0502020202020204" pitchFamily="34" charset="0"/>
              <a:ea typeface="Arial"/>
              <a:cs typeface="Arial"/>
              <a:sym typeface="Arial"/>
            </a:endParaRPr>
          </a:p>
          <a:p>
            <a:pPr marL="0" indent="609585">
              <a:lnSpc>
                <a:spcPct val="98181"/>
              </a:lnSpc>
              <a:spcBef>
                <a:spcPts val="533"/>
              </a:spcBef>
              <a:buNone/>
            </a:pPr>
            <a:r>
              <a:rPr lang="en-US" sz="1800" dirty="0" err="1"/>
              <a:t>En</a:t>
            </a:r>
            <a:r>
              <a:rPr lang="en-US" sz="1800" dirty="0"/>
              <a:t> 2020, </a:t>
            </a:r>
            <a:r>
              <a:rPr lang="en-US" sz="1800" dirty="0" err="1"/>
              <a:t>convoquée</a:t>
            </a:r>
            <a:r>
              <a:rPr lang="en-US" sz="1800" dirty="0"/>
              <a:t> sous les auspices du Conseil </a:t>
            </a:r>
            <a:r>
              <a:rPr lang="en-US" sz="1800" dirty="0" err="1"/>
              <a:t>économique</a:t>
            </a:r>
            <a:r>
              <a:rPr lang="en-US" sz="1800" dirty="0"/>
              <a:t> et social, le Forum se </a:t>
            </a:r>
            <a:r>
              <a:rPr lang="en-US" sz="1800" dirty="0" err="1"/>
              <a:t>tiendra</a:t>
            </a:r>
            <a:r>
              <a:rPr lang="en-US" sz="1800" dirty="0"/>
              <a:t> du </a:t>
            </a:r>
            <a:r>
              <a:rPr lang="en-US" sz="1800" dirty="0" err="1"/>
              <a:t>mardi</a:t>
            </a:r>
            <a:r>
              <a:rPr lang="en-US" sz="1800" dirty="0"/>
              <a:t> 7 </a:t>
            </a:r>
            <a:r>
              <a:rPr lang="en-US" sz="1800" dirty="0" err="1"/>
              <a:t>juillet</a:t>
            </a:r>
            <a:r>
              <a:rPr lang="en-US" sz="1800" dirty="0"/>
              <a:t> au </a:t>
            </a:r>
            <a:r>
              <a:rPr lang="en-US" sz="1800" dirty="0" err="1"/>
              <a:t>jeudi</a:t>
            </a:r>
            <a:r>
              <a:rPr lang="en-US" sz="1800" dirty="0"/>
              <a:t> 16 </a:t>
            </a:r>
            <a:r>
              <a:rPr lang="en-US" sz="1800" dirty="0" err="1"/>
              <a:t>juillet</a:t>
            </a:r>
            <a:r>
              <a:rPr lang="en-US" sz="1800" dirty="0"/>
              <a:t> 2020, y </a:t>
            </a:r>
            <a:r>
              <a:rPr lang="en-US" sz="1800" dirty="0" err="1"/>
              <a:t>compris</a:t>
            </a:r>
            <a:r>
              <a:rPr lang="en-US" sz="1800" dirty="0"/>
              <a:t> la </a:t>
            </a:r>
            <a:r>
              <a:rPr lang="en-US" sz="1800" dirty="0" err="1"/>
              <a:t>réunion</a:t>
            </a:r>
            <a:r>
              <a:rPr lang="en-US" sz="1800" dirty="0"/>
              <a:t> </a:t>
            </a:r>
            <a:r>
              <a:rPr lang="en-US" sz="1800" dirty="0" err="1"/>
              <a:t>ministérielle</a:t>
            </a:r>
            <a:r>
              <a:rPr lang="en-US" sz="1800" dirty="0"/>
              <a:t> de trois </a:t>
            </a:r>
            <a:r>
              <a:rPr lang="en-US" sz="1800" dirty="0" err="1"/>
              <a:t>jours</a:t>
            </a:r>
            <a:r>
              <a:rPr lang="en-US" sz="1800" dirty="0"/>
              <a:t> du </a:t>
            </a:r>
            <a:r>
              <a:rPr lang="en-US" sz="1800" dirty="0" err="1"/>
              <a:t>mardi</a:t>
            </a:r>
            <a:r>
              <a:rPr lang="en-US" sz="1800" dirty="0"/>
              <a:t> 14 </a:t>
            </a:r>
            <a:r>
              <a:rPr lang="en-US" sz="1800" dirty="0" err="1"/>
              <a:t>juillet</a:t>
            </a:r>
            <a:r>
              <a:rPr lang="en-US" sz="1800" dirty="0"/>
              <a:t> au </a:t>
            </a:r>
            <a:r>
              <a:rPr lang="en-US" sz="1800" dirty="0" err="1"/>
              <a:t>jeudi</a:t>
            </a:r>
            <a:r>
              <a:rPr lang="en-US" sz="1800" dirty="0"/>
              <a:t> 16 </a:t>
            </a:r>
            <a:r>
              <a:rPr lang="en-US" sz="1800" dirty="0" err="1"/>
              <a:t>juillet</a:t>
            </a:r>
            <a:r>
              <a:rPr lang="en-US" sz="1800" dirty="0"/>
              <a:t> 2020.</a:t>
            </a:r>
          </a:p>
          <a:p>
            <a:pPr marL="0" indent="609585">
              <a:lnSpc>
                <a:spcPct val="98181"/>
              </a:lnSpc>
              <a:spcBef>
                <a:spcPts val="533"/>
              </a:spcBef>
              <a:buNone/>
            </a:pPr>
            <a:r>
              <a:rPr lang="en-US" sz="1800" dirty="0"/>
              <a:t> </a:t>
            </a:r>
            <a:endParaRPr sz="1800" dirty="0"/>
          </a:p>
        </p:txBody>
      </p:sp>
      <p:pic>
        <p:nvPicPr>
          <p:cNvPr id="5" name="Picture 4" descr="C2-HD-BTM.png">
            <a:extLst>
              <a:ext uri="{FF2B5EF4-FFF2-40B4-BE49-F238E27FC236}">
                <a16:creationId xmlns:a16="http://schemas.microsoft.com/office/drawing/2014/main" id="{26CDD7AF-F1DD-C048-91E2-FCBD8FAF28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71748"/>
            <a:ext cx="12192000" cy="1170122"/>
          </a:xfrm>
          <a:prstGeom prst="rect">
            <a:avLst/>
          </a:prstGeom>
        </p:spPr>
      </p:pic>
      <p:pic>
        <p:nvPicPr>
          <p:cNvPr id="2" name="Picture 1">
            <a:extLst>
              <a:ext uri="{FF2B5EF4-FFF2-40B4-BE49-F238E27FC236}">
                <a16:creationId xmlns:a16="http://schemas.microsoft.com/office/drawing/2014/main" id="{80D90ED8-5BF4-C549-B60C-CBBED3C8D0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0845" y="291215"/>
            <a:ext cx="7256317" cy="1908934"/>
          </a:xfrm>
          <a:prstGeom prst="rect">
            <a:avLst/>
          </a:prstGeom>
        </p:spPr>
      </p:pic>
      <p:sp>
        <p:nvSpPr>
          <p:cNvPr id="3" name="TextBox 2">
            <a:extLst>
              <a:ext uri="{FF2B5EF4-FFF2-40B4-BE49-F238E27FC236}">
                <a16:creationId xmlns:a16="http://schemas.microsoft.com/office/drawing/2014/main" id="{B3E05F76-3C0F-EE47-AB20-BA5DAB8D1775}"/>
              </a:ext>
            </a:extLst>
          </p:cNvPr>
          <p:cNvSpPr txBox="1"/>
          <p:nvPr/>
        </p:nvSpPr>
        <p:spPr>
          <a:xfrm>
            <a:off x="5569527" y="349943"/>
            <a:ext cx="6439223" cy="461665"/>
          </a:xfrm>
          <a:prstGeom prst="rect">
            <a:avLst/>
          </a:prstGeom>
          <a:noFill/>
        </p:spPr>
        <p:txBody>
          <a:bodyPr wrap="square" rtlCol="0">
            <a:spAutoFit/>
          </a:bodyPr>
          <a:lstStyle/>
          <a:p>
            <a:r>
              <a:rPr lang="en-US" sz="2400" b="1" dirty="0"/>
              <a:t>FORUM POLITIQUE DE HAUT-NIVEAU (FPHN) </a:t>
            </a:r>
          </a:p>
        </p:txBody>
      </p:sp>
    </p:spTree>
    <p:extLst>
      <p:ext uri="{BB962C8B-B14F-4D97-AF65-F5344CB8AC3E}">
        <p14:creationId xmlns:p14="http://schemas.microsoft.com/office/powerpoint/2010/main" val="1243118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6" name="Picture 5" descr="C2-HD-BTM.png">
            <a:extLst>
              <a:ext uri="{FF2B5EF4-FFF2-40B4-BE49-F238E27FC236}">
                <a16:creationId xmlns:a16="http://schemas.microsoft.com/office/drawing/2014/main" id="{72917074-3C13-7D4B-BE90-8C84ECBEC0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75" name="Google Shape;75;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3600" b="1" dirty="0">
                <a:solidFill>
                  <a:srgbClr val="0B5394"/>
                </a:solidFill>
              </a:rPr>
              <a:t>Recap &amp; </a:t>
            </a:r>
            <a:r>
              <a:rPr lang="en" sz="3600" b="1" dirty="0" err="1">
                <a:solidFill>
                  <a:srgbClr val="0B5394"/>
                </a:solidFill>
              </a:rPr>
              <a:t>Progres</a:t>
            </a:r>
            <a:r>
              <a:rPr lang="en" sz="3600" b="1" dirty="0">
                <a:solidFill>
                  <a:srgbClr val="0B5394"/>
                </a:solidFill>
              </a:rPr>
              <a:t> </a:t>
            </a:r>
            <a:r>
              <a:rPr lang="en" sz="3600" b="1" dirty="0" err="1">
                <a:solidFill>
                  <a:srgbClr val="0B5394"/>
                </a:solidFill>
              </a:rPr>
              <a:t>jusqu’a</a:t>
            </a:r>
            <a:r>
              <a:rPr lang="en" sz="3600" b="1" dirty="0">
                <a:solidFill>
                  <a:srgbClr val="0B5394"/>
                </a:solidFill>
              </a:rPr>
              <a:t> present...</a:t>
            </a:r>
            <a:endParaRPr sz="3600" b="1" dirty="0">
              <a:solidFill>
                <a:srgbClr val="0B5394"/>
              </a:solidFill>
            </a:endParaRPr>
          </a:p>
        </p:txBody>
      </p:sp>
      <p:sp>
        <p:nvSpPr>
          <p:cNvPr id="76" name="Google Shape;76;p15"/>
          <p:cNvSpPr txBox="1">
            <a:spLocks noGrp="1"/>
          </p:cNvSpPr>
          <p:nvPr>
            <p:ph type="body" idx="1"/>
          </p:nvPr>
        </p:nvSpPr>
        <p:spPr>
          <a:xfrm>
            <a:off x="5569600" y="1316472"/>
            <a:ext cx="6333642" cy="4555200"/>
          </a:xfrm>
          <a:prstGeom prst="rect">
            <a:avLst/>
          </a:prstGeom>
        </p:spPr>
        <p:txBody>
          <a:bodyPr spcFirstLastPara="1" vert="horz" wrap="square" lIns="121900" tIns="121900" rIns="121900" bIns="121900" rtlCol="0" anchor="t" anchorCtr="0">
            <a:noAutofit/>
          </a:bodyPr>
          <a:lstStyle/>
          <a:p>
            <a:pPr>
              <a:lnSpc>
                <a:spcPct val="107000"/>
              </a:lnSpc>
              <a:buClr>
                <a:schemeClr val="dk1"/>
              </a:buClr>
              <a:buFont typeface="Lato"/>
              <a:buChar char="●"/>
            </a:pPr>
            <a:r>
              <a:rPr lang="en-US" dirty="0">
                <a:solidFill>
                  <a:schemeClr val="dk1"/>
                </a:solidFill>
                <a:latin typeface="Century Gothic" panose="020B0502020202020204" pitchFamily="34" charset="0"/>
                <a:ea typeface="Lato"/>
                <a:cs typeface="Lato"/>
                <a:sym typeface="Lato"/>
              </a:rPr>
              <a:t>Les </a:t>
            </a:r>
            <a:r>
              <a:rPr lang="en-US" dirty="0" err="1">
                <a:solidFill>
                  <a:schemeClr val="dk1"/>
                </a:solidFill>
                <a:latin typeface="Century Gothic" panose="020B0502020202020204" pitchFamily="34" charset="0"/>
                <a:ea typeface="Lato"/>
                <a:cs typeface="Lato"/>
                <a:sym typeface="Lato"/>
              </a:rPr>
              <a:t>États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membres</a:t>
            </a:r>
            <a:r>
              <a:rPr lang="en-US" dirty="0">
                <a:solidFill>
                  <a:schemeClr val="dk1"/>
                </a:solidFill>
                <a:latin typeface="Century Gothic" panose="020B0502020202020204" pitchFamily="34" charset="0"/>
                <a:ea typeface="Lato"/>
                <a:cs typeface="Lato"/>
                <a:sym typeface="Lato"/>
              </a:rPr>
              <a:t> se </a:t>
            </a:r>
            <a:r>
              <a:rPr lang="en-US" dirty="0" err="1">
                <a:solidFill>
                  <a:schemeClr val="dk1"/>
                </a:solidFill>
                <a:latin typeface="Century Gothic" panose="020B0502020202020204" pitchFamily="34" charset="0"/>
                <a:ea typeface="Lato"/>
                <a:cs typeface="Lato"/>
                <a:sym typeface="Lato"/>
              </a:rPr>
              <a:t>sont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engagés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à</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réaliser</a:t>
            </a:r>
            <a:r>
              <a:rPr lang="en-US" dirty="0">
                <a:solidFill>
                  <a:schemeClr val="dk1"/>
                </a:solidFill>
                <a:latin typeface="Century Gothic" panose="020B0502020202020204" pitchFamily="34" charset="0"/>
                <a:ea typeface="Lato"/>
                <a:cs typeface="Lato"/>
                <a:sym typeface="Lato"/>
              </a:rPr>
              <a:t> le </a:t>
            </a:r>
            <a:r>
              <a:rPr lang="en-US" dirty="0" err="1">
                <a:solidFill>
                  <a:schemeClr val="dk1"/>
                </a:solidFill>
                <a:latin typeface="Century Gothic" panose="020B0502020202020204" pitchFamily="34" charset="0"/>
                <a:ea typeface="Lato"/>
                <a:cs typeface="Lato"/>
                <a:sym typeface="Lato"/>
              </a:rPr>
              <a:t>développement</a:t>
            </a:r>
            <a:r>
              <a:rPr lang="en-US" dirty="0">
                <a:solidFill>
                  <a:schemeClr val="dk1"/>
                </a:solidFill>
                <a:latin typeface="Century Gothic" panose="020B0502020202020204" pitchFamily="34" charset="0"/>
                <a:ea typeface="Lato"/>
                <a:cs typeface="Lato"/>
                <a:sym typeface="Lato"/>
              </a:rPr>
              <a:t> durable pour </a:t>
            </a:r>
            <a:r>
              <a:rPr lang="en-US" dirty="0" err="1">
                <a:solidFill>
                  <a:schemeClr val="dk1"/>
                </a:solidFill>
                <a:latin typeface="Century Gothic" panose="020B0502020202020204" pitchFamily="34" charset="0"/>
                <a:ea typeface="Lato"/>
                <a:cs typeface="Lato"/>
                <a:sym typeface="Lato"/>
              </a:rPr>
              <a:t>toutes</a:t>
            </a:r>
            <a:r>
              <a:rPr lang="en-US" dirty="0">
                <a:solidFill>
                  <a:schemeClr val="dk1"/>
                </a:solidFill>
                <a:latin typeface="Century Gothic" panose="020B0502020202020204" pitchFamily="34" charset="0"/>
                <a:ea typeface="Lato"/>
                <a:cs typeface="Lato"/>
                <a:sym typeface="Lato"/>
              </a:rPr>
              <a:t> les nations et </a:t>
            </a:r>
            <a:r>
              <a:rPr lang="en-US" dirty="0" err="1">
                <a:solidFill>
                  <a:schemeClr val="dk1"/>
                </a:solidFill>
                <a:latin typeface="Century Gothic" panose="020B0502020202020204" pitchFamily="34" charset="0"/>
                <a:ea typeface="Lato"/>
                <a:cs typeface="Lato"/>
                <a:sym typeface="Lato"/>
              </a:rPr>
              <a:t>tous</a:t>
            </a:r>
            <a:r>
              <a:rPr lang="en-US" dirty="0">
                <a:solidFill>
                  <a:schemeClr val="dk1"/>
                </a:solidFill>
                <a:latin typeface="Century Gothic" panose="020B0502020202020204" pitchFamily="34" charset="0"/>
                <a:ea typeface="Lato"/>
                <a:cs typeface="Lato"/>
                <a:sym typeface="Lato"/>
              </a:rPr>
              <a:t> les </a:t>
            </a:r>
            <a:r>
              <a:rPr lang="en-US" dirty="0" err="1">
                <a:solidFill>
                  <a:schemeClr val="dk1"/>
                </a:solidFill>
                <a:latin typeface="Century Gothic" panose="020B0502020202020204" pitchFamily="34" charset="0"/>
                <a:ea typeface="Lato"/>
                <a:cs typeface="Lato"/>
                <a:sym typeface="Lato"/>
              </a:rPr>
              <a:t>peuples</a:t>
            </a:r>
            <a:endParaRPr lang="en-US" dirty="0">
              <a:solidFill>
                <a:schemeClr val="dk1"/>
              </a:solidFill>
              <a:latin typeface="Century Gothic" panose="020B0502020202020204" pitchFamily="34" charset="0"/>
              <a:ea typeface="Lato"/>
              <a:cs typeface="Lato"/>
              <a:sym typeface="Lato"/>
            </a:endParaRPr>
          </a:p>
          <a:p>
            <a:pPr>
              <a:lnSpc>
                <a:spcPct val="107000"/>
              </a:lnSpc>
              <a:buClr>
                <a:schemeClr val="dk1"/>
              </a:buClr>
              <a:buFont typeface="Lato"/>
              <a:buChar char="●"/>
            </a:pPr>
            <a:r>
              <a:rPr lang="en-US" dirty="0" err="1">
                <a:solidFill>
                  <a:schemeClr val="dk1"/>
                </a:solidFill>
                <a:latin typeface="Century Gothic" panose="020B0502020202020204" pitchFamily="34" charset="0"/>
                <a:ea typeface="Lato"/>
                <a:cs typeface="Lato"/>
                <a:sym typeface="Lato"/>
              </a:rPr>
              <a:t>Ils</a:t>
            </a:r>
            <a:r>
              <a:rPr lang="en-US" dirty="0">
                <a:solidFill>
                  <a:schemeClr val="dk1"/>
                </a:solidFill>
                <a:latin typeface="Century Gothic" panose="020B0502020202020204" pitchFamily="34" charset="0"/>
                <a:ea typeface="Lato"/>
                <a:cs typeface="Lato"/>
                <a:sym typeface="Lato"/>
              </a:rPr>
              <a:t> se </a:t>
            </a:r>
            <a:r>
              <a:rPr lang="en-US" dirty="0" err="1">
                <a:solidFill>
                  <a:schemeClr val="dk1"/>
                </a:solidFill>
                <a:latin typeface="Century Gothic" panose="020B0502020202020204" pitchFamily="34" charset="0"/>
                <a:ea typeface="Lato"/>
                <a:cs typeface="Lato"/>
                <a:sym typeface="Lato"/>
              </a:rPr>
              <a:t>sont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engagés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à</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atteindre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ceux</a:t>
            </a:r>
            <a:r>
              <a:rPr lang="en-US" dirty="0">
                <a:solidFill>
                  <a:schemeClr val="dk1"/>
                </a:solidFill>
                <a:latin typeface="Century Gothic" panose="020B0502020202020204" pitchFamily="34" charset="0"/>
                <a:ea typeface="Lato"/>
                <a:cs typeface="Lato"/>
                <a:sym typeface="Lato"/>
              </a:rPr>
              <a:t> qui </a:t>
            </a:r>
            <a:r>
              <a:rPr lang="en-US" dirty="0" err="1">
                <a:solidFill>
                  <a:schemeClr val="dk1"/>
                </a:solidFill>
                <a:latin typeface="Century Gothic" panose="020B0502020202020204" pitchFamily="34" charset="0"/>
                <a:ea typeface="Lato"/>
                <a:cs typeface="Lato"/>
                <a:sym typeface="Lato"/>
              </a:rPr>
              <a:t>sont</a:t>
            </a:r>
            <a:r>
              <a:rPr lang="en-US" dirty="0">
                <a:solidFill>
                  <a:schemeClr val="dk1"/>
                </a:solidFill>
                <a:latin typeface="Century Gothic" panose="020B0502020202020204" pitchFamily="34" charset="0"/>
                <a:ea typeface="Lato"/>
                <a:cs typeface="Lato"/>
                <a:sym typeface="Lato"/>
              </a:rPr>
              <a:t> les plus </a:t>
            </a:r>
            <a:r>
              <a:rPr lang="en-US" dirty="0" err="1">
                <a:solidFill>
                  <a:schemeClr val="dk1"/>
                </a:solidFill>
                <a:latin typeface="Century Gothic" panose="020B0502020202020204" pitchFamily="34" charset="0"/>
                <a:ea typeface="Lato"/>
                <a:cs typeface="Lato"/>
                <a:sym typeface="Lato"/>
              </a:rPr>
              <a:t>éloignés</a:t>
            </a:r>
            <a:endParaRPr lang="en-US" dirty="0">
              <a:solidFill>
                <a:schemeClr val="dk1"/>
              </a:solidFill>
              <a:latin typeface="Century Gothic" panose="020B0502020202020204" pitchFamily="34" charset="0"/>
              <a:ea typeface="Lato"/>
              <a:cs typeface="Lato"/>
              <a:sym typeface="Lato"/>
            </a:endParaRPr>
          </a:p>
          <a:p>
            <a:pPr>
              <a:lnSpc>
                <a:spcPct val="107000"/>
              </a:lnSpc>
              <a:buClr>
                <a:schemeClr val="dk1"/>
              </a:buClr>
              <a:buFont typeface="Lato"/>
              <a:buChar char="●"/>
            </a:pPr>
            <a:r>
              <a:rPr lang="en-US" dirty="0">
                <a:solidFill>
                  <a:schemeClr val="dk1"/>
                </a:solidFill>
                <a:latin typeface="Century Gothic" panose="020B0502020202020204" pitchFamily="34" charset="0"/>
                <a:ea typeface="Lato"/>
                <a:cs typeface="Lato"/>
                <a:sym typeface="Lato"/>
              </a:rPr>
              <a:t>Des </a:t>
            </a:r>
            <a:r>
              <a:rPr lang="en-US" dirty="0" err="1">
                <a:solidFill>
                  <a:schemeClr val="dk1"/>
                </a:solidFill>
                <a:latin typeface="Century Gothic" panose="020B0502020202020204" pitchFamily="34" charset="0"/>
                <a:ea typeface="Lato"/>
                <a:cs typeface="Lato"/>
                <a:sym typeface="Lato"/>
              </a:rPr>
              <a:t>progrès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ont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été</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accomplis</a:t>
            </a:r>
            <a:r>
              <a:rPr lang="en-US" dirty="0">
                <a:solidFill>
                  <a:schemeClr val="dk1"/>
                </a:solidFill>
                <a:latin typeface="Century Gothic" panose="020B0502020202020204" pitchFamily="34" charset="0"/>
                <a:ea typeface="Lato"/>
                <a:cs typeface="Lato"/>
                <a:sym typeface="Lato"/>
              </a:rPr>
              <a:t> dans </a:t>
            </a:r>
            <a:r>
              <a:rPr lang="en-US" dirty="0" err="1">
                <a:solidFill>
                  <a:schemeClr val="dk1"/>
                </a:solidFill>
                <a:latin typeface="Century Gothic" panose="020B0502020202020204" pitchFamily="34" charset="0"/>
                <a:ea typeface="Lato"/>
                <a:cs typeface="Lato"/>
                <a:sym typeface="Lato"/>
              </a:rPr>
              <a:t>l'accroissement</a:t>
            </a:r>
            <a:r>
              <a:rPr lang="en-US" dirty="0">
                <a:solidFill>
                  <a:schemeClr val="dk1"/>
                </a:solidFill>
                <a:latin typeface="Century Gothic" panose="020B0502020202020204" pitchFamily="34" charset="0"/>
                <a:ea typeface="Lato"/>
                <a:cs typeface="Lato"/>
                <a:sym typeface="Lato"/>
              </a:rPr>
              <a:t> de la </a:t>
            </a:r>
            <a:r>
              <a:rPr lang="en-US" dirty="0" err="1">
                <a:solidFill>
                  <a:schemeClr val="dk1"/>
                </a:solidFill>
                <a:latin typeface="Century Gothic" panose="020B0502020202020204" pitchFamily="34" charset="0"/>
                <a:ea typeface="Lato"/>
                <a:cs typeface="Lato"/>
                <a:sym typeface="Lato"/>
              </a:rPr>
              <a:t>prospérité</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économique</a:t>
            </a:r>
            <a:r>
              <a:rPr lang="en-US" dirty="0">
                <a:solidFill>
                  <a:schemeClr val="dk1"/>
                </a:solidFill>
                <a:latin typeface="Century Gothic" panose="020B0502020202020204" pitchFamily="34" charset="0"/>
                <a:ea typeface="Lato"/>
                <a:cs typeface="Lato"/>
                <a:sym typeface="Lato"/>
              </a:rPr>
              <a:t> et </a:t>
            </a:r>
            <a:r>
              <a:rPr lang="en-US" dirty="0" err="1">
                <a:solidFill>
                  <a:schemeClr val="dk1"/>
                </a:solidFill>
                <a:latin typeface="Century Gothic" panose="020B0502020202020204" pitchFamily="34" charset="0"/>
                <a:ea typeface="Lato"/>
                <a:cs typeface="Lato"/>
                <a:sym typeface="Lato"/>
              </a:rPr>
              <a:t>sociale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mais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ils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ont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été</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inégaux</a:t>
            </a:r>
            <a:endParaRPr lang="en-US" dirty="0">
              <a:solidFill>
                <a:schemeClr val="dk1"/>
              </a:solidFill>
              <a:latin typeface="Century Gothic" panose="020B0502020202020204" pitchFamily="34" charset="0"/>
              <a:ea typeface="Lato"/>
              <a:cs typeface="Lato"/>
              <a:sym typeface="Lato"/>
            </a:endParaRPr>
          </a:p>
          <a:p>
            <a:pPr>
              <a:lnSpc>
                <a:spcPct val="107000"/>
              </a:lnSpc>
              <a:buClr>
                <a:schemeClr val="dk1"/>
              </a:buClr>
              <a:buFont typeface="Lato"/>
              <a:buChar char="●"/>
            </a:pPr>
            <a:r>
              <a:rPr lang="en-US" dirty="0">
                <a:solidFill>
                  <a:schemeClr val="dk1"/>
                </a:solidFill>
                <a:latin typeface="Century Gothic" panose="020B0502020202020204" pitchFamily="34" charset="0"/>
                <a:ea typeface="Lato"/>
                <a:cs typeface="Lato"/>
                <a:sym typeface="Lato"/>
              </a:rPr>
              <a:t>Les </a:t>
            </a:r>
            <a:r>
              <a:rPr lang="en-US" dirty="0" err="1">
                <a:solidFill>
                  <a:schemeClr val="dk1"/>
                </a:solidFill>
                <a:latin typeface="Century Gothic" panose="020B0502020202020204" pitchFamily="34" charset="0"/>
                <a:ea typeface="Lato"/>
                <a:cs typeface="Lato"/>
                <a:sym typeface="Lato"/>
              </a:rPr>
              <a:t>inégalités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ont</a:t>
            </a:r>
            <a:r>
              <a:rPr lang="en-US" dirty="0">
                <a:solidFill>
                  <a:schemeClr val="dk1"/>
                </a:solidFill>
                <a:latin typeface="Century Gothic" panose="020B0502020202020204" pitchFamily="34" charset="0"/>
                <a:ea typeface="Lato"/>
                <a:cs typeface="Lato"/>
                <a:sym typeface="Lato"/>
              </a:rPr>
              <a:t> non </a:t>
            </a:r>
            <a:r>
              <a:rPr lang="en-US" dirty="0" err="1">
                <a:solidFill>
                  <a:schemeClr val="dk1"/>
                </a:solidFill>
                <a:latin typeface="Century Gothic" panose="020B0502020202020204" pitchFamily="34" charset="0"/>
                <a:ea typeface="Lato"/>
                <a:cs typeface="Lato"/>
                <a:sym typeface="Lato"/>
              </a:rPr>
              <a:t>seulement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persisté</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mais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augmenté</a:t>
            </a:r>
            <a:endParaRPr lang="en-US" dirty="0">
              <a:solidFill>
                <a:schemeClr val="dk1"/>
              </a:solidFill>
              <a:latin typeface="Century Gothic" panose="020B0502020202020204" pitchFamily="34" charset="0"/>
              <a:ea typeface="Lato"/>
              <a:cs typeface="Lato"/>
              <a:sym typeface="Lato"/>
            </a:endParaRPr>
          </a:p>
          <a:p>
            <a:pPr>
              <a:lnSpc>
                <a:spcPct val="107000"/>
              </a:lnSpc>
              <a:buClr>
                <a:schemeClr val="dk1"/>
              </a:buClr>
              <a:buFont typeface="Lato"/>
              <a:buChar char="●"/>
            </a:pPr>
            <a:r>
              <a:rPr lang="en-US" dirty="0">
                <a:solidFill>
                  <a:schemeClr val="dk1"/>
                </a:solidFill>
                <a:latin typeface="Century Gothic" panose="020B0502020202020204" pitchFamily="34" charset="0"/>
                <a:ea typeface="Lato"/>
                <a:cs typeface="Lato"/>
                <a:sym typeface="Lato"/>
              </a:rPr>
              <a:t>Nous </a:t>
            </a:r>
            <a:r>
              <a:rPr lang="en-US" dirty="0" err="1">
                <a:solidFill>
                  <a:schemeClr val="dk1"/>
                </a:solidFill>
                <a:latin typeface="Century Gothic" panose="020B0502020202020204" pitchFamily="34" charset="0"/>
                <a:ea typeface="Lato"/>
                <a:cs typeface="Lato"/>
                <a:sym typeface="Lato"/>
              </a:rPr>
              <a:t>n'atteindrons</a:t>
            </a:r>
            <a:r>
              <a:rPr lang="en-US" dirty="0">
                <a:solidFill>
                  <a:schemeClr val="dk1"/>
                </a:solidFill>
                <a:latin typeface="Century Gothic" panose="020B0502020202020204" pitchFamily="34" charset="0"/>
                <a:ea typeface="Lato"/>
                <a:cs typeface="Lato"/>
                <a:sym typeface="Lato"/>
              </a:rPr>
              <a:t> les </a:t>
            </a:r>
            <a:r>
              <a:rPr lang="en-US" dirty="0" err="1">
                <a:solidFill>
                  <a:schemeClr val="dk1"/>
                </a:solidFill>
                <a:latin typeface="Century Gothic" panose="020B0502020202020204" pitchFamily="34" charset="0"/>
                <a:ea typeface="Lato"/>
                <a:cs typeface="Lato"/>
                <a:sym typeface="Lato"/>
              </a:rPr>
              <a:t>objectifs</a:t>
            </a:r>
            <a:r>
              <a:rPr lang="en-US" dirty="0">
                <a:solidFill>
                  <a:schemeClr val="dk1"/>
                </a:solidFill>
                <a:latin typeface="Century Gothic" panose="020B0502020202020204" pitchFamily="34" charset="0"/>
                <a:ea typeface="Lato"/>
                <a:cs typeface="Lato"/>
                <a:sym typeface="Lato"/>
              </a:rPr>
              <a:t> que </a:t>
            </a:r>
            <a:r>
              <a:rPr lang="en-US" dirty="0" err="1">
                <a:solidFill>
                  <a:schemeClr val="dk1"/>
                </a:solidFill>
                <a:latin typeface="Century Gothic" panose="020B0502020202020204" pitchFamily="34" charset="0"/>
                <a:ea typeface="Lato"/>
                <a:cs typeface="Lato"/>
                <a:sym typeface="Lato"/>
              </a:rPr>
              <a:t>si</a:t>
            </a:r>
            <a:r>
              <a:rPr lang="en-US" dirty="0">
                <a:solidFill>
                  <a:schemeClr val="dk1"/>
                </a:solidFill>
                <a:latin typeface="Century Gothic" panose="020B0502020202020204" pitchFamily="34" charset="0"/>
                <a:ea typeface="Lato"/>
                <a:cs typeface="Lato"/>
                <a:sym typeface="Lato"/>
              </a:rPr>
              <a:t> tout le monde </a:t>
            </a:r>
            <a:r>
              <a:rPr lang="en-US" dirty="0" err="1">
                <a:solidFill>
                  <a:schemeClr val="dk1"/>
                </a:solidFill>
                <a:latin typeface="Century Gothic" panose="020B0502020202020204" pitchFamily="34" charset="0"/>
                <a:ea typeface="Lato"/>
                <a:cs typeface="Lato"/>
                <a:sym typeface="Lato"/>
              </a:rPr>
              <a:t>travaille</a:t>
            </a:r>
            <a:r>
              <a:rPr lang="en-US" dirty="0">
                <a:solidFill>
                  <a:schemeClr val="dk1"/>
                </a:solidFill>
                <a:latin typeface="Century Gothic" panose="020B0502020202020204" pitchFamily="34" charset="0"/>
                <a:ea typeface="Lato"/>
                <a:cs typeface="Lato"/>
                <a:sym typeface="Lato"/>
              </a:rPr>
              <a:t> ensemble</a:t>
            </a:r>
            <a:endParaRPr dirty="0">
              <a:solidFill>
                <a:schemeClr val="dk1"/>
              </a:solidFill>
            </a:endParaRPr>
          </a:p>
          <a:p>
            <a:pPr marL="0" indent="0">
              <a:spcBef>
                <a:spcPts val="1067"/>
              </a:spcBef>
              <a:spcAft>
                <a:spcPts val="2133"/>
              </a:spcAft>
              <a:buNone/>
            </a:pPr>
            <a:endParaRPr dirty="0"/>
          </a:p>
        </p:txBody>
      </p:sp>
      <p:pic>
        <p:nvPicPr>
          <p:cNvPr id="78" name="Google Shape;78;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74653" y="1241543"/>
            <a:ext cx="2665865" cy="1935557"/>
          </a:xfrm>
          <a:prstGeom prst="rect">
            <a:avLst/>
          </a:prstGeom>
          <a:noFill/>
          <a:ln>
            <a:noFill/>
          </a:ln>
        </p:spPr>
      </p:pic>
      <p:pic>
        <p:nvPicPr>
          <p:cNvPr id="9" name="Picture 8">
            <a:extLst>
              <a:ext uri="{FF2B5EF4-FFF2-40B4-BE49-F238E27FC236}">
                <a16:creationId xmlns:a16="http://schemas.microsoft.com/office/drawing/2014/main" id="{43D5B0BB-B65B-5A47-8570-2747D803D3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042" y="3233677"/>
            <a:ext cx="4366039" cy="2637995"/>
          </a:xfrm>
          <a:prstGeom prst="rect">
            <a:avLst/>
          </a:prstGeom>
        </p:spPr>
      </p:pic>
    </p:spTree>
    <p:extLst>
      <p:ext uri="{BB962C8B-B14F-4D97-AF65-F5344CB8AC3E}">
        <p14:creationId xmlns:p14="http://schemas.microsoft.com/office/powerpoint/2010/main" val="895027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002292" y="528057"/>
            <a:ext cx="11360800" cy="763600"/>
          </a:xfrm>
          <a:prstGeom prst="rect">
            <a:avLst/>
          </a:prstGeom>
        </p:spPr>
        <p:txBody>
          <a:bodyPr spcFirstLastPara="1" vert="horz" wrap="square" lIns="121900" tIns="121900" rIns="121900" bIns="121900" rtlCol="0" anchor="t" anchorCtr="0">
            <a:noAutofit/>
          </a:bodyPr>
          <a:lstStyle/>
          <a:p>
            <a:r>
              <a:rPr lang="en" b="1" dirty="0">
                <a:solidFill>
                  <a:srgbClr val="0B5394"/>
                </a:solidFill>
              </a:rPr>
              <a:t>SANS-ABRISME</a:t>
            </a:r>
            <a:endParaRPr b="1" dirty="0">
              <a:solidFill>
                <a:srgbClr val="0B5394"/>
              </a:solidFill>
            </a:endParaRPr>
          </a:p>
        </p:txBody>
      </p:sp>
      <p:sp>
        <p:nvSpPr>
          <p:cNvPr id="84" name="Google Shape;84;p16"/>
          <p:cNvSpPr txBox="1">
            <a:spLocks noGrp="1"/>
          </p:cNvSpPr>
          <p:nvPr>
            <p:ph type="body" idx="1"/>
          </p:nvPr>
        </p:nvSpPr>
        <p:spPr>
          <a:xfrm>
            <a:off x="232568" y="1854646"/>
            <a:ext cx="3951973" cy="2277600"/>
          </a:xfrm>
          <a:prstGeom prst="rect">
            <a:avLst/>
          </a:prstGeom>
        </p:spPr>
        <p:txBody>
          <a:bodyPr spcFirstLastPara="1" vert="horz" wrap="square" lIns="121900" tIns="121900" rIns="121900" bIns="121900" rtlCol="0" anchor="t" anchorCtr="0">
            <a:noAutofit/>
          </a:bodyPr>
          <a:lstStyle/>
          <a:p>
            <a:pPr marL="0" indent="-304792" algn="ctr">
              <a:buClr>
                <a:schemeClr val="dk1"/>
              </a:buClr>
              <a:buSzPts val="1100"/>
              <a:buNone/>
            </a:pPr>
            <a:r>
              <a:rPr lang="en" sz="3200" dirty="0">
                <a:solidFill>
                  <a:schemeClr val="accent2">
                    <a:lumMod val="60000"/>
                    <a:lumOff val="40000"/>
                  </a:schemeClr>
                </a:solidFill>
                <a:latin typeface="Century Gothic" panose="020B0502020202020204" pitchFamily="34" charset="0"/>
                <a:ea typeface="Lato"/>
                <a:cs typeface="Lato"/>
                <a:sym typeface="Lato"/>
              </a:rPr>
              <a:t>150 Millions de </a:t>
            </a:r>
            <a:r>
              <a:rPr lang="en" sz="3200" dirty="0" err="1">
                <a:solidFill>
                  <a:schemeClr val="accent2">
                    <a:lumMod val="60000"/>
                    <a:lumOff val="40000"/>
                  </a:schemeClr>
                </a:solidFill>
                <a:latin typeface="Century Gothic" panose="020B0502020202020204" pitchFamily="34" charset="0"/>
                <a:ea typeface="Lato"/>
                <a:cs typeface="Lato"/>
                <a:sym typeface="Lato"/>
              </a:rPr>
              <a:t>personnes</a:t>
            </a:r>
            <a:br>
              <a:rPr lang="en" dirty="0">
                <a:solidFill>
                  <a:schemeClr val="dk1"/>
                </a:solidFill>
                <a:latin typeface="Century Gothic" panose="020B0502020202020204" pitchFamily="34" charset="0"/>
                <a:ea typeface="Lato"/>
                <a:cs typeface="Lato"/>
                <a:sym typeface="Lato"/>
              </a:rPr>
            </a:br>
            <a:r>
              <a:rPr lang="en" dirty="0">
                <a:solidFill>
                  <a:schemeClr val="dk1"/>
                </a:solidFill>
                <a:latin typeface="Century Gothic" panose="020B0502020202020204" pitchFamily="34" charset="0"/>
                <a:ea typeface="Lato"/>
                <a:cs typeface="Lato"/>
                <a:sym typeface="Lato"/>
              </a:rPr>
              <a:t>2% de la population </a:t>
            </a:r>
            <a:r>
              <a:rPr lang="en" dirty="0" err="1">
                <a:solidFill>
                  <a:schemeClr val="dk1"/>
                </a:solidFill>
                <a:latin typeface="Century Gothic" panose="020B0502020202020204" pitchFamily="34" charset="0"/>
                <a:ea typeface="Lato"/>
                <a:cs typeface="Lato"/>
                <a:sym typeface="Lato"/>
              </a:rPr>
              <a:t>mondiale</a:t>
            </a:r>
            <a:r>
              <a:rPr lang="en" dirty="0">
                <a:solidFill>
                  <a:schemeClr val="dk1"/>
                </a:solidFill>
                <a:latin typeface="Century Gothic" panose="020B0502020202020204" pitchFamily="34" charset="0"/>
                <a:ea typeface="Lato"/>
                <a:cs typeface="Lato"/>
                <a:sym typeface="Lato"/>
              </a:rPr>
              <a:t> </a:t>
            </a:r>
            <a:r>
              <a:rPr lang="en" dirty="0" err="1">
                <a:solidFill>
                  <a:schemeClr val="dk1"/>
                </a:solidFill>
                <a:latin typeface="Century Gothic" panose="020B0502020202020204" pitchFamily="34" charset="0"/>
                <a:ea typeface="Lato"/>
                <a:cs typeface="Lato"/>
                <a:sym typeface="Lato"/>
              </a:rPr>
              <a:t>est</a:t>
            </a:r>
            <a:r>
              <a:rPr lang="en" dirty="0">
                <a:solidFill>
                  <a:schemeClr val="dk1"/>
                </a:solidFill>
                <a:latin typeface="Century Gothic" panose="020B0502020202020204" pitchFamily="34" charset="0"/>
                <a:ea typeface="Lato"/>
                <a:cs typeface="Lato"/>
                <a:sym typeface="Lato"/>
              </a:rPr>
              <a:t> sans-abri</a:t>
            </a:r>
          </a:p>
          <a:p>
            <a:pPr marL="0" indent="-304792" algn="ctr">
              <a:buClr>
                <a:schemeClr val="dk1"/>
              </a:buClr>
              <a:buSzPts val="1100"/>
              <a:buNone/>
            </a:pPr>
            <a:endParaRPr dirty="0">
              <a:latin typeface="Century Gothic" panose="020B0502020202020204" pitchFamily="34" charset="0"/>
              <a:ea typeface="Lato"/>
              <a:cs typeface="Lato"/>
              <a:sym typeface="Lato"/>
            </a:endParaRPr>
          </a:p>
        </p:txBody>
      </p:sp>
      <p:sp>
        <p:nvSpPr>
          <p:cNvPr id="85" name="Google Shape;85;p16"/>
          <p:cNvSpPr txBox="1">
            <a:spLocks noGrp="1"/>
          </p:cNvSpPr>
          <p:nvPr>
            <p:ph type="body" idx="4294967295"/>
          </p:nvPr>
        </p:nvSpPr>
        <p:spPr>
          <a:xfrm>
            <a:off x="-1" y="3606665"/>
            <a:ext cx="4184541" cy="1514475"/>
          </a:xfrm>
          <a:prstGeom prst="rect">
            <a:avLst/>
          </a:prstGeom>
        </p:spPr>
        <p:txBody>
          <a:bodyPr spcFirstLastPara="1" vert="horz" wrap="square" lIns="121900" tIns="121900" rIns="121900" bIns="121900" rtlCol="0" anchor="t" anchorCtr="0">
            <a:noAutofit/>
          </a:bodyPr>
          <a:lstStyle/>
          <a:p>
            <a:pPr marL="0" indent="-304792" algn="ctr">
              <a:buNone/>
            </a:pPr>
            <a:r>
              <a:rPr lang="en" sz="3200" dirty="0">
                <a:solidFill>
                  <a:schemeClr val="accent2">
                    <a:lumMod val="60000"/>
                    <a:lumOff val="40000"/>
                  </a:schemeClr>
                </a:solidFill>
                <a:latin typeface="Century Gothic" panose="020B0502020202020204" pitchFamily="34" charset="0"/>
                <a:ea typeface="Lato"/>
                <a:cs typeface="Lato"/>
                <a:sym typeface="Lato"/>
              </a:rPr>
              <a:t>1.6 Milliard de </a:t>
            </a:r>
            <a:r>
              <a:rPr lang="en" sz="3200" dirty="0" err="1">
                <a:solidFill>
                  <a:schemeClr val="accent2">
                    <a:lumMod val="60000"/>
                    <a:lumOff val="40000"/>
                  </a:schemeClr>
                </a:solidFill>
                <a:latin typeface="Century Gothic" panose="020B0502020202020204" pitchFamily="34" charset="0"/>
                <a:ea typeface="Lato"/>
                <a:cs typeface="Lato"/>
                <a:sym typeface="Lato"/>
              </a:rPr>
              <a:t>personnes</a:t>
            </a:r>
            <a:r>
              <a:rPr lang="en" sz="3200" dirty="0">
                <a:solidFill>
                  <a:schemeClr val="accent2">
                    <a:lumMod val="60000"/>
                    <a:lumOff val="40000"/>
                  </a:schemeClr>
                </a:solidFill>
                <a:latin typeface="Century Gothic" panose="020B0502020202020204" pitchFamily="34" charset="0"/>
                <a:ea typeface="Lato"/>
                <a:cs typeface="Lato"/>
                <a:sym typeface="Lato"/>
              </a:rPr>
              <a:t>  </a:t>
            </a:r>
            <a:r>
              <a:rPr lang="en" dirty="0">
                <a:solidFill>
                  <a:schemeClr val="accent2">
                    <a:lumMod val="60000"/>
                    <a:lumOff val="40000"/>
                  </a:schemeClr>
                </a:solidFill>
                <a:latin typeface="Century Gothic" panose="020B0502020202020204" pitchFamily="34" charset="0"/>
                <a:ea typeface="Lato"/>
                <a:cs typeface="Lato"/>
                <a:sym typeface="Lato"/>
              </a:rPr>
              <a:t> </a:t>
            </a:r>
            <a:br>
              <a:rPr lang="en" dirty="0">
                <a:solidFill>
                  <a:schemeClr val="dk1"/>
                </a:solidFill>
                <a:latin typeface="Century Gothic" panose="020B0502020202020204" pitchFamily="34" charset="0"/>
                <a:ea typeface="Lato"/>
                <a:cs typeface="Lato"/>
                <a:sym typeface="Lato"/>
              </a:rPr>
            </a:br>
            <a:r>
              <a:rPr lang="en" dirty="0">
                <a:solidFill>
                  <a:schemeClr val="dk1"/>
                </a:solidFill>
                <a:latin typeface="Century Gothic" panose="020B0502020202020204" pitchFamily="34" charset="0"/>
                <a:ea typeface="Lato"/>
                <a:cs typeface="Lato"/>
                <a:sym typeface="Lato"/>
              </a:rPr>
              <a:t>- + 20% </a:t>
            </a:r>
            <a:br>
              <a:rPr lang="en" dirty="0">
                <a:solidFill>
                  <a:schemeClr val="dk1"/>
                </a:solidFill>
                <a:latin typeface="Century Gothic" panose="020B0502020202020204" pitchFamily="34" charset="0"/>
                <a:ea typeface="Lato"/>
                <a:cs typeface="Lato"/>
                <a:sym typeface="Lato"/>
              </a:rPr>
            </a:br>
            <a:r>
              <a:rPr lang="en" dirty="0" err="1">
                <a:solidFill>
                  <a:schemeClr val="dk1"/>
                </a:solidFill>
                <a:latin typeface="Century Gothic" panose="020B0502020202020204" pitchFamily="34" charset="0"/>
                <a:ea typeface="Lato"/>
                <a:cs typeface="Lato"/>
                <a:sym typeface="Lato"/>
              </a:rPr>
              <a:t>manqu</a:t>
            </a:r>
            <a:r>
              <a:rPr lang="en-US" dirty="0">
                <a:solidFill>
                  <a:schemeClr val="dk1"/>
                </a:solidFill>
                <a:latin typeface="Century Gothic" panose="020B0502020202020204" pitchFamily="34" charset="0"/>
                <a:ea typeface="Lato"/>
                <a:cs typeface="Lato"/>
                <a:sym typeface="Lato"/>
              </a:rPr>
              <a:t>e</a:t>
            </a:r>
            <a:r>
              <a:rPr lang="en" dirty="0">
                <a:solidFill>
                  <a:schemeClr val="dk1"/>
                </a:solidFill>
                <a:latin typeface="Century Gothic" panose="020B0502020202020204" pitchFamily="34" charset="0"/>
                <a:ea typeface="Lato"/>
                <a:cs typeface="Lato"/>
                <a:sym typeface="Lato"/>
              </a:rPr>
              <a:t> de </a:t>
            </a:r>
            <a:r>
              <a:rPr lang="en" dirty="0" err="1">
                <a:solidFill>
                  <a:schemeClr val="dk1"/>
                </a:solidFill>
                <a:latin typeface="Century Gothic" panose="020B0502020202020204" pitchFamily="34" charset="0"/>
                <a:ea typeface="Lato"/>
                <a:cs typeface="Lato"/>
                <a:sym typeface="Lato"/>
              </a:rPr>
              <a:t>logement</a:t>
            </a:r>
            <a:r>
              <a:rPr lang="en" dirty="0">
                <a:solidFill>
                  <a:schemeClr val="dk1"/>
                </a:solidFill>
                <a:latin typeface="Century Gothic" panose="020B0502020202020204" pitchFamily="34" charset="0"/>
                <a:ea typeface="Lato"/>
                <a:cs typeface="Lato"/>
                <a:sym typeface="Lato"/>
              </a:rPr>
              <a:t> convenable </a:t>
            </a:r>
          </a:p>
          <a:p>
            <a:pPr marL="0" indent="-304792" algn="ctr">
              <a:buNone/>
            </a:pPr>
            <a:endParaRPr dirty="0">
              <a:solidFill>
                <a:schemeClr val="dk1"/>
              </a:solidFill>
              <a:latin typeface="Century Gothic" panose="020B0502020202020204" pitchFamily="34" charset="0"/>
              <a:ea typeface="Lato"/>
              <a:cs typeface="Lato"/>
              <a:sym typeface="Lato"/>
            </a:endParaRPr>
          </a:p>
          <a:p>
            <a:pPr marL="0" indent="-304792">
              <a:buNone/>
            </a:pPr>
            <a:endParaRPr sz="1867" dirty="0">
              <a:solidFill>
                <a:schemeClr val="dk1"/>
              </a:solidFill>
            </a:endParaRPr>
          </a:p>
        </p:txBody>
      </p:sp>
      <p:sp>
        <p:nvSpPr>
          <p:cNvPr id="86" name="Google Shape;86;p16"/>
          <p:cNvSpPr txBox="1">
            <a:spLocks noGrp="1"/>
          </p:cNvSpPr>
          <p:nvPr>
            <p:ph type="body" idx="4294967295"/>
          </p:nvPr>
        </p:nvSpPr>
        <p:spPr>
          <a:xfrm>
            <a:off x="3936569" y="3625850"/>
            <a:ext cx="8255431" cy="4556125"/>
          </a:xfrm>
          <a:prstGeom prst="rect">
            <a:avLst/>
          </a:prstGeom>
        </p:spPr>
        <p:txBody>
          <a:bodyPr spcFirstLastPara="1" vert="horz" wrap="square" lIns="121900" tIns="121900" rIns="121900" bIns="121900" rtlCol="0" anchor="t" anchorCtr="0">
            <a:noAutofit/>
          </a:bodyPr>
          <a:lstStyle/>
          <a:p>
            <a:pPr marL="0" indent="0" algn="ctr">
              <a:lnSpc>
                <a:spcPct val="107000"/>
              </a:lnSpc>
              <a:spcAft>
                <a:spcPts val="1067"/>
              </a:spcAft>
              <a:buNone/>
            </a:pPr>
            <a:r>
              <a:rPr lang="en-US" dirty="0" err="1">
                <a:solidFill>
                  <a:schemeClr val="dk1"/>
                </a:solidFill>
                <a:latin typeface="Century Gothic" panose="020B0502020202020204" pitchFamily="34" charset="0"/>
                <a:ea typeface="Lato"/>
                <a:cs typeface="Lato"/>
                <a:sym typeface="Lato"/>
              </a:rPr>
              <a:t>L'itinérance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est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complexe</a:t>
            </a:r>
            <a:r>
              <a:rPr lang="en-US" dirty="0">
                <a:solidFill>
                  <a:schemeClr val="dk1"/>
                </a:solidFill>
                <a:latin typeface="Century Gothic" panose="020B0502020202020204" pitchFamily="34" charset="0"/>
                <a:ea typeface="Lato"/>
                <a:cs typeface="Lato"/>
                <a:sym typeface="Lato"/>
              </a:rPr>
              <a:t> et se </a:t>
            </a:r>
            <a:r>
              <a:rPr lang="en-US" dirty="0" err="1">
                <a:solidFill>
                  <a:schemeClr val="dk1"/>
                </a:solidFill>
                <a:latin typeface="Century Gothic" panose="020B0502020202020204" pitchFamily="34" charset="0"/>
                <a:ea typeface="Lato"/>
                <a:cs typeface="Lato"/>
                <a:sym typeface="Lato"/>
              </a:rPr>
              <a:t>manifeste</a:t>
            </a:r>
            <a:r>
              <a:rPr lang="en-US" dirty="0">
                <a:solidFill>
                  <a:schemeClr val="dk1"/>
                </a:solidFill>
                <a:latin typeface="Century Gothic" panose="020B0502020202020204" pitchFamily="34" charset="0"/>
                <a:ea typeface="Lato"/>
                <a:cs typeface="Lato"/>
                <a:sym typeface="Lato"/>
              </a:rPr>
              <a:t> sous </a:t>
            </a:r>
            <a:r>
              <a:rPr lang="en-US" dirty="0" err="1">
                <a:solidFill>
                  <a:schemeClr val="dk1"/>
                </a:solidFill>
                <a:latin typeface="Century Gothic" panose="020B0502020202020204" pitchFamily="34" charset="0"/>
                <a:ea typeface="Lato"/>
                <a:cs typeface="Lato"/>
                <a:sym typeface="Lato"/>
              </a:rPr>
              <a:t>différentes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formes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selon</a:t>
            </a:r>
            <a:r>
              <a:rPr lang="en-US" dirty="0">
                <a:solidFill>
                  <a:schemeClr val="dk1"/>
                </a:solidFill>
                <a:latin typeface="Century Gothic" panose="020B0502020202020204" pitchFamily="34" charset="0"/>
                <a:ea typeface="Lato"/>
                <a:cs typeface="Lato"/>
                <a:sym typeface="Lato"/>
              </a:rPr>
              <a:t> le </a:t>
            </a:r>
            <a:r>
              <a:rPr lang="en-US" dirty="0" err="1">
                <a:solidFill>
                  <a:schemeClr val="dk1"/>
                </a:solidFill>
                <a:latin typeface="Century Gothic" panose="020B0502020202020204" pitchFamily="34" charset="0"/>
                <a:ea typeface="Lato"/>
                <a:cs typeface="Lato"/>
                <a:sym typeface="Lato"/>
              </a:rPr>
              <a:t>contexte.C’est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l'une</a:t>
            </a:r>
            <a:r>
              <a:rPr lang="en-US" dirty="0">
                <a:solidFill>
                  <a:schemeClr val="dk1"/>
                </a:solidFill>
                <a:latin typeface="Century Gothic" panose="020B0502020202020204" pitchFamily="34" charset="0"/>
                <a:ea typeface="Lato"/>
                <a:cs typeface="Lato"/>
                <a:sym typeface="Lato"/>
              </a:rPr>
              <a:t> des manifestations de </a:t>
            </a:r>
            <a:r>
              <a:rPr lang="en-US" dirty="0" err="1">
                <a:solidFill>
                  <a:schemeClr val="dk1"/>
                </a:solidFill>
                <a:latin typeface="Century Gothic" panose="020B0502020202020204" pitchFamily="34" charset="0"/>
                <a:ea typeface="Lato"/>
                <a:cs typeface="Lato"/>
                <a:sym typeface="Lato"/>
              </a:rPr>
              <a:t>l’inégalité</a:t>
            </a:r>
            <a:r>
              <a:rPr lang="en-US" dirty="0">
                <a:solidFill>
                  <a:schemeClr val="dk1"/>
                </a:solidFill>
                <a:latin typeface="Century Gothic" panose="020B0502020202020204" pitchFamily="34" charset="0"/>
                <a:ea typeface="Lato"/>
                <a:cs typeface="Lato"/>
                <a:sym typeface="Lato"/>
              </a:rPr>
              <a:t>. Le </a:t>
            </a:r>
            <a:r>
              <a:rPr lang="en-US" dirty="0" err="1">
                <a:solidFill>
                  <a:schemeClr val="dk1"/>
                </a:solidFill>
                <a:latin typeface="Century Gothic" panose="020B0502020202020204" pitchFamily="34" charset="0"/>
                <a:ea typeface="Lato"/>
                <a:cs typeface="Lato"/>
                <a:sym typeface="Lato"/>
              </a:rPr>
              <a:t>nombre</a:t>
            </a:r>
            <a:r>
              <a:rPr lang="en-US" dirty="0">
                <a:solidFill>
                  <a:schemeClr val="dk1"/>
                </a:solidFill>
                <a:latin typeface="Century Gothic" panose="020B0502020202020204" pitchFamily="34" charset="0"/>
                <a:ea typeface="Lato"/>
                <a:cs typeface="Lato"/>
                <a:sym typeface="Lato"/>
              </a:rPr>
              <a:t> des sans-abris a </a:t>
            </a:r>
            <a:r>
              <a:rPr lang="en-US" dirty="0" err="1">
                <a:solidFill>
                  <a:schemeClr val="dk1"/>
                </a:solidFill>
                <a:latin typeface="Century Gothic" panose="020B0502020202020204" pitchFamily="34" charset="0"/>
                <a:ea typeface="Lato"/>
                <a:cs typeface="Lato"/>
                <a:sym typeface="Lato"/>
              </a:rPr>
              <a:t>considérablement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augmenté</a:t>
            </a:r>
            <a:r>
              <a:rPr lang="en-US" dirty="0">
                <a:solidFill>
                  <a:schemeClr val="dk1"/>
                </a:solidFill>
                <a:latin typeface="Century Gothic" panose="020B0502020202020204" pitchFamily="34" charset="0"/>
                <a:ea typeface="Lato"/>
                <a:cs typeface="Lato"/>
                <a:sym typeface="Lato"/>
              </a:rPr>
              <a:t> dans la </a:t>
            </a:r>
            <a:r>
              <a:rPr lang="en-US" dirty="0" err="1">
                <a:solidFill>
                  <a:schemeClr val="dk1"/>
                </a:solidFill>
                <a:latin typeface="Century Gothic" panose="020B0502020202020204" pitchFamily="34" charset="0"/>
                <a:ea typeface="Lato"/>
                <a:cs typeface="Lato"/>
                <a:sym typeface="Lato"/>
              </a:rPr>
              <a:t>plupart</a:t>
            </a:r>
            <a:r>
              <a:rPr lang="en-US" dirty="0">
                <a:solidFill>
                  <a:schemeClr val="dk1"/>
                </a:solidFill>
                <a:latin typeface="Century Gothic" panose="020B0502020202020204" pitchFamily="34" charset="0"/>
                <a:ea typeface="Lato"/>
                <a:cs typeface="Lato"/>
                <a:sym typeface="Lato"/>
              </a:rPr>
              <a:t> des </a:t>
            </a:r>
            <a:r>
              <a:rPr lang="en-US" dirty="0" err="1">
                <a:solidFill>
                  <a:schemeClr val="dk1"/>
                </a:solidFill>
                <a:latin typeface="Century Gothic" panose="020B0502020202020204" pitchFamily="34" charset="0"/>
                <a:ea typeface="Lato"/>
                <a:cs typeface="Lato"/>
                <a:sym typeface="Lato"/>
              </a:rPr>
              <a:t>grandes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villes</a:t>
            </a:r>
            <a:r>
              <a:rPr lang="en-US" dirty="0">
                <a:solidFill>
                  <a:schemeClr val="dk1"/>
                </a:solidFill>
                <a:latin typeface="Century Gothic" panose="020B0502020202020204" pitchFamily="34" charset="0"/>
                <a:ea typeface="Lato"/>
                <a:cs typeface="Lato"/>
                <a:sym typeface="Lato"/>
              </a:rPr>
              <a:t> du monde. </a:t>
            </a:r>
            <a:r>
              <a:rPr lang="en-US" dirty="0" err="1">
                <a:solidFill>
                  <a:schemeClr val="dk1"/>
                </a:solidFill>
                <a:latin typeface="Century Gothic" panose="020B0502020202020204" pitchFamily="34" charset="0"/>
                <a:ea typeface="Lato"/>
                <a:cs typeface="Lato"/>
                <a:sym typeface="Lato"/>
              </a:rPr>
              <a:t>Ils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peuvent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être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à</a:t>
            </a:r>
            <a:r>
              <a:rPr lang="en-US" dirty="0">
                <a:solidFill>
                  <a:schemeClr val="dk1"/>
                </a:solidFill>
                <a:latin typeface="Century Gothic" panose="020B0502020202020204" pitchFamily="34" charset="0"/>
                <a:ea typeface="Lato"/>
                <a:cs typeface="Lato"/>
                <a:sym typeface="Lato"/>
              </a:rPr>
              <a:t> la </a:t>
            </a:r>
            <a:r>
              <a:rPr lang="en-US" dirty="0" err="1">
                <a:solidFill>
                  <a:schemeClr val="dk1"/>
                </a:solidFill>
                <a:latin typeface="Century Gothic" panose="020B0502020202020204" pitchFamily="34" charset="0"/>
                <a:ea typeface="Lato"/>
                <a:cs typeface="Lato"/>
                <a:sym typeface="Lato"/>
              </a:rPr>
              <a:t>fois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visibles</a:t>
            </a:r>
            <a:r>
              <a:rPr lang="en-US" dirty="0">
                <a:solidFill>
                  <a:schemeClr val="dk1"/>
                </a:solidFill>
                <a:latin typeface="Century Gothic" panose="020B0502020202020204" pitchFamily="34" charset="0"/>
                <a:ea typeface="Lato"/>
                <a:cs typeface="Lato"/>
                <a:sym typeface="Lato"/>
              </a:rPr>
              <a:t> et </a:t>
            </a:r>
            <a:r>
              <a:rPr lang="en-US" dirty="0" err="1">
                <a:solidFill>
                  <a:schemeClr val="dk1"/>
                </a:solidFill>
                <a:latin typeface="Century Gothic" panose="020B0502020202020204" pitchFamily="34" charset="0"/>
                <a:ea typeface="Lato"/>
                <a:cs typeface="Lato"/>
                <a:sym typeface="Lato"/>
              </a:rPr>
              <a:t>cachés</a:t>
            </a:r>
            <a:r>
              <a:rPr lang="en-US" dirty="0">
                <a:solidFill>
                  <a:schemeClr val="dk1"/>
                </a:solidFill>
                <a:latin typeface="Century Gothic" panose="020B0502020202020204" pitchFamily="34" charset="0"/>
                <a:ea typeface="Lato"/>
                <a:cs typeface="Lato"/>
                <a:sym typeface="Lato"/>
              </a:rPr>
              <a:t> dans les pays </a:t>
            </a:r>
            <a:r>
              <a:rPr lang="en-US" dirty="0" err="1">
                <a:solidFill>
                  <a:schemeClr val="dk1"/>
                </a:solidFill>
                <a:latin typeface="Century Gothic" panose="020B0502020202020204" pitchFamily="34" charset="0"/>
                <a:ea typeface="Lato"/>
                <a:cs typeface="Lato"/>
                <a:sym typeface="Lato"/>
              </a:rPr>
              <a:t>développés</a:t>
            </a:r>
            <a:r>
              <a:rPr lang="en-US" dirty="0">
                <a:solidFill>
                  <a:schemeClr val="dk1"/>
                </a:solidFill>
                <a:latin typeface="Century Gothic" panose="020B0502020202020204" pitchFamily="34" charset="0"/>
                <a:ea typeface="Lato"/>
                <a:cs typeface="Lato"/>
                <a:sym typeface="Lato"/>
              </a:rPr>
              <a:t> et </a:t>
            </a:r>
            <a:r>
              <a:rPr lang="en-US" dirty="0" err="1">
                <a:solidFill>
                  <a:schemeClr val="dk1"/>
                </a:solidFill>
                <a:latin typeface="Century Gothic" panose="020B0502020202020204" pitchFamily="34" charset="0"/>
                <a:ea typeface="Lato"/>
                <a:cs typeface="Lato"/>
                <a:sym typeface="Lato"/>
              </a:rPr>
              <a:t>en</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développement</a:t>
            </a:r>
            <a:r>
              <a:rPr lang="en-US" dirty="0">
                <a:solidFill>
                  <a:schemeClr val="dk1"/>
                </a:solidFill>
                <a:latin typeface="Century Gothic" panose="020B0502020202020204" pitchFamily="34" charset="0"/>
                <a:ea typeface="Lato"/>
                <a:cs typeface="Lato"/>
                <a:sym typeface="Lato"/>
              </a:rPr>
              <a:t>.</a:t>
            </a:r>
            <a:endParaRPr lang="en" dirty="0">
              <a:solidFill>
                <a:schemeClr val="dk1"/>
              </a:solidFill>
              <a:latin typeface="Century Gothic" panose="020B0502020202020204" pitchFamily="34" charset="0"/>
              <a:ea typeface="Lato"/>
              <a:cs typeface="Lato"/>
              <a:sym typeface="Lato"/>
            </a:endParaRPr>
          </a:p>
        </p:txBody>
      </p:sp>
      <p:pic>
        <p:nvPicPr>
          <p:cNvPr id="87" name="Google Shape;87;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70059" y="1475011"/>
            <a:ext cx="4588449" cy="2007954"/>
          </a:xfrm>
          <a:prstGeom prst="rect">
            <a:avLst/>
          </a:prstGeom>
          <a:noFill/>
          <a:ln>
            <a:noFill/>
          </a:ln>
        </p:spPr>
      </p:pic>
      <p:pic>
        <p:nvPicPr>
          <p:cNvPr id="7" name="Picture 6" descr="C2-HD-BTM.png">
            <a:extLst>
              <a:ext uri="{FF2B5EF4-FFF2-40B4-BE49-F238E27FC236}">
                <a16:creationId xmlns:a16="http://schemas.microsoft.com/office/drawing/2014/main" id="{47E5CE3E-890D-0247-807F-9C6E0D98B4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058411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2310713" y="246298"/>
            <a:ext cx="9053384" cy="763600"/>
          </a:xfrm>
          <a:prstGeom prst="rect">
            <a:avLst/>
          </a:prstGeom>
        </p:spPr>
        <p:txBody>
          <a:bodyPr spcFirstLastPara="1" vert="horz" wrap="square" lIns="121900" tIns="121900" rIns="121900" bIns="121900" rtlCol="0" anchor="t" anchorCtr="0">
            <a:noAutofit/>
          </a:bodyPr>
          <a:lstStyle/>
          <a:p>
            <a:r>
              <a:rPr lang="en-US" b="1" dirty="0">
                <a:solidFill>
                  <a:srgbClr val="0B5394"/>
                </a:solidFill>
              </a:rPr>
              <a:t>Une image </a:t>
            </a:r>
            <a:r>
              <a:rPr lang="en-US" b="1" dirty="0" err="1">
                <a:solidFill>
                  <a:srgbClr val="0B5394"/>
                </a:solidFill>
              </a:rPr>
              <a:t>globale</a:t>
            </a:r>
            <a:r>
              <a:rPr lang="en-US" b="1" dirty="0">
                <a:solidFill>
                  <a:srgbClr val="0B5394"/>
                </a:solidFill>
              </a:rPr>
              <a:t> </a:t>
            </a:r>
            <a:r>
              <a:rPr lang="en-US" b="1" dirty="0" err="1">
                <a:solidFill>
                  <a:srgbClr val="0B5394"/>
                </a:solidFill>
              </a:rPr>
              <a:t>dU</a:t>
            </a:r>
            <a:r>
              <a:rPr lang="en-US" b="1" dirty="0">
                <a:solidFill>
                  <a:srgbClr val="0B5394"/>
                </a:solidFill>
              </a:rPr>
              <a:t> SANS-ABRISME</a:t>
            </a:r>
            <a:endParaRPr b="1" dirty="0">
              <a:solidFill>
                <a:srgbClr val="0B5394"/>
              </a:solidFill>
            </a:endParaRPr>
          </a:p>
        </p:txBody>
      </p:sp>
      <p:sp>
        <p:nvSpPr>
          <p:cNvPr id="183" name="Google Shape;183;p28"/>
          <p:cNvSpPr txBox="1">
            <a:spLocks noGrp="1"/>
          </p:cNvSpPr>
          <p:nvPr>
            <p:ph type="body" idx="1"/>
          </p:nvPr>
        </p:nvSpPr>
        <p:spPr>
          <a:xfrm>
            <a:off x="3747624" y="1494753"/>
            <a:ext cx="8268049" cy="4555200"/>
          </a:xfrm>
          <a:prstGeom prst="rect">
            <a:avLst/>
          </a:prstGeom>
        </p:spPr>
        <p:txBody>
          <a:bodyPr spcFirstLastPara="1" vert="horz" wrap="square" lIns="121900" tIns="121900" rIns="121900" bIns="121900" rtlCol="0" anchor="t" anchorCtr="0">
            <a:noAutofit/>
          </a:bodyPr>
          <a:lstStyle/>
          <a:p>
            <a:pPr>
              <a:lnSpc>
                <a:spcPct val="107000"/>
              </a:lnSpc>
              <a:buClr>
                <a:schemeClr val="dk1"/>
              </a:buClr>
            </a:pPr>
            <a:r>
              <a:rPr lang="en-US" sz="2000" dirty="0">
                <a:solidFill>
                  <a:schemeClr val="dk1"/>
                </a:solidFill>
              </a:rPr>
              <a:t>Le sans-</a:t>
            </a:r>
            <a:r>
              <a:rPr lang="en-US" sz="2000" dirty="0" err="1">
                <a:solidFill>
                  <a:schemeClr val="dk1"/>
                </a:solidFill>
              </a:rPr>
              <a:t>abrisme</a:t>
            </a:r>
            <a:r>
              <a:rPr lang="en-US" sz="2000" dirty="0">
                <a:solidFill>
                  <a:schemeClr val="dk1"/>
                </a:solidFill>
              </a:rPr>
              <a:t> </a:t>
            </a:r>
            <a:r>
              <a:rPr lang="en-US" sz="2000" dirty="0" err="1">
                <a:solidFill>
                  <a:schemeClr val="dk1"/>
                </a:solidFill>
              </a:rPr>
              <a:t>affecte</a:t>
            </a:r>
            <a:r>
              <a:rPr lang="en-US" sz="2000" dirty="0">
                <a:solidFill>
                  <a:schemeClr val="dk1"/>
                </a:solidFill>
              </a:rPr>
              <a:t> </a:t>
            </a:r>
            <a:r>
              <a:rPr lang="en-US" sz="2000" dirty="0" err="1">
                <a:solidFill>
                  <a:schemeClr val="dk1"/>
                </a:solidFill>
              </a:rPr>
              <a:t>tous</a:t>
            </a:r>
            <a:r>
              <a:rPr lang="en-US" sz="2000" dirty="0">
                <a:solidFill>
                  <a:schemeClr val="dk1"/>
                </a:solidFill>
              </a:rPr>
              <a:t> les pays du monde</a:t>
            </a:r>
          </a:p>
          <a:p>
            <a:pPr>
              <a:lnSpc>
                <a:spcPct val="107000"/>
              </a:lnSpc>
              <a:buClr>
                <a:schemeClr val="dk1"/>
              </a:buClr>
            </a:pPr>
            <a:r>
              <a:rPr lang="en-US" sz="2000" dirty="0">
                <a:solidFill>
                  <a:schemeClr val="dk1"/>
                </a:solidFill>
              </a:rPr>
              <a:t>Le sans-</a:t>
            </a:r>
            <a:r>
              <a:rPr lang="en-US" sz="2000" dirty="0" err="1">
                <a:solidFill>
                  <a:schemeClr val="dk1"/>
                </a:solidFill>
              </a:rPr>
              <a:t>abrisme</a:t>
            </a:r>
            <a:r>
              <a:rPr lang="en-US" sz="2000" dirty="0">
                <a:solidFill>
                  <a:schemeClr val="dk1"/>
                </a:solidFill>
              </a:rPr>
              <a:t> </a:t>
            </a:r>
            <a:r>
              <a:rPr lang="en-US" sz="2000" dirty="0" err="1">
                <a:solidFill>
                  <a:schemeClr val="dk1"/>
                </a:solidFill>
              </a:rPr>
              <a:t>est</a:t>
            </a:r>
            <a:r>
              <a:rPr lang="en-US" sz="2000" dirty="0">
                <a:solidFill>
                  <a:schemeClr val="dk1"/>
                </a:solidFill>
              </a:rPr>
              <a:t> </a:t>
            </a:r>
            <a:r>
              <a:rPr lang="en-US" sz="2000" dirty="0" err="1">
                <a:solidFill>
                  <a:schemeClr val="dk1"/>
                </a:solidFill>
              </a:rPr>
              <a:t>en</a:t>
            </a:r>
            <a:r>
              <a:rPr lang="en-US" sz="2000" dirty="0">
                <a:solidFill>
                  <a:schemeClr val="dk1"/>
                </a:solidFill>
              </a:rPr>
              <a:t> </a:t>
            </a:r>
            <a:r>
              <a:rPr lang="en-US" sz="2000" dirty="0" err="1">
                <a:solidFill>
                  <a:schemeClr val="dk1"/>
                </a:solidFill>
              </a:rPr>
              <a:t>hausse</a:t>
            </a:r>
            <a:r>
              <a:rPr lang="en-US" sz="2000" dirty="0">
                <a:solidFill>
                  <a:schemeClr val="dk1"/>
                </a:solidFill>
              </a:rPr>
              <a:t> dans le monde</a:t>
            </a:r>
          </a:p>
          <a:p>
            <a:pPr>
              <a:lnSpc>
                <a:spcPct val="107000"/>
              </a:lnSpc>
              <a:buClr>
                <a:schemeClr val="dk1"/>
              </a:buClr>
            </a:pPr>
            <a:r>
              <a:rPr lang="en-US" sz="2000" dirty="0">
                <a:solidFill>
                  <a:schemeClr val="dk1"/>
                </a:solidFill>
              </a:rPr>
              <a:t>Les </a:t>
            </a:r>
            <a:r>
              <a:rPr lang="en-US" sz="2000" dirty="0" err="1">
                <a:solidFill>
                  <a:schemeClr val="dk1"/>
                </a:solidFill>
              </a:rPr>
              <a:t>définitions</a:t>
            </a:r>
            <a:r>
              <a:rPr lang="en-US" sz="2000" dirty="0">
                <a:solidFill>
                  <a:schemeClr val="dk1"/>
                </a:solidFill>
              </a:rPr>
              <a:t> </a:t>
            </a:r>
            <a:r>
              <a:rPr lang="en-US" sz="2000" dirty="0" err="1">
                <a:solidFill>
                  <a:schemeClr val="dk1"/>
                </a:solidFill>
              </a:rPr>
              <a:t>nationales</a:t>
            </a:r>
            <a:r>
              <a:rPr lang="en-US" sz="2000" dirty="0">
                <a:solidFill>
                  <a:schemeClr val="dk1"/>
                </a:solidFill>
              </a:rPr>
              <a:t> du sans-</a:t>
            </a:r>
            <a:r>
              <a:rPr lang="en-US" sz="2000" dirty="0" err="1">
                <a:solidFill>
                  <a:schemeClr val="dk1"/>
                </a:solidFill>
              </a:rPr>
              <a:t>abrisme</a:t>
            </a:r>
            <a:r>
              <a:rPr lang="en-US" sz="2000" dirty="0">
                <a:solidFill>
                  <a:schemeClr val="dk1"/>
                </a:solidFill>
              </a:rPr>
              <a:t> </a:t>
            </a:r>
            <a:r>
              <a:rPr lang="en-US" sz="2000" dirty="0" err="1">
                <a:solidFill>
                  <a:schemeClr val="dk1"/>
                </a:solidFill>
              </a:rPr>
              <a:t>varient</a:t>
            </a:r>
            <a:endParaRPr lang="en-US" sz="2000" dirty="0">
              <a:solidFill>
                <a:schemeClr val="dk1"/>
              </a:solidFill>
            </a:endParaRPr>
          </a:p>
          <a:p>
            <a:pPr>
              <a:lnSpc>
                <a:spcPct val="107000"/>
              </a:lnSpc>
              <a:buClr>
                <a:schemeClr val="dk1"/>
              </a:buClr>
            </a:pPr>
            <a:r>
              <a:rPr lang="en-US" sz="2000" dirty="0">
                <a:solidFill>
                  <a:schemeClr val="dk1"/>
                </a:solidFill>
              </a:rPr>
              <a:t>Il </a:t>
            </a:r>
            <a:r>
              <a:rPr lang="en-US" sz="2000" dirty="0" err="1">
                <a:solidFill>
                  <a:schemeClr val="dk1"/>
                </a:solidFill>
              </a:rPr>
              <a:t>n'y</a:t>
            </a:r>
            <a:r>
              <a:rPr lang="en-US" sz="2000" dirty="0">
                <a:solidFill>
                  <a:schemeClr val="dk1"/>
                </a:solidFill>
              </a:rPr>
              <a:t> </a:t>
            </a:r>
            <a:r>
              <a:rPr lang="en-US" sz="2000" dirty="0" err="1">
                <a:solidFill>
                  <a:schemeClr val="dk1"/>
                </a:solidFill>
              </a:rPr>
              <a:t>avait</a:t>
            </a:r>
            <a:r>
              <a:rPr lang="en-US" sz="2000" dirty="0">
                <a:solidFill>
                  <a:schemeClr val="dk1"/>
                </a:solidFill>
              </a:rPr>
              <a:t> pas de </a:t>
            </a:r>
            <a:r>
              <a:rPr lang="en-US" sz="2000" dirty="0" err="1">
                <a:solidFill>
                  <a:schemeClr val="dk1"/>
                </a:solidFill>
              </a:rPr>
              <a:t>définition</a:t>
            </a:r>
            <a:r>
              <a:rPr lang="en-US" sz="2000" dirty="0">
                <a:solidFill>
                  <a:schemeClr val="dk1"/>
                </a:solidFill>
              </a:rPr>
              <a:t> </a:t>
            </a:r>
            <a:r>
              <a:rPr lang="en-US" sz="2000" dirty="0" err="1">
                <a:solidFill>
                  <a:schemeClr val="dk1"/>
                </a:solidFill>
              </a:rPr>
              <a:t>globale</a:t>
            </a:r>
            <a:endParaRPr lang="en-US" sz="2000" dirty="0">
              <a:solidFill>
                <a:schemeClr val="dk1"/>
              </a:solidFill>
            </a:endParaRPr>
          </a:p>
          <a:p>
            <a:pPr>
              <a:lnSpc>
                <a:spcPct val="107000"/>
              </a:lnSpc>
              <a:buClr>
                <a:schemeClr val="dk1"/>
              </a:buClr>
            </a:pPr>
            <a:r>
              <a:rPr lang="en-US" sz="2000" dirty="0">
                <a:solidFill>
                  <a:schemeClr val="dk1"/>
                </a:solidFill>
              </a:rPr>
              <a:t>Difficile de faire </a:t>
            </a:r>
            <a:r>
              <a:rPr lang="en-US" sz="2000" dirty="0" err="1">
                <a:solidFill>
                  <a:schemeClr val="dk1"/>
                </a:solidFill>
              </a:rPr>
              <a:t>une</a:t>
            </a:r>
            <a:r>
              <a:rPr lang="en-US" sz="2000" dirty="0">
                <a:solidFill>
                  <a:schemeClr val="dk1"/>
                </a:solidFill>
              </a:rPr>
              <a:t> </a:t>
            </a:r>
            <a:r>
              <a:rPr lang="en-US" sz="2000" dirty="0" err="1">
                <a:solidFill>
                  <a:schemeClr val="dk1"/>
                </a:solidFill>
              </a:rPr>
              <a:t>comparaison</a:t>
            </a:r>
            <a:r>
              <a:rPr lang="en-US" sz="2000" dirty="0">
                <a:solidFill>
                  <a:schemeClr val="dk1"/>
                </a:solidFill>
              </a:rPr>
              <a:t> entre pays</a:t>
            </a:r>
          </a:p>
          <a:p>
            <a:pPr>
              <a:lnSpc>
                <a:spcPct val="107000"/>
              </a:lnSpc>
              <a:buClr>
                <a:schemeClr val="dk1"/>
              </a:buClr>
            </a:pPr>
            <a:r>
              <a:rPr lang="en-US" sz="2000" dirty="0" err="1">
                <a:solidFill>
                  <a:schemeClr val="dk1"/>
                </a:solidFill>
              </a:rPr>
              <a:t>Manque</a:t>
            </a:r>
            <a:r>
              <a:rPr lang="en-US" sz="2000" dirty="0">
                <a:solidFill>
                  <a:schemeClr val="dk1"/>
                </a:solidFill>
              </a:rPr>
              <a:t> de </a:t>
            </a:r>
            <a:r>
              <a:rPr lang="en-US" sz="2000" dirty="0" err="1">
                <a:solidFill>
                  <a:schemeClr val="dk1"/>
                </a:solidFill>
              </a:rPr>
              <a:t>données</a:t>
            </a:r>
            <a:r>
              <a:rPr lang="en-US" sz="2000" dirty="0">
                <a:solidFill>
                  <a:schemeClr val="dk1"/>
                </a:solidFill>
              </a:rPr>
              <a:t> </a:t>
            </a:r>
            <a:r>
              <a:rPr lang="en-US" sz="2000" dirty="0" err="1">
                <a:solidFill>
                  <a:schemeClr val="dk1"/>
                </a:solidFill>
              </a:rPr>
              <a:t>qualitatives</a:t>
            </a:r>
            <a:r>
              <a:rPr lang="en-US" sz="2000" dirty="0">
                <a:solidFill>
                  <a:schemeClr val="dk1"/>
                </a:solidFill>
              </a:rPr>
              <a:t> et </a:t>
            </a:r>
            <a:r>
              <a:rPr lang="en-US" sz="2000" dirty="0" err="1">
                <a:solidFill>
                  <a:schemeClr val="dk1"/>
                </a:solidFill>
              </a:rPr>
              <a:t>quantitatives</a:t>
            </a:r>
            <a:r>
              <a:rPr lang="en-US" sz="2000" dirty="0">
                <a:solidFill>
                  <a:schemeClr val="dk1"/>
                </a:solidFill>
              </a:rPr>
              <a:t> </a:t>
            </a:r>
            <a:r>
              <a:rPr lang="en-US" sz="2000" dirty="0" err="1">
                <a:solidFill>
                  <a:schemeClr val="dk1"/>
                </a:solidFill>
              </a:rPr>
              <a:t>à</a:t>
            </a:r>
            <a:r>
              <a:rPr lang="en-US" sz="2000" dirty="0">
                <a:solidFill>
                  <a:schemeClr val="dk1"/>
                </a:solidFill>
              </a:rPr>
              <a:t> </a:t>
            </a:r>
            <a:r>
              <a:rPr lang="en-US" sz="2000" dirty="0" err="1">
                <a:solidFill>
                  <a:schemeClr val="dk1"/>
                </a:solidFill>
              </a:rPr>
              <a:t>l'échelle</a:t>
            </a:r>
            <a:r>
              <a:rPr lang="en-US" sz="2000" dirty="0">
                <a:solidFill>
                  <a:schemeClr val="dk1"/>
                </a:solidFill>
              </a:rPr>
              <a:t> </a:t>
            </a:r>
            <a:r>
              <a:rPr lang="en-US" sz="2000" dirty="0" err="1">
                <a:solidFill>
                  <a:schemeClr val="dk1"/>
                </a:solidFill>
              </a:rPr>
              <a:t>mondiale</a:t>
            </a:r>
            <a:endParaRPr lang="en-US" sz="2000" dirty="0">
              <a:solidFill>
                <a:schemeClr val="dk1"/>
              </a:solidFill>
            </a:endParaRPr>
          </a:p>
          <a:p>
            <a:pPr>
              <a:lnSpc>
                <a:spcPct val="107000"/>
              </a:lnSpc>
              <a:buClr>
                <a:schemeClr val="dk1"/>
              </a:buClr>
            </a:pPr>
            <a:r>
              <a:rPr lang="en-US" sz="2000" dirty="0">
                <a:solidFill>
                  <a:schemeClr val="dk1"/>
                </a:solidFill>
              </a:rPr>
              <a:t>Il </a:t>
            </a:r>
            <a:r>
              <a:rPr lang="en-US" sz="2000" dirty="0" err="1">
                <a:solidFill>
                  <a:schemeClr val="dk1"/>
                </a:solidFill>
              </a:rPr>
              <a:t>existe</a:t>
            </a:r>
            <a:r>
              <a:rPr lang="en-US" sz="2000" dirty="0">
                <a:solidFill>
                  <a:schemeClr val="dk1"/>
                </a:solidFill>
              </a:rPr>
              <a:t> de </a:t>
            </a:r>
            <a:r>
              <a:rPr lang="en-US" sz="2000" dirty="0" err="1">
                <a:solidFill>
                  <a:schemeClr val="dk1"/>
                </a:solidFill>
              </a:rPr>
              <a:t>nombreux</a:t>
            </a:r>
            <a:r>
              <a:rPr lang="en-US" sz="2000" dirty="0">
                <a:solidFill>
                  <a:schemeClr val="dk1"/>
                </a:solidFill>
              </a:rPr>
              <a:t> types de sans-</a:t>
            </a:r>
            <a:r>
              <a:rPr lang="en-US" sz="2000" dirty="0" err="1">
                <a:solidFill>
                  <a:schemeClr val="dk1"/>
                </a:solidFill>
              </a:rPr>
              <a:t>abrisme</a:t>
            </a:r>
            <a:endParaRPr lang="en-US" sz="2000" dirty="0">
              <a:solidFill>
                <a:schemeClr val="dk1"/>
              </a:solidFill>
            </a:endParaRPr>
          </a:p>
          <a:p>
            <a:pPr>
              <a:lnSpc>
                <a:spcPct val="107000"/>
              </a:lnSpc>
              <a:buClr>
                <a:schemeClr val="dk1"/>
              </a:buClr>
            </a:pPr>
            <a:r>
              <a:rPr lang="en-US" sz="2000" dirty="0">
                <a:solidFill>
                  <a:schemeClr val="dk1"/>
                </a:solidFill>
              </a:rPr>
              <a:t>Il </a:t>
            </a:r>
            <a:r>
              <a:rPr lang="en-US" sz="2000" dirty="0" err="1">
                <a:solidFill>
                  <a:schemeClr val="dk1"/>
                </a:solidFill>
              </a:rPr>
              <a:t>existe</a:t>
            </a:r>
            <a:r>
              <a:rPr lang="en-US" sz="2000" dirty="0">
                <a:solidFill>
                  <a:schemeClr val="dk1"/>
                </a:solidFill>
              </a:rPr>
              <a:t> de </a:t>
            </a:r>
            <a:r>
              <a:rPr lang="en-US" sz="2000" dirty="0" err="1">
                <a:solidFill>
                  <a:schemeClr val="dk1"/>
                </a:solidFill>
              </a:rPr>
              <a:t>nombreux</a:t>
            </a:r>
            <a:r>
              <a:rPr lang="en-US" sz="2000" dirty="0">
                <a:solidFill>
                  <a:schemeClr val="dk1"/>
                </a:solidFill>
              </a:rPr>
              <a:t> </a:t>
            </a:r>
            <a:r>
              <a:rPr lang="en-US" sz="2000" dirty="0" err="1">
                <a:solidFill>
                  <a:schemeClr val="dk1"/>
                </a:solidFill>
              </a:rPr>
              <a:t>facteurs</a:t>
            </a:r>
            <a:r>
              <a:rPr lang="en-US" sz="2000" dirty="0">
                <a:solidFill>
                  <a:schemeClr val="dk1"/>
                </a:solidFill>
              </a:rPr>
              <a:t> de sans-</a:t>
            </a:r>
            <a:r>
              <a:rPr lang="en-US" sz="2000" dirty="0" err="1">
                <a:solidFill>
                  <a:schemeClr val="dk1"/>
                </a:solidFill>
              </a:rPr>
              <a:t>abrisme</a:t>
            </a:r>
            <a:endParaRPr lang="en-US" sz="2000" dirty="0">
              <a:solidFill>
                <a:schemeClr val="dk1"/>
              </a:solidFill>
            </a:endParaRPr>
          </a:p>
          <a:p>
            <a:pPr>
              <a:lnSpc>
                <a:spcPct val="107000"/>
              </a:lnSpc>
              <a:buClr>
                <a:schemeClr val="dk1"/>
              </a:buClr>
            </a:pPr>
            <a:r>
              <a:rPr lang="en-US" sz="2000" dirty="0" err="1">
                <a:solidFill>
                  <a:schemeClr val="dk1"/>
                </a:solidFill>
              </a:rPr>
              <a:t>Diverses</a:t>
            </a:r>
            <a:r>
              <a:rPr lang="en-US" sz="2000" dirty="0">
                <a:solidFill>
                  <a:schemeClr val="dk1"/>
                </a:solidFill>
              </a:rPr>
              <a:t> politiques de </a:t>
            </a:r>
            <a:r>
              <a:rPr lang="en-US" sz="2000" dirty="0" err="1">
                <a:solidFill>
                  <a:schemeClr val="dk1"/>
                </a:solidFill>
              </a:rPr>
              <a:t>lutte</a:t>
            </a:r>
            <a:r>
              <a:rPr lang="en-US" sz="2000" dirty="0">
                <a:solidFill>
                  <a:schemeClr val="dk1"/>
                </a:solidFill>
              </a:rPr>
              <a:t> </a:t>
            </a:r>
            <a:r>
              <a:rPr lang="en-US" sz="2000" dirty="0" err="1">
                <a:solidFill>
                  <a:schemeClr val="dk1"/>
                </a:solidFill>
              </a:rPr>
              <a:t>contre</a:t>
            </a:r>
            <a:r>
              <a:rPr lang="en-US" sz="2000" dirty="0">
                <a:solidFill>
                  <a:schemeClr val="dk1"/>
                </a:solidFill>
              </a:rPr>
              <a:t> le sans-</a:t>
            </a:r>
            <a:r>
              <a:rPr lang="en-US" sz="2000" dirty="0" err="1">
                <a:solidFill>
                  <a:schemeClr val="dk1"/>
                </a:solidFill>
              </a:rPr>
              <a:t>abrisme</a:t>
            </a:r>
            <a:r>
              <a:rPr lang="en-US" sz="2000" dirty="0">
                <a:solidFill>
                  <a:schemeClr val="dk1"/>
                </a:solidFill>
              </a:rPr>
              <a:t> </a:t>
            </a:r>
            <a:r>
              <a:rPr lang="en-US" sz="2000" dirty="0" err="1">
                <a:solidFill>
                  <a:schemeClr val="dk1"/>
                </a:solidFill>
              </a:rPr>
              <a:t>ont</a:t>
            </a:r>
            <a:r>
              <a:rPr lang="en-US" sz="2000" dirty="0">
                <a:solidFill>
                  <a:schemeClr val="dk1"/>
                </a:solidFill>
              </a:rPr>
              <a:t> </a:t>
            </a:r>
            <a:r>
              <a:rPr lang="en-US" sz="2000" dirty="0" err="1">
                <a:solidFill>
                  <a:schemeClr val="dk1"/>
                </a:solidFill>
              </a:rPr>
              <a:t>été</a:t>
            </a:r>
            <a:r>
              <a:rPr lang="en-US" sz="2000" dirty="0">
                <a:solidFill>
                  <a:schemeClr val="dk1"/>
                </a:solidFill>
              </a:rPr>
              <a:t> mises </a:t>
            </a:r>
            <a:r>
              <a:rPr lang="en-US" sz="2000" dirty="0" err="1">
                <a:solidFill>
                  <a:schemeClr val="dk1"/>
                </a:solidFill>
              </a:rPr>
              <a:t>en</a:t>
            </a:r>
            <a:r>
              <a:rPr lang="en-US" sz="2000" dirty="0">
                <a:solidFill>
                  <a:schemeClr val="dk1"/>
                </a:solidFill>
              </a:rPr>
              <a:t> </a:t>
            </a:r>
            <a:r>
              <a:rPr lang="en-US" sz="2000" dirty="0" err="1">
                <a:solidFill>
                  <a:schemeClr val="dk1"/>
                </a:solidFill>
              </a:rPr>
              <a:t>œuvre</a:t>
            </a:r>
            <a:r>
              <a:rPr lang="en-US" sz="2000" dirty="0">
                <a:solidFill>
                  <a:schemeClr val="dk1"/>
                </a:solidFill>
              </a:rPr>
              <a:t> avec plus </a:t>
            </a:r>
            <a:r>
              <a:rPr lang="en-US" sz="2000" dirty="0" err="1">
                <a:solidFill>
                  <a:schemeClr val="dk1"/>
                </a:solidFill>
              </a:rPr>
              <a:t>ou</a:t>
            </a:r>
            <a:r>
              <a:rPr lang="en-US" sz="2000" dirty="0">
                <a:solidFill>
                  <a:schemeClr val="dk1"/>
                </a:solidFill>
              </a:rPr>
              <a:t> </a:t>
            </a:r>
            <a:r>
              <a:rPr lang="en-US" sz="2000" dirty="0" err="1">
                <a:solidFill>
                  <a:schemeClr val="dk1"/>
                </a:solidFill>
              </a:rPr>
              <a:t>moins</a:t>
            </a:r>
            <a:r>
              <a:rPr lang="en-US" sz="2000" dirty="0">
                <a:solidFill>
                  <a:schemeClr val="dk1"/>
                </a:solidFill>
              </a:rPr>
              <a:t> de </a:t>
            </a:r>
            <a:r>
              <a:rPr lang="en-US" sz="2000" dirty="0" err="1">
                <a:solidFill>
                  <a:schemeClr val="dk1"/>
                </a:solidFill>
              </a:rPr>
              <a:t>succès</a:t>
            </a:r>
            <a:r>
              <a:rPr lang="en-US" sz="2000" dirty="0">
                <a:solidFill>
                  <a:schemeClr val="dk1"/>
                </a:solidFill>
              </a:rPr>
              <a:t> </a:t>
            </a:r>
            <a:r>
              <a:rPr lang="en-US" sz="2000" dirty="0" err="1">
                <a:solidFill>
                  <a:schemeClr val="dk1"/>
                </a:solidFill>
              </a:rPr>
              <a:t>à</a:t>
            </a:r>
            <a:r>
              <a:rPr lang="en-US" sz="2000" dirty="0">
                <a:solidFill>
                  <a:schemeClr val="dk1"/>
                </a:solidFill>
              </a:rPr>
              <a:t> </a:t>
            </a:r>
            <a:r>
              <a:rPr lang="en-US" sz="2000" dirty="0" err="1">
                <a:solidFill>
                  <a:schemeClr val="dk1"/>
                </a:solidFill>
              </a:rPr>
              <a:t>l'échelle</a:t>
            </a:r>
            <a:r>
              <a:rPr lang="en-US" sz="2000" dirty="0">
                <a:solidFill>
                  <a:schemeClr val="dk1"/>
                </a:solidFill>
              </a:rPr>
              <a:t> </a:t>
            </a:r>
            <a:r>
              <a:rPr lang="en-US" sz="2000" dirty="0" err="1">
                <a:solidFill>
                  <a:schemeClr val="dk1"/>
                </a:solidFill>
              </a:rPr>
              <a:t>mondiale</a:t>
            </a:r>
            <a:endParaRPr lang="en-US" sz="2000" dirty="0">
              <a:solidFill>
                <a:schemeClr val="dk1"/>
              </a:solidFill>
            </a:endParaRPr>
          </a:p>
          <a:p>
            <a:pPr>
              <a:lnSpc>
                <a:spcPct val="107000"/>
              </a:lnSpc>
              <a:buClr>
                <a:schemeClr val="dk1"/>
              </a:buClr>
            </a:pPr>
            <a:r>
              <a:rPr lang="en-US" sz="2000" dirty="0">
                <a:solidFill>
                  <a:schemeClr val="dk1"/>
                </a:solidFill>
              </a:rPr>
              <a:t>Le </a:t>
            </a:r>
            <a:r>
              <a:rPr lang="en-US" sz="2000" dirty="0" err="1">
                <a:solidFill>
                  <a:schemeClr val="dk1"/>
                </a:solidFill>
              </a:rPr>
              <a:t>terme</a:t>
            </a:r>
            <a:r>
              <a:rPr lang="en-US" sz="2000" dirty="0">
                <a:solidFill>
                  <a:schemeClr val="dk1"/>
                </a:solidFill>
              </a:rPr>
              <a:t> de sans-</a:t>
            </a:r>
            <a:r>
              <a:rPr lang="en-US" sz="2000" dirty="0" err="1">
                <a:solidFill>
                  <a:schemeClr val="dk1"/>
                </a:solidFill>
              </a:rPr>
              <a:t>abrisme</a:t>
            </a:r>
            <a:r>
              <a:rPr lang="en-US" sz="2000" dirty="0">
                <a:solidFill>
                  <a:schemeClr val="dk1"/>
                </a:solidFill>
              </a:rPr>
              <a:t> </a:t>
            </a:r>
            <a:r>
              <a:rPr lang="en-US" sz="2000" dirty="0" err="1">
                <a:solidFill>
                  <a:schemeClr val="dk1"/>
                </a:solidFill>
              </a:rPr>
              <a:t>est</a:t>
            </a:r>
            <a:r>
              <a:rPr lang="en-US" sz="2000" dirty="0">
                <a:solidFill>
                  <a:schemeClr val="dk1"/>
                </a:solidFill>
              </a:rPr>
              <a:t> rare dans la langue et les documents de </a:t>
            </a:r>
            <a:r>
              <a:rPr lang="en-US" sz="2000" dirty="0" err="1">
                <a:solidFill>
                  <a:schemeClr val="dk1"/>
                </a:solidFill>
              </a:rPr>
              <a:t>l'ONU</a:t>
            </a:r>
            <a:endParaRPr lang="en-US" sz="2000" dirty="0">
              <a:solidFill>
                <a:schemeClr val="dk1"/>
              </a:solidFill>
            </a:endParaRPr>
          </a:p>
        </p:txBody>
      </p:sp>
      <p:pic>
        <p:nvPicPr>
          <p:cNvPr id="5" name="Picture 4" descr="C2-HD-BTM.png">
            <a:extLst>
              <a:ext uri="{FF2B5EF4-FFF2-40B4-BE49-F238E27FC236}">
                <a16:creationId xmlns:a16="http://schemas.microsoft.com/office/drawing/2014/main" id="{0D2D7FB9-CDEF-E14B-A6BB-0F05C5CDE0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6" name="Google Shape;126;p21">
            <a:extLst>
              <a:ext uri="{FF2B5EF4-FFF2-40B4-BE49-F238E27FC236}">
                <a16:creationId xmlns:a16="http://schemas.microsoft.com/office/drawing/2014/main" id="{CD0DF1D6-2ABA-45B5-A73E-ADEDCCD9F1E1}"/>
              </a:ext>
            </a:extLst>
          </p:cNvPr>
          <p:cNvSpPr/>
          <p:nvPr/>
        </p:nvSpPr>
        <p:spPr>
          <a:xfrm>
            <a:off x="0" y="1325808"/>
            <a:ext cx="2608130" cy="2568479"/>
          </a:xfrm>
          <a:prstGeom prst="ellipse">
            <a:avLst/>
          </a:prstGeom>
          <a:solidFill>
            <a:srgbClr val="4A86E8"/>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 name="Google Shape;129;p21">
            <a:extLst>
              <a:ext uri="{FF2B5EF4-FFF2-40B4-BE49-F238E27FC236}">
                <a16:creationId xmlns:a16="http://schemas.microsoft.com/office/drawing/2014/main" id="{2F45568C-3542-46D1-B69A-61A550DB1CB7}"/>
              </a:ext>
            </a:extLst>
          </p:cNvPr>
          <p:cNvSpPr txBox="1">
            <a:spLocks/>
          </p:cNvSpPr>
          <p:nvPr/>
        </p:nvSpPr>
        <p:spPr>
          <a:xfrm>
            <a:off x="23667" y="1590725"/>
            <a:ext cx="2657998" cy="254776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304792" algn="ctr">
              <a:buFont typeface="Arial" panose="020B0604020202020204" pitchFamily="34" charset="0"/>
              <a:buNone/>
            </a:pPr>
            <a:r>
              <a:rPr lang="en-US" b="1" dirty="0">
                <a:solidFill>
                  <a:srgbClr val="FFFFFF"/>
                </a:solidFill>
              </a:rPr>
              <a:t>   </a:t>
            </a:r>
            <a:r>
              <a:rPr lang="en-US" b="1" dirty="0" err="1">
                <a:solidFill>
                  <a:srgbClr val="FFFFFF"/>
                </a:solidFill>
              </a:rPr>
              <a:t>Données</a:t>
            </a:r>
            <a:r>
              <a:rPr lang="en-US" b="1" dirty="0">
                <a:solidFill>
                  <a:srgbClr val="FFFFFF"/>
                </a:solidFill>
              </a:rPr>
              <a:t> et </a:t>
            </a:r>
            <a:r>
              <a:rPr lang="en-US" b="1" dirty="0" err="1">
                <a:solidFill>
                  <a:srgbClr val="FFFFFF"/>
                </a:solidFill>
              </a:rPr>
              <a:t>mesures</a:t>
            </a:r>
            <a:r>
              <a:rPr lang="en-US" b="1" dirty="0">
                <a:solidFill>
                  <a:srgbClr val="FFFFFF"/>
                </a:solidFill>
              </a:rPr>
              <a:t> </a:t>
            </a:r>
            <a:r>
              <a:rPr lang="en-US" b="1" dirty="0" err="1">
                <a:solidFill>
                  <a:srgbClr val="FFFFFF"/>
                </a:solidFill>
              </a:rPr>
              <a:t>sont</a:t>
            </a:r>
            <a:r>
              <a:rPr lang="en-US" b="1" dirty="0">
                <a:solidFill>
                  <a:srgbClr val="FFFFFF"/>
                </a:solidFill>
              </a:rPr>
              <a:t> </a:t>
            </a:r>
            <a:r>
              <a:rPr lang="en-US" b="1" dirty="0" err="1">
                <a:solidFill>
                  <a:srgbClr val="FFFFFF"/>
                </a:solidFill>
              </a:rPr>
              <a:t>cruciales</a:t>
            </a:r>
            <a:r>
              <a:rPr lang="en-US" b="1" dirty="0">
                <a:solidFill>
                  <a:srgbClr val="FFFFFF"/>
                </a:solidFill>
              </a:rPr>
              <a:t> pour </a:t>
            </a:r>
            <a:r>
              <a:rPr lang="en-US" b="1" dirty="0" err="1">
                <a:solidFill>
                  <a:srgbClr val="FFFFFF"/>
                </a:solidFill>
              </a:rPr>
              <a:t>traiter</a:t>
            </a:r>
            <a:r>
              <a:rPr lang="en-US" b="1" dirty="0">
                <a:solidFill>
                  <a:srgbClr val="FFFFFF"/>
                </a:solidFill>
              </a:rPr>
              <a:t> </a:t>
            </a:r>
            <a:r>
              <a:rPr lang="en-US" b="1" dirty="0" err="1">
                <a:solidFill>
                  <a:srgbClr val="FFFFFF"/>
                </a:solidFill>
              </a:rPr>
              <a:t>ce</a:t>
            </a:r>
            <a:r>
              <a:rPr lang="en-US" b="1" dirty="0">
                <a:solidFill>
                  <a:srgbClr val="FFFFFF"/>
                </a:solidFill>
              </a:rPr>
              <a:t> </a:t>
            </a:r>
            <a:r>
              <a:rPr lang="en-US" b="1" dirty="0" err="1">
                <a:solidFill>
                  <a:srgbClr val="FFFFFF"/>
                </a:solidFill>
              </a:rPr>
              <a:t>problème</a:t>
            </a:r>
            <a:r>
              <a:rPr lang="en-US" b="1" dirty="0">
                <a:solidFill>
                  <a:srgbClr val="FFFFFF"/>
                </a:solidFill>
              </a:rPr>
              <a:t> !</a:t>
            </a:r>
          </a:p>
        </p:txBody>
      </p:sp>
      <p:pic>
        <p:nvPicPr>
          <p:cNvPr id="3" name="Graphic 2" descr="Earth globe Africa and Europe">
            <a:extLst>
              <a:ext uri="{FF2B5EF4-FFF2-40B4-BE49-F238E27FC236}">
                <a16:creationId xmlns:a16="http://schemas.microsoft.com/office/drawing/2014/main" id="{0066CC8E-F6AB-407C-BFFB-ED0B5B9069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240" y="2659147"/>
            <a:ext cx="1064400" cy="1064400"/>
          </a:xfrm>
          <a:prstGeom prst="rect">
            <a:avLst/>
          </a:prstGeom>
        </p:spPr>
      </p:pic>
      <p:pic>
        <p:nvPicPr>
          <p:cNvPr id="8" name="Graphic 7" descr="Earth globe Americas">
            <a:extLst>
              <a:ext uri="{FF2B5EF4-FFF2-40B4-BE49-F238E27FC236}">
                <a16:creationId xmlns:a16="http://schemas.microsoft.com/office/drawing/2014/main" id="{6C351117-EBF8-4C0D-81F0-52CA43C5E6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545" y="4681834"/>
            <a:ext cx="1064400" cy="1064400"/>
          </a:xfrm>
          <a:prstGeom prst="rect">
            <a:avLst/>
          </a:prstGeom>
        </p:spPr>
      </p:pic>
      <p:pic>
        <p:nvPicPr>
          <p:cNvPr id="10" name="Graphic 9" descr="Earth globe Asia and Australia">
            <a:extLst>
              <a:ext uri="{FF2B5EF4-FFF2-40B4-BE49-F238E27FC236}">
                <a16:creationId xmlns:a16="http://schemas.microsoft.com/office/drawing/2014/main" id="{3A19ED7B-63DC-4286-92C7-1DC9CB736D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47" y="3772353"/>
            <a:ext cx="1064400" cy="1064400"/>
          </a:xfrm>
          <a:prstGeom prst="rect">
            <a:avLst/>
          </a:prstGeom>
        </p:spPr>
      </p:pic>
      <p:pic>
        <p:nvPicPr>
          <p:cNvPr id="12" name="Graphic 11" descr="Earth Globe   Asia">
            <a:extLst>
              <a:ext uri="{FF2B5EF4-FFF2-40B4-BE49-F238E27FC236}">
                <a16:creationId xmlns:a16="http://schemas.microsoft.com/office/drawing/2014/main" id="{383AB248-22FD-455E-BA7E-FF8F93C4A9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45677" y="1109759"/>
            <a:ext cx="1064400" cy="1064400"/>
          </a:xfrm>
          <a:prstGeom prst="rect">
            <a:avLst/>
          </a:prstGeom>
        </p:spPr>
      </p:pic>
      <p:pic>
        <p:nvPicPr>
          <p:cNvPr id="15" name="Google Shape;130;p21">
            <a:extLst>
              <a:ext uri="{FF2B5EF4-FFF2-40B4-BE49-F238E27FC236}">
                <a16:creationId xmlns:a16="http://schemas.microsoft.com/office/drawing/2014/main" id="{0DE12AF2-9F31-439D-BEBC-DC6DD7008B36}"/>
              </a:ext>
            </a:extLst>
          </p:cNvPr>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1485120" y="3653501"/>
            <a:ext cx="2194560" cy="2275163"/>
          </a:xfrm>
          <a:prstGeom prst="rect">
            <a:avLst/>
          </a:prstGeom>
          <a:noFill/>
          <a:ln>
            <a:noFill/>
          </a:ln>
        </p:spPr>
      </p:pic>
    </p:spTree>
    <p:extLst>
      <p:ext uri="{BB962C8B-B14F-4D97-AF65-F5344CB8AC3E}">
        <p14:creationId xmlns:p14="http://schemas.microsoft.com/office/powerpoint/2010/main" val="3973258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QUI SOMMES NOUS?</a:t>
            </a:r>
            <a:endParaRPr b="1" dirty="0">
              <a:solidFill>
                <a:schemeClr val="accent5">
                  <a:lumMod val="75000"/>
                </a:schemeClr>
              </a:solidFill>
            </a:endParaRPr>
          </a:p>
        </p:txBody>
      </p:sp>
      <p:sp>
        <p:nvSpPr>
          <p:cNvPr id="102" name="Google Shape;102;p18"/>
          <p:cNvSpPr txBox="1">
            <a:spLocks noGrp="1"/>
          </p:cNvSpPr>
          <p:nvPr>
            <p:ph type="body" idx="1"/>
          </p:nvPr>
        </p:nvSpPr>
        <p:spPr>
          <a:xfrm>
            <a:off x="415600" y="1280367"/>
            <a:ext cx="11360800" cy="42012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US" dirty="0"/>
              <a:t>Nous </a:t>
            </a:r>
            <a:r>
              <a:rPr lang="en-US" dirty="0" err="1"/>
              <a:t>sommes</a:t>
            </a:r>
            <a:r>
              <a:rPr lang="en-US" dirty="0"/>
              <a:t> </a:t>
            </a:r>
            <a:r>
              <a:rPr lang="en-US" dirty="0" err="1"/>
              <a:t>une</a:t>
            </a:r>
            <a:r>
              <a:rPr lang="en-US" dirty="0"/>
              <a:t> coalition de femmes religieuses qui </a:t>
            </a:r>
            <a:r>
              <a:rPr lang="en-US" dirty="0" err="1"/>
              <a:t>apportent</a:t>
            </a:r>
            <a:r>
              <a:rPr lang="en-US" dirty="0"/>
              <a:t> </a:t>
            </a:r>
            <a:r>
              <a:rPr lang="en-US" dirty="0" err="1"/>
              <a:t>leur</a:t>
            </a:r>
            <a:r>
              <a:rPr lang="en-US" dirty="0"/>
              <a:t> </a:t>
            </a:r>
            <a:r>
              <a:rPr lang="en-US" dirty="0" err="1"/>
              <a:t>voix</a:t>
            </a:r>
            <a:r>
              <a:rPr lang="en-US" dirty="0"/>
              <a:t>, </a:t>
            </a:r>
            <a:r>
              <a:rPr lang="en-US" dirty="0" err="1"/>
              <a:t>leurs</a:t>
            </a:r>
            <a:r>
              <a:rPr lang="en-US" dirty="0"/>
              <a:t> </a:t>
            </a:r>
            <a:r>
              <a:rPr lang="en-US" dirty="0" err="1"/>
              <a:t>préoccupations</a:t>
            </a:r>
            <a:r>
              <a:rPr lang="en-US" dirty="0"/>
              <a:t> et </a:t>
            </a:r>
            <a:r>
              <a:rPr lang="en-US" dirty="0" err="1"/>
              <a:t>leur</a:t>
            </a:r>
            <a:r>
              <a:rPr lang="en-US" dirty="0"/>
              <a:t> </a:t>
            </a:r>
            <a:r>
              <a:rPr lang="en-US" dirty="0" err="1"/>
              <a:t>expérience</a:t>
            </a:r>
            <a:r>
              <a:rPr lang="en-US" dirty="0"/>
              <a:t> </a:t>
            </a:r>
            <a:r>
              <a:rPr lang="en-US" dirty="0" err="1"/>
              <a:t>en</a:t>
            </a:r>
            <a:r>
              <a:rPr lang="en-US" dirty="0"/>
              <a:t> </a:t>
            </a:r>
            <a:r>
              <a:rPr lang="en-US" dirty="0" err="1"/>
              <a:t>tant</a:t>
            </a:r>
            <a:r>
              <a:rPr lang="en-US" dirty="0"/>
              <a:t> </a:t>
            </a:r>
            <a:r>
              <a:rPr lang="en-US" dirty="0" err="1"/>
              <a:t>qu'éducatrices</a:t>
            </a:r>
            <a:r>
              <a:rPr lang="en-US" dirty="0"/>
              <a:t>, </a:t>
            </a:r>
            <a:r>
              <a:rPr lang="en-US" dirty="0" err="1"/>
              <a:t>prestataires</a:t>
            </a:r>
            <a:r>
              <a:rPr lang="en-US" dirty="0"/>
              <a:t> de </a:t>
            </a:r>
            <a:r>
              <a:rPr lang="en-US" dirty="0" err="1"/>
              <a:t>soins</a:t>
            </a:r>
            <a:r>
              <a:rPr lang="en-US" dirty="0"/>
              <a:t> de santé, </a:t>
            </a:r>
            <a:r>
              <a:rPr lang="en-US" dirty="0" err="1"/>
              <a:t>travailleuses</a:t>
            </a:r>
            <a:r>
              <a:rPr lang="en-US" dirty="0"/>
              <a:t> </a:t>
            </a:r>
            <a:r>
              <a:rPr lang="en-US" dirty="0" err="1"/>
              <a:t>sociales</a:t>
            </a:r>
            <a:r>
              <a:rPr lang="en-US" dirty="0"/>
              <a:t>, </a:t>
            </a:r>
            <a:r>
              <a:rPr lang="en-US" dirty="0" err="1"/>
              <a:t>créatrices</a:t>
            </a:r>
            <a:r>
              <a:rPr lang="en-US" dirty="0"/>
              <a:t> de </a:t>
            </a:r>
            <a:r>
              <a:rPr lang="en-US" dirty="0" err="1"/>
              <a:t>projets</a:t>
            </a:r>
            <a:r>
              <a:rPr lang="en-US" dirty="0"/>
              <a:t> de </a:t>
            </a:r>
            <a:r>
              <a:rPr lang="en-US" dirty="0" err="1"/>
              <a:t>développement</a:t>
            </a:r>
            <a:r>
              <a:rPr lang="en-US" dirty="0"/>
              <a:t> </a:t>
            </a:r>
            <a:r>
              <a:rPr lang="en-US" dirty="0" err="1"/>
              <a:t>communautaire</a:t>
            </a:r>
            <a:r>
              <a:rPr lang="en-US" dirty="0"/>
              <a:t> aux Nations </a:t>
            </a:r>
            <a:r>
              <a:rPr lang="en-US" dirty="0" err="1"/>
              <a:t>Unies</a:t>
            </a:r>
            <a:r>
              <a:rPr lang="en-US" dirty="0"/>
              <a:t>. </a:t>
            </a:r>
            <a:endParaRPr dirty="0"/>
          </a:p>
        </p:txBody>
      </p:sp>
      <p:sp>
        <p:nvSpPr>
          <p:cNvPr id="103" name="Google Shape;103;p18"/>
          <p:cNvSpPr txBox="1"/>
          <p:nvPr/>
        </p:nvSpPr>
        <p:spPr>
          <a:xfrm>
            <a:off x="2514299" y="5628604"/>
            <a:ext cx="7710355" cy="619333"/>
          </a:xfrm>
          <a:prstGeom prst="rect">
            <a:avLst/>
          </a:prstGeom>
          <a:noFill/>
          <a:ln>
            <a:noFill/>
          </a:ln>
        </p:spPr>
        <p:txBody>
          <a:bodyPr spcFirstLastPara="1" wrap="square" lIns="121900" tIns="121900" rIns="121900" bIns="121900" anchor="t" anchorCtr="0">
            <a:noAutofit/>
          </a:bodyPr>
          <a:lstStyle/>
          <a:p>
            <a:r>
              <a:rPr lang="en" sz="2400" dirty="0">
                <a:solidFill>
                  <a:schemeClr val="accent3">
                    <a:lumMod val="75000"/>
                  </a:schemeClr>
                </a:solidFill>
              </a:rPr>
              <a:t>Conseil de UNANIMA International , </a:t>
            </a:r>
            <a:r>
              <a:rPr lang="en" sz="2400" dirty="0" err="1">
                <a:solidFill>
                  <a:schemeClr val="accent3">
                    <a:lumMod val="75000"/>
                  </a:schemeClr>
                </a:solidFill>
              </a:rPr>
              <a:t>Février</a:t>
            </a:r>
            <a:r>
              <a:rPr lang="en" sz="2400" dirty="0">
                <a:solidFill>
                  <a:schemeClr val="accent3">
                    <a:lumMod val="75000"/>
                  </a:schemeClr>
                </a:solidFill>
              </a:rPr>
              <a:t> 2020</a:t>
            </a:r>
            <a:endParaRPr sz="2400" dirty="0">
              <a:solidFill>
                <a:schemeClr val="accent3">
                  <a:lumMod val="75000"/>
                </a:schemeClr>
              </a:solidFill>
            </a:endParaRPr>
          </a:p>
        </p:txBody>
      </p:sp>
      <p:pic>
        <p:nvPicPr>
          <p:cNvPr id="7" name="Picture 6" descr="C2-HD-BTM.png">
            <a:extLst>
              <a:ext uri="{FF2B5EF4-FFF2-40B4-BE49-F238E27FC236}">
                <a16:creationId xmlns:a16="http://schemas.microsoft.com/office/drawing/2014/main" id="{3BA1944B-65DD-984C-B6D2-9834F61C6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378CFD02-564D-47D3-881C-8301AE0784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99381" y="2880937"/>
            <a:ext cx="7334710" cy="3213463"/>
          </a:xfrm>
          <a:prstGeom prst="rect">
            <a:avLst/>
          </a:prstGeom>
        </p:spPr>
      </p:pic>
    </p:spTree>
    <p:extLst>
      <p:ext uri="{BB962C8B-B14F-4D97-AF65-F5344CB8AC3E}">
        <p14:creationId xmlns:p14="http://schemas.microsoft.com/office/powerpoint/2010/main" val="4173614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258438" y="320294"/>
            <a:ext cx="11360800" cy="763600"/>
          </a:xfrm>
          <a:prstGeom prst="rect">
            <a:avLst/>
          </a:prstGeom>
        </p:spPr>
        <p:txBody>
          <a:bodyPr spcFirstLastPara="1" vert="horz" wrap="square" lIns="121900" tIns="121900" rIns="121900" bIns="121900" rtlCol="0" anchor="t" anchorCtr="0">
            <a:noAutofit/>
          </a:bodyPr>
          <a:lstStyle/>
          <a:p>
            <a:r>
              <a:rPr lang="en-US" b="1" dirty="0">
                <a:solidFill>
                  <a:srgbClr val="0B5394"/>
                </a:solidFill>
              </a:rPr>
              <a:t>L’ONU &amp; LE SANS-ABRISME</a:t>
            </a:r>
            <a:endParaRPr b="1" dirty="0">
              <a:solidFill>
                <a:srgbClr val="0B5394"/>
              </a:solidFill>
            </a:endParaRPr>
          </a:p>
        </p:txBody>
      </p:sp>
      <p:pic>
        <p:nvPicPr>
          <p:cNvPr id="5" name="Picture 4" descr="C2-HD-BTM.png">
            <a:extLst>
              <a:ext uri="{FF2B5EF4-FFF2-40B4-BE49-F238E27FC236}">
                <a16:creationId xmlns:a16="http://schemas.microsoft.com/office/drawing/2014/main" id="{0D2D7FB9-CDEF-E14B-A6BB-0F05C5CDE0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6" name="Google Shape;191;p29">
            <a:extLst>
              <a:ext uri="{FF2B5EF4-FFF2-40B4-BE49-F238E27FC236}">
                <a16:creationId xmlns:a16="http://schemas.microsoft.com/office/drawing/2014/main" id="{2697303F-9B05-4476-8EF9-12DA0AD8525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496600" y="2615301"/>
            <a:ext cx="3487600" cy="2811000"/>
          </a:xfrm>
          <a:prstGeom prst="rect">
            <a:avLst/>
          </a:prstGeom>
          <a:noFill/>
          <a:ln>
            <a:noFill/>
          </a:ln>
        </p:spPr>
      </p:pic>
      <p:sp>
        <p:nvSpPr>
          <p:cNvPr id="183" name="Google Shape;183;p28"/>
          <p:cNvSpPr txBox="1">
            <a:spLocks noGrp="1"/>
          </p:cNvSpPr>
          <p:nvPr>
            <p:ph type="body" idx="1"/>
          </p:nvPr>
        </p:nvSpPr>
        <p:spPr>
          <a:xfrm>
            <a:off x="103900" y="1345471"/>
            <a:ext cx="11984200" cy="4555200"/>
          </a:xfrm>
          <a:prstGeom prst="rect">
            <a:avLst/>
          </a:prstGeom>
        </p:spPr>
        <p:txBody>
          <a:bodyPr spcFirstLastPara="1" vert="horz" wrap="square" lIns="121900" tIns="121900" rIns="121900" bIns="121900" rtlCol="0" anchor="t" anchorCtr="0">
            <a:noAutofit/>
          </a:bodyPr>
          <a:lstStyle/>
          <a:p>
            <a:pPr>
              <a:lnSpc>
                <a:spcPct val="107000"/>
              </a:lnSpc>
              <a:buClr>
                <a:schemeClr val="dk1"/>
              </a:buClr>
            </a:pPr>
            <a:r>
              <a:rPr lang="en-US" sz="1900" dirty="0" err="1">
                <a:solidFill>
                  <a:schemeClr val="dk1"/>
                </a:solidFill>
              </a:rPr>
              <a:t>En</a:t>
            </a:r>
            <a:r>
              <a:rPr lang="en-US" sz="1900" dirty="0">
                <a:solidFill>
                  <a:schemeClr val="dk1"/>
                </a:solidFill>
              </a:rPr>
              <a:t> 2017/2018, un </a:t>
            </a:r>
            <a:r>
              <a:rPr lang="en-US" sz="1900" dirty="0" err="1">
                <a:solidFill>
                  <a:schemeClr val="dk1"/>
                </a:solidFill>
              </a:rPr>
              <a:t>groupe</a:t>
            </a:r>
            <a:r>
              <a:rPr lang="en-US" sz="1900" dirty="0">
                <a:solidFill>
                  <a:schemeClr val="dk1"/>
                </a:solidFill>
              </a:rPr>
              <a:t> </a:t>
            </a:r>
            <a:r>
              <a:rPr lang="en-US" sz="1900" dirty="0" err="1">
                <a:solidFill>
                  <a:schemeClr val="dk1"/>
                </a:solidFill>
              </a:rPr>
              <a:t>d'ONG</a:t>
            </a:r>
            <a:r>
              <a:rPr lang="en-US" sz="1900" dirty="0">
                <a:solidFill>
                  <a:schemeClr val="dk1"/>
                </a:solidFill>
              </a:rPr>
              <a:t> </a:t>
            </a:r>
            <a:r>
              <a:rPr lang="en-US" sz="1900" dirty="0" err="1">
                <a:solidFill>
                  <a:schemeClr val="dk1"/>
                </a:solidFill>
              </a:rPr>
              <a:t>s'est</a:t>
            </a:r>
            <a:r>
              <a:rPr lang="en-US" sz="1900" dirty="0">
                <a:solidFill>
                  <a:schemeClr val="dk1"/>
                </a:solidFill>
              </a:rPr>
              <a:t> </a:t>
            </a:r>
            <a:r>
              <a:rPr lang="en-US" sz="1900" dirty="0" err="1">
                <a:solidFill>
                  <a:schemeClr val="dk1"/>
                </a:solidFill>
              </a:rPr>
              <a:t>réuni</a:t>
            </a:r>
            <a:r>
              <a:rPr lang="en-US" sz="1900" dirty="0">
                <a:solidFill>
                  <a:schemeClr val="dk1"/>
                </a:solidFill>
              </a:rPr>
              <a:t> pour </a:t>
            </a:r>
            <a:r>
              <a:rPr lang="en-US" sz="1900" dirty="0" err="1">
                <a:solidFill>
                  <a:schemeClr val="dk1"/>
                </a:solidFill>
              </a:rPr>
              <a:t>aborder</a:t>
            </a:r>
            <a:r>
              <a:rPr lang="en-US" sz="1900" dirty="0">
                <a:solidFill>
                  <a:schemeClr val="dk1"/>
                </a:solidFill>
              </a:rPr>
              <a:t> la question du sans-</a:t>
            </a:r>
            <a:r>
              <a:rPr lang="en-US" sz="1900" dirty="0" err="1">
                <a:solidFill>
                  <a:schemeClr val="dk1"/>
                </a:solidFill>
              </a:rPr>
              <a:t>abrisme</a:t>
            </a:r>
            <a:r>
              <a:rPr lang="en-US" sz="1900" dirty="0">
                <a:solidFill>
                  <a:schemeClr val="dk1"/>
                </a:solidFill>
              </a:rPr>
              <a:t> et la porter </a:t>
            </a:r>
            <a:r>
              <a:rPr lang="en-US" sz="1900" dirty="0" err="1">
                <a:solidFill>
                  <a:schemeClr val="dk1"/>
                </a:solidFill>
              </a:rPr>
              <a:t>à</a:t>
            </a:r>
            <a:r>
              <a:rPr lang="en-US" sz="1900" dirty="0">
                <a:solidFill>
                  <a:schemeClr val="dk1"/>
                </a:solidFill>
              </a:rPr>
              <a:t> </a:t>
            </a:r>
            <a:r>
              <a:rPr lang="en-US" sz="1900" dirty="0" err="1">
                <a:solidFill>
                  <a:schemeClr val="dk1"/>
                </a:solidFill>
              </a:rPr>
              <a:t>l'attention</a:t>
            </a:r>
            <a:r>
              <a:rPr lang="en-US" sz="1900" dirty="0">
                <a:solidFill>
                  <a:schemeClr val="dk1"/>
                </a:solidFill>
              </a:rPr>
              <a:t> des Nations </a:t>
            </a:r>
            <a:r>
              <a:rPr lang="en-US" sz="1900" dirty="0" err="1">
                <a:solidFill>
                  <a:schemeClr val="dk1"/>
                </a:solidFill>
              </a:rPr>
              <a:t>Unies</a:t>
            </a:r>
            <a:r>
              <a:rPr lang="en-US" sz="1900" dirty="0">
                <a:solidFill>
                  <a:schemeClr val="dk1"/>
                </a:solidFill>
              </a:rPr>
              <a:t>. Le Groupe de travail pour </a:t>
            </a:r>
            <a:r>
              <a:rPr lang="en-US" sz="1900" dirty="0" err="1">
                <a:solidFill>
                  <a:schemeClr val="dk1"/>
                </a:solidFill>
              </a:rPr>
              <a:t>mettre</a:t>
            </a:r>
            <a:r>
              <a:rPr lang="en-US" sz="1900" dirty="0">
                <a:solidFill>
                  <a:schemeClr val="dk1"/>
                </a:solidFill>
              </a:rPr>
              <a:t> fin au sans-</a:t>
            </a:r>
            <a:r>
              <a:rPr lang="en-US" sz="1900" dirty="0" err="1">
                <a:solidFill>
                  <a:schemeClr val="dk1"/>
                </a:solidFill>
              </a:rPr>
              <a:t>abrisme</a:t>
            </a:r>
            <a:r>
              <a:rPr lang="en-US" sz="1900" dirty="0">
                <a:solidFill>
                  <a:schemeClr val="dk1"/>
                </a:solidFill>
              </a:rPr>
              <a:t>(WGEH) a </a:t>
            </a:r>
            <a:r>
              <a:rPr lang="en-US" sz="1900" dirty="0" err="1">
                <a:solidFill>
                  <a:schemeClr val="dk1"/>
                </a:solidFill>
              </a:rPr>
              <a:t>été</a:t>
            </a:r>
            <a:r>
              <a:rPr lang="en-US" sz="1900" dirty="0">
                <a:solidFill>
                  <a:schemeClr val="dk1"/>
                </a:solidFill>
              </a:rPr>
              <a:t> </a:t>
            </a:r>
            <a:r>
              <a:rPr lang="en-US" sz="1900" dirty="0" err="1">
                <a:solidFill>
                  <a:schemeClr val="dk1"/>
                </a:solidFill>
              </a:rPr>
              <a:t>formé</a:t>
            </a:r>
            <a:r>
              <a:rPr lang="en-US" sz="1900" dirty="0">
                <a:solidFill>
                  <a:schemeClr val="dk1"/>
                </a:solidFill>
              </a:rPr>
              <a:t>.</a:t>
            </a:r>
          </a:p>
          <a:p>
            <a:pPr>
              <a:lnSpc>
                <a:spcPct val="107000"/>
              </a:lnSpc>
              <a:buClr>
                <a:schemeClr val="dk1"/>
              </a:buClr>
            </a:pPr>
            <a:r>
              <a:rPr lang="en-US" sz="1900" dirty="0">
                <a:solidFill>
                  <a:schemeClr val="dk1"/>
                </a:solidFill>
              </a:rPr>
              <a:t>Le </a:t>
            </a:r>
            <a:r>
              <a:rPr lang="en-US" sz="1900" dirty="0" err="1">
                <a:solidFill>
                  <a:schemeClr val="dk1"/>
                </a:solidFill>
              </a:rPr>
              <a:t>groupe</a:t>
            </a:r>
            <a:r>
              <a:rPr lang="en-US" sz="1900" dirty="0">
                <a:solidFill>
                  <a:schemeClr val="dk1"/>
                </a:solidFill>
              </a:rPr>
              <a:t> de travail a mis sur pied </a:t>
            </a:r>
            <a:r>
              <a:rPr lang="en-US" sz="1900" dirty="0" err="1">
                <a:solidFill>
                  <a:schemeClr val="dk1"/>
                </a:solidFill>
              </a:rPr>
              <a:t>une</a:t>
            </a:r>
            <a:r>
              <a:rPr lang="en-US" sz="1900" dirty="0">
                <a:solidFill>
                  <a:schemeClr val="dk1"/>
                </a:solidFill>
              </a:rPr>
              <a:t> </a:t>
            </a:r>
            <a:r>
              <a:rPr lang="en-US" sz="1900" dirty="0" err="1">
                <a:solidFill>
                  <a:schemeClr val="dk1"/>
                </a:solidFill>
              </a:rPr>
              <a:t>importante</a:t>
            </a:r>
            <a:r>
              <a:rPr lang="en-US" sz="1900" dirty="0">
                <a:solidFill>
                  <a:schemeClr val="dk1"/>
                </a:solidFill>
              </a:rPr>
              <a:t> </a:t>
            </a:r>
            <a:r>
              <a:rPr lang="en-US" sz="1900" dirty="0" err="1">
                <a:solidFill>
                  <a:schemeClr val="dk1"/>
                </a:solidFill>
              </a:rPr>
              <a:t>campagne</a:t>
            </a:r>
            <a:r>
              <a:rPr lang="en-US" sz="1900" dirty="0">
                <a:solidFill>
                  <a:schemeClr val="dk1"/>
                </a:solidFill>
              </a:rPr>
              <a:t> de plaidoyer </a:t>
            </a:r>
            <a:r>
              <a:rPr lang="en-US" sz="1900" dirty="0" err="1">
                <a:solidFill>
                  <a:schemeClr val="dk1"/>
                </a:solidFill>
              </a:rPr>
              <a:t>en</a:t>
            </a:r>
            <a:r>
              <a:rPr lang="en-US" sz="1900" dirty="0">
                <a:solidFill>
                  <a:schemeClr val="dk1"/>
                </a:solidFill>
              </a:rPr>
              <a:t> </a:t>
            </a:r>
            <a:r>
              <a:rPr lang="en-US" sz="1900" dirty="0" err="1">
                <a:solidFill>
                  <a:schemeClr val="dk1"/>
                </a:solidFill>
              </a:rPr>
              <a:t>s'efforçant</a:t>
            </a:r>
            <a:r>
              <a:rPr lang="en-US" sz="1900" dirty="0">
                <a:solidFill>
                  <a:schemeClr val="dk1"/>
                </a:solidFill>
              </a:rPr>
              <a:t> de faire </a:t>
            </a:r>
            <a:r>
              <a:rPr lang="en-US" sz="1900" dirty="0" err="1">
                <a:solidFill>
                  <a:schemeClr val="dk1"/>
                </a:solidFill>
              </a:rPr>
              <a:t>avancer</a:t>
            </a:r>
            <a:r>
              <a:rPr lang="en-US" sz="1900" dirty="0">
                <a:solidFill>
                  <a:schemeClr val="dk1"/>
                </a:solidFill>
              </a:rPr>
              <a:t> le </a:t>
            </a:r>
            <a:r>
              <a:rPr lang="en-US" sz="1900" dirty="0" err="1">
                <a:solidFill>
                  <a:schemeClr val="dk1"/>
                </a:solidFill>
              </a:rPr>
              <a:t>problème</a:t>
            </a:r>
            <a:r>
              <a:rPr lang="en-US" sz="1900" dirty="0">
                <a:solidFill>
                  <a:schemeClr val="dk1"/>
                </a:solidFill>
              </a:rPr>
              <a:t> du sans-</a:t>
            </a:r>
            <a:r>
              <a:rPr lang="en-US" sz="1900" dirty="0" err="1">
                <a:solidFill>
                  <a:schemeClr val="dk1"/>
                </a:solidFill>
              </a:rPr>
              <a:t>abrisme</a:t>
            </a:r>
            <a:r>
              <a:rPr lang="en-US" sz="1900" dirty="0">
                <a:solidFill>
                  <a:schemeClr val="dk1"/>
                </a:solidFill>
              </a:rPr>
              <a:t> </a:t>
            </a:r>
            <a:r>
              <a:rPr lang="en-US" sz="1900" dirty="0" err="1">
                <a:solidFill>
                  <a:schemeClr val="dk1"/>
                </a:solidFill>
              </a:rPr>
              <a:t>à</a:t>
            </a:r>
            <a:r>
              <a:rPr lang="en-US" sz="1900" dirty="0">
                <a:solidFill>
                  <a:schemeClr val="dk1"/>
                </a:solidFill>
              </a:rPr>
              <a:t> </a:t>
            </a:r>
            <a:r>
              <a:rPr lang="en-US" sz="1900" dirty="0" err="1">
                <a:solidFill>
                  <a:schemeClr val="dk1"/>
                </a:solidFill>
              </a:rPr>
              <a:t>chaque</a:t>
            </a:r>
            <a:r>
              <a:rPr lang="en-US" sz="1900" dirty="0">
                <a:solidFill>
                  <a:schemeClr val="dk1"/>
                </a:solidFill>
              </a:rPr>
              <a:t> occasion.</a:t>
            </a:r>
          </a:p>
          <a:p>
            <a:pPr>
              <a:lnSpc>
                <a:spcPct val="107000"/>
              </a:lnSpc>
              <a:buClr>
                <a:schemeClr val="dk1"/>
              </a:buClr>
            </a:pPr>
            <a:r>
              <a:rPr lang="en-US" sz="1900" dirty="0">
                <a:solidFill>
                  <a:schemeClr val="dk1"/>
                </a:solidFill>
              </a:rPr>
              <a:t>Le plaidoyer du WGEH et des </a:t>
            </a:r>
            <a:r>
              <a:rPr lang="en-US" sz="1900" dirty="0" err="1">
                <a:solidFill>
                  <a:schemeClr val="dk1"/>
                </a:solidFill>
              </a:rPr>
              <a:t>États</a:t>
            </a:r>
            <a:r>
              <a:rPr lang="en-US" sz="1900" dirty="0">
                <a:solidFill>
                  <a:schemeClr val="dk1"/>
                </a:solidFill>
              </a:rPr>
              <a:t> </a:t>
            </a:r>
            <a:r>
              <a:rPr lang="en-US" sz="1900" dirty="0" err="1">
                <a:solidFill>
                  <a:schemeClr val="dk1"/>
                </a:solidFill>
              </a:rPr>
              <a:t>membres</a:t>
            </a:r>
            <a:r>
              <a:rPr lang="en-US" sz="1900" dirty="0">
                <a:solidFill>
                  <a:schemeClr val="dk1"/>
                </a:solidFill>
              </a:rPr>
              <a:t> </a:t>
            </a:r>
            <a:r>
              <a:rPr lang="en-US" sz="1900" dirty="0" err="1">
                <a:solidFill>
                  <a:schemeClr val="dk1"/>
                </a:solidFill>
              </a:rPr>
              <a:t>favorables</a:t>
            </a:r>
            <a:r>
              <a:rPr lang="en-US" sz="1900" dirty="0">
                <a:solidFill>
                  <a:schemeClr val="dk1"/>
                </a:solidFill>
              </a:rPr>
              <a:t>  </a:t>
            </a:r>
            <a:r>
              <a:rPr lang="en-US" sz="1900" dirty="0" err="1">
                <a:solidFill>
                  <a:schemeClr val="dk1"/>
                </a:solidFill>
              </a:rPr>
              <a:t>à</a:t>
            </a:r>
            <a:r>
              <a:rPr lang="en-US" sz="1900" dirty="0">
                <a:solidFill>
                  <a:schemeClr val="dk1"/>
                </a:solidFill>
              </a:rPr>
              <a:t> la 57e Commission du </a:t>
            </a:r>
            <a:r>
              <a:rPr lang="en-US" sz="1900" dirty="0" err="1">
                <a:solidFill>
                  <a:schemeClr val="dk1"/>
                </a:solidFill>
              </a:rPr>
              <a:t>développement</a:t>
            </a:r>
            <a:r>
              <a:rPr lang="en-US" sz="1900" dirty="0">
                <a:solidFill>
                  <a:schemeClr val="dk1"/>
                </a:solidFill>
              </a:rPr>
              <a:t> social (CDS 57) a conduit </a:t>
            </a:r>
            <a:r>
              <a:rPr lang="en-US" sz="1900" dirty="0" err="1">
                <a:solidFill>
                  <a:schemeClr val="dk1"/>
                </a:solidFill>
              </a:rPr>
              <a:t>à</a:t>
            </a:r>
            <a:r>
              <a:rPr lang="en-US" sz="1900" dirty="0">
                <a:solidFill>
                  <a:schemeClr val="dk1"/>
                </a:solidFill>
              </a:rPr>
              <a:t> prendre </a:t>
            </a:r>
            <a:r>
              <a:rPr lang="en-US" sz="1900" dirty="0" err="1">
                <a:solidFill>
                  <a:schemeClr val="dk1"/>
                </a:solidFill>
              </a:rPr>
              <a:t>comme</a:t>
            </a:r>
            <a:r>
              <a:rPr lang="en-US" sz="1900" dirty="0">
                <a:solidFill>
                  <a:schemeClr val="dk1"/>
                </a:solidFill>
              </a:rPr>
              <a:t> </a:t>
            </a:r>
            <a:r>
              <a:rPr lang="en-US" sz="1900" dirty="0" err="1">
                <a:solidFill>
                  <a:schemeClr val="dk1"/>
                </a:solidFill>
              </a:rPr>
              <a:t>thème</a:t>
            </a:r>
            <a:r>
              <a:rPr lang="en-US" sz="1900" dirty="0">
                <a:solidFill>
                  <a:schemeClr val="dk1"/>
                </a:solidFill>
              </a:rPr>
              <a:t> </a:t>
            </a:r>
            <a:r>
              <a:rPr lang="en-US" sz="1900" dirty="0" err="1">
                <a:solidFill>
                  <a:schemeClr val="dk1"/>
                </a:solidFill>
              </a:rPr>
              <a:t>priortiatire</a:t>
            </a:r>
            <a:r>
              <a:rPr lang="en-US" sz="1900" dirty="0">
                <a:solidFill>
                  <a:schemeClr val="dk1"/>
                </a:solidFill>
              </a:rPr>
              <a:t> </a:t>
            </a:r>
            <a:r>
              <a:rPr lang="en-US" sz="1900" dirty="0" err="1">
                <a:solidFill>
                  <a:schemeClr val="dk1"/>
                </a:solidFill>
              </a:rPr>
              <a:t>à</a:t>
            </a:r>
            <a:r>
              <a:rPr lang="en-US" sz="1900" dirty="0">
                <a:solidFill>
                  <a:schemeClr val="dk1"/>
                </a:solidFill>
              </a:rPr>
              <a:t> la Commission du </a:t>
            </a:r>
            <a:r>
              <a:rPr lang="en-US" sz="1900" dirty="0" err="1">
                <a:solidFill>
                  <a:schemeClr val="dk1"/>
                </a:solidFill>
              </a:rPr>
              <a:t>Développement</a:t>
            </a:r>
            <a:r>
              <a:rPr lang="en-US" sz="1900" dirty="0">
                <a:solidFill>
                  <a:schemeClr val="dk1"/>
                </a:solidFill>
              </a:rPr>
              <a:t> Social (CDS 58) «des </a:t>
            </a:r>
            <a:r>
              <a:rPr lang="en-US" sz="1900" dirty="0" err="1">
                <a:solidFill>
                  <a:schemeClr val="dk1"/>
                </a:solidFill>
              </a:rPr>
              <a:t>logements</a:t>
            </a:r>
            <a:r>
              <a:rPr lang="en-US" sz="1900" dirty="0">
                <a:solidFill>
                  <a:schemeClr val="dk1"/>
                </a:solidFill>
              </a:rPr>
              <a:t> </a:t>
            </a:r>
            <a:r>
              <a:rPr lang="en-US" sz="1900" dirty="0" err="1">
                <a:solidFill>
                  <a:schemeClr val="dk1"/>
                </a:solidFill>
              </a:rPr>
              <a:t>abordables</a:t>
            </a:r>
            <a:r>
              <a:rPr lang="en-US" sz="1900" dirty="0">
                <a:solidFill>
                  <a:schemeClr val="dk1"/>
                </a:solidFill>
              </a:rPr>
              <a:t> et des </a:t>
            </a:r>
            <a:r>
              <a:rPr lang="en-US" sz="1900" dirty="0" err="1">
                <a:solidFill>
                  <a:schemeClr val="dk1"/>
                </a:solidFill>
              </a:rPr>
              <a:t>systèmes</a:t>
            </a:r>
            <a:r>
              <a:rPr lang="en-US" sz="1900" dirty="0">
                <a:solidFill>
                  <a:schemeClr val="dk1"/>
                </a:solidFill>
              </a:rPr>
              <a:t> de protection </a:t>
            </a:r>
            <a:r>
              <a:rPr lang="en-US" sz="1900" dirty="0" err="1">
                <a:solidFill>
                  <a:schemeClr val="dk1"/>
                </a:solidFill>
              </a:rPr>
              <a:t>sociale</a:t>
            </a:r>
            <a:r>
              <a:rPr lang="en-US" sz="1900" dirty="0">
                <a:solidFill>
                  <a:schemeClr val="dk1"/>
                </a:solidFill>
              </a:rPr>
              <a:t> pour </a:t>
            </a:r>
            <a:r>
              <a:rPr lang="en-US" sz="1900" dirty="0" err="1">
                <a:solidFill>
                  <a:schemeClr val="dk1"/>
                </a:solidFill>
              </a:rPr>
              <a:t>tous</a:t>
            </a:r>
            <a:r>
              <a:rPr lang="en-US" sz="1900" dirty="0">
                <a:solidFill>
                  <a:schemeClr val="dk1"/>
                </a:solidFill>
              </a:rPr>
              <a:t> </a:t>
            </a:r>
            <a:r>
              <a:rPr lang="en-US" sz="1900" dirty="0" err="1">
                <a:solidFill>
                  <a:schemeClr val="dk1"/>
                </a:solidFill>
              </a:rPr>
              <a:t>afin</a:t>
            </a:r>
            <a:r>
              <a:rPr lang="en-US" sz="1900" dirty="0">
                <a:solidFill>
                  <a:schemeClr val="dk1"/>
                </a:solidFill>
              </a:rPr>
              <a:t> de </a:t>
            </a:r>
            <a:r>
              <a:rPr lang="en-US" sz="1900" dirty="0" err="1">
                <a:solidFill>
                  <a:schemeClr val="dk1"/>
                </a:solidFill>
              </a:rPr>
              <a:t>lutter</a:t>
            </a:r>
            <a:r>
              <a:rPr lang="en-US" sz="1900" dirty="0">
                <a:solidFill>
                  <a:schemeClr val="dk1"/>
                </a:solidFill>
              </a:rPr>
              <a:t> </a:t>
            </a:r>
            <a:r>
              <a:rPr lang="en-US" sz="1900" dirty="0" err="1">
                <a:solidFill>
                  <a:schemeClr val="dk1"/>
                </a:solidFill>
              </a:rPr>
              <a:t>contre</a:t>
            </a:r>
            <a:r>
              <a:rPr lang="en-US" sz="1900" dirty="0">
                <a:solidFill>
                  <a:schemeClr val="dk1"/>
                </a:solidFill>
              </a:rPr>
              <a:t> le sans-</a:t>
            </a:r>
            <a:r>
              <a:rPr lang="en-US" sz="1900" dirty="0" err="1">
                <a:solidFill>
                  <a:schemeClr val="dk1"/>
                </a:solidFill>
              </a:rPr>
              <a:t>abrisme</a:t>
            </a:r>
            <a:r>
              <a:rPr lang="en-US" sz="1900" dirty="0">
                <a:solidFill>
                  <a:schemeClr val="dk1"/>
                </a:solidFill>
              </a:rPr>
              <a:t>»,  </a:t>
            </a:r>
          </a:p>
          <a:p>
            <a:pPr>
              <a:lnSpc>
                <a:spcPct val="107000"/>
              </a:lnSpc>
              <a:buClr>
                <a:schemeClr val="dk1"/>
              </a:buClr>
            </a:pPr>
            <a:r>
              <a:rPr lang="en-US" sz="1900" dirty="0">
                <a:solidFill>
                  <a:schemeClr val="dk1"/>
                </a:solidFill>
              </a:rPr>
              <a:t>Une </a:t>
            </a:r>
            <a:r>
              <a:rPr lang="en-US" sz="1900" dirty="0" err="1">
                <a:solidFill>
                  <a:schemeClr val="dk1"/>
                </a:solidFill>
              </a:rPr>
              <a:t>réunion</a:t>
            </a:r>
            <a:r>
              <a:rPr lang="en-US" sz="1900" dirty="0">
                <a:solidFill>
                  <a:schemeClr val="dk1"/>
                </a:solidFill>
              </a:rPr>
              <a:t> d'un </a:t>
            </a:r>
            <a:r>
              <a:rPr lang="en-US" sz="1900" dirty="0" err="1">
                <a:solidFill>
                  <a:schemeClr val="dk1"/>
                </a:solidFill>
              </a:rPr>
              <a:t>groupe</a:t>
            </a:r>
            <a:r>
              <a:rPr lang="en-US" sz="1900" dirty="0">
                <a:solidFill>
                  <a:schemeClr val="dk1"/>
                </a:solidFill>
              </a:rPr>
              <a:t> </a:t>
            </a:r>
            <a:r>
              <a:rPr lang="en-US" sz="1900" dirty="0" err="1">
                <a:solidFill>
                  <a:schemeClr val="dk1"/>
                </a:solidFill>
              </a:rPr>
              <a:t>d'experts</a:t>
            </a:r>
            <a:r>
              <a:rPr lang="en-US" sz="1900" dirty="0">
                <a:solidFill>
                  <a:schemeClr val="dk1"/>
                </a:solidFill>
              </a:rPr>
              <a:t> sur le </a:t>
            </a:r>
            <a:r>
              <a:rPr lang="en-US" sz="1900" dirty="0" err="1">
                <a:solidFill>
                  <a:schemeClr val="dk1"/>
                </a:solidFill>
              </a:rPr>
              <a:t>thème</a:t>
            </a:r>
            <a:r>
              <a:rPr lang="en-US" sz="1900" dirty="0">
                <a:solidFill>
                  <a:schemeClr val="dk1"/>
                </a:solidFill>
              </a:rPr>
              <a:t> du sans-</a:t>
            </a:r>
            <a:r>
              <a:rPr lang="en-US" sz="1900" dirty="0" err="1">
                <a:solidFill>
                  <a:schemeClr val="dk1"/>
                </a:solidFill>
              </a:rPr>
              <a:t>abrisme</a:t>
            </a:r>
            <a:r>
              <a:rPr lang="en-US" sz="1900" dirty="0">
                <a:solidFill>
                  <a:schemeClr val="dk1"/>
                </a:solidFill>
              </a:rPr>
              <a:t> </a:t>
            </a:r>
            <a:r>
              <a:rPr lang="en-US" sz="1900" dirty="0" err="1">
                <a:solidFill>
                  <a:schemeClr val="dk1"/>
                </a:solidFill>
              </a:rPr>
              <a:t>s'est</a:t>
            </a:r>
            <a:r>
              <a:rPr lang="en-US" sz="1900" dirty="0">
                <a:solidFill>
                  <a:schemeClr val="dk1"/>
                </a:solidFill>
              </a:rPr>
              <a:t> tenue </a:t>
            </a:r>
            <a:r>
              <a:rPr lang="en-US" sz="1900" dirty="0" err="1">
                <a:solidFill>
                  <a:schemeClr val="dk1"/>
                </a:solidFill>
              </a:rPr>
              <a:t>à</a:t>
            </a:r>
            <a:r>
              <a:rPr lang="en-US" sz="1900" dirty="0">
                <a:solidFill>
                  <a:schemeClr val="dk1"/>
                </a:solidFill>
              </a:rPr>
              <a:t> Nairobi (Kenya) </a:t>
            </a:r>
            <a:r>
              <a:rPr lang="en-US" sz="1900" dirty="0" err="1">
                <a:solidFill>
                  <a:schemeClr val="dk1"/>
                </a:solidFill>
              </a:rPr>
              <a:t>en</a:t>
            </a:r>
            <a:r>
              <a:rPr lang="en-US" sz="1900" dirty="0">
                <a:solidFill>
                  <a:schemeClr val="dk1"/>
                </a:solidFill>
              </a:rPr>
              <a:t> </a:t>
            </a:r>
            <a:r>
              <a:rPr lang="en-US" sz="1900" dirty="0" err="1">
                <a:solidFill>
                  <a:schemeClr val="dk1"/>
                </a:solidFill>
              </a:rPr>
              <a:t>mai</a:t>
            </a:r>
            <a:r>
              <a:rPr lang="en-US" sz="1900" dirty="0">
                <a:solidFill>
                  <a:schemeClr val="dk1"/>
                </a:solidFill>
              </a:rPr>
              <a:t> 2019 </a:t>
            </a:r>
            <a:r>
              <a:rPr lang="en-US" sz="1900" dirty="0" err="1">
                <a:solidFill>
                  <a:schemeClr val="dk1"/>
                </a:solidFill>
              </a:rPr>
              <a:t>en</a:t>
            </a:r>
            <a:r>
              <a:rPr lang="en-US" sz="1900" dirty="0">
                <a:solidFill>
                  <a:schemeClr val="dk1"/>
                </a:solidFill>
              </a:rPr>
              <a:t> </a:t>
            </a:r>
            <a:r>
              <a:rPr lang="en-US" sz="1900" dirty="0" err="1">
                <a:solidFill>
                  <a:schemeClr val="dk1"/>
                </a:solidFill>
              </a:rPr>
              <a:t>préparation</a:t>
            </a:r>
            <a:r>
              <a:rPr lang="en-US" sz="1900" dirty="0">
                <a:solidFill>
                  <a:schemeClr val="dk1"/>
                </a:solidFill>
              </a:rPr>
              <a:t> de la 58e Commission du </a:t>
            </a:r>
            <a:r>
              <a:rPr lang="en-US" sz="1900" dirty="0" err="1">
                <a:solidFill>
                  <a:schemeClr val="dk1"/>
                </a:solidFill>
              </a:rPr>
              <a:t>développement</a:t>
            </a:r>
            <a:r>
              <a:rPr lang="en-US" sz="1900" dirty="0">
                <a:solidFill>
                  <a:schemeClr val="dk1"/>
                </a:solidFill>
              </a:rPr>
              <a:t> social</a:t>
            </a:r>
          </a:p>
          <a:p>
            <a:pPr>
              <a:lnSpc>
                <a:spcPct val="107000"/>
              </a:lnSpc>
              <a:buClr>
                <a:schemeClr val="dk1"/>
              </a:buClr>
            </a:pPr>
            <a:r>
              <a:rPr lang="en-US" sz="1900" dirty="0">
                <a:solidFill>
                  <a:schemeClr val="dk1"/>
                </a:solidFill>
              </a:rPr>
              <a:t>Le WGEH et </a:t>
            </a:r>
            <a:r>
              <a:rPr lang="en-US" sz="1900" dirty="0" err="1">
                <a:solidFill>
                  <a:schemeClr val="dk1"/>
                </a:solidFill>
              </a:rPr>
              <a:t>l'ONG</a:t>
            </a:r>
            <a:r>
              <a:rPr lang="en-US" sz="1900" dirty="0">
                <a:solidFill>
                  <a:schemeClr val="dk1"/>
                </a:solidFill>
              </a:rPr>
              <a:t> CDS se </a:t>
            </a:r>
            <a:r>
              <a:rPr lang="en-US" sz="1900" dirty="0" err="1">
                <a:solidFill>
                  <a:schemeClr val="dk1"/>
                </a:solidFill>
              </a:rPr>
              <a:t>sont</a:t>
            </a:r>
            <a:r>
              <a:rPr lang="en-US" sz="1900" dirty="0">
                <a:solidFill>
                  <a:schemeClr val="dk1"/>
                </a:solidFill>
              </a:rPr>
              <a:t> </a:t>
            </a:r>
            <a:r>
              <a:rPr lang="en-US" sz="1900" dirty="0" err="1">
                <a:solidFill>
                  <a:schemeClr val="dk1"/>
                </a:solidFill>
              </a:rPr>
              <a:t>réunis</a:t>
            </a:r>
            <a:r>
              <a:rPr lang="en-US" sz="1900" dirty="0">
                <a:solidFill>
                  <a:schemeClr val="dk1"/>
                </a:solidFill>
              </a:rPr>
              <a:t> pour </a:t>
            </a:r>
            <a:r>
              <a:rPr lang="en-US" sz="1900" dirty="0" err="1">
                <a:solidFill>
                  <a:schemeClr val="dk1"/>
                </a:solidFill>
              </a:rPr>
              <a:t>préparer</a:t>
            </a:r>
            <a:r>
              <a:rPr lang="en-US" sz="1900" dirty="0">
                <a:solidFill>
                  <a:schemeClr val="dk1"/>
                </a:solidFill>
              </a:rPr>
              <a:t> le CDS 58 </a:t>
            </a:r>
          </a:p>
          <a:p>
            <a:pPr>
              <a:lnSpc>
                <a:spcPct val="107000"/>
              </a:lnSpc>
              <a:buClr>
                <a:schemeClr val="dk1"/>
              </a:buClr>
            </a:pPr>
            <a:r>
              <a:rPr lang="en-US" sz="1900" dirty="0">
                <a:solidFill>
                  <a:schemeClr val="dk1"/>
                </a:solidFill>
              </a:rPr>
              <a:t>LA  58</a:t>
            </a:r>
            <a:r>
              <a:rPr lang="en-US" sz="1900" baseline="30000" dirty="0">
                <a:solidFill>
                  <a:schemeClr val="dk1"/>
                </a:solidFill>
              </a:rPr>
              <a:t>èME </a:t>
            </a:r>
            <a:r>
              <a:rPr lang="en-US" sz="1900" dirty="0">
                <a:solidFill>
                  <a:schemeClr val="dk1"/>
                </a:solidFill>
              </a:rPr>
              <a:t> Commission du  </a:t>
            </a:r>
            <a:r>
              <a:rPr lang="en-US" sz="1900" dirty="0" err="1">
                <a:solidFill>
                  <a:schemeClr val="dk1"/>
                </a:solidFill>
              </a:rPr>
              <a:t>Développement</a:t>
            </a:r>
            <a:r>
              <a:rPr lang="en-US" sz="1900" dirty="0">
                <a:solidFill>
                  <a:schemeClr val="dk1"/>
                </a:solidFill>
              </a:rPr>
              <a:t> Social</a:t>
            </a:r>
          </a:p>
          <a:p>
            <a:pPr>
              <a:lnSpc>
                <a:spcPct val="107000"/>
              </a:lnSpc>
              <a:buClr>
                <a:schemeClr val="dk1"/>
              </a:buClr>
            </a:pPr>
            <a:endParaRPr lang="en-US" dirty="0">
              <a:solidFill>
                <a:schemeClr val="dk1"/>
              </a:solidFill>
            </a:endParaRPr>
          </a:p>
        </p:txBody>
      </p:sp>
    </p:spTree>
    <p:extLst>
      <p:ext uri="{BB962C8B-B14F-4D97-AF65-F5344CB8AC3E}">
        <p14:creationId xmlns:p14="http://schemas.microsoft.com/office/powerpoint/2010/main" val="669204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18455" y="1536521"/>
            <a:ext cx="3685836" cy="356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04291" y="1734207"/>
            <a:ext cx="7467598" cy="3170099"/>
          </a:xfrm>
          <a:prstGeom prst="rect">
            <a:avLst/>
          </a:prstGeom>
          <a:noFill/>
        </p:spPr>
        <p:txBody>
          <a:bodyPr wrap="square" rtlCol="0">
            <a:spAutoFit/>
          </a:bodyPr>
          <a:lstStyle/>
          <a:p>
            <a:pPr algn="ctr"/>
            <a:r>
              <a:rPr lang="en-US" sz="4000" b="1" dirty="0">
                <a:solidFill>
                  <a:schemeClr val="accent5">
                    <a:lumMod val="75000"/>
                  </a:schemeClr>
                </a:solidFill>
              </a:rPr>
              <a:t>UNANIMA International </a:t>
            </a:r>
            <a:r>
              <a:rPr lang="en-US" sz="4000" b="1" dirty="0"/>
              <a:t>a </a:t>
            </a:r>
            <a:r>
              <a:rPr lang="en-US" sz="4000" b="1" dirty="0" err="1"/>
              <a:t>été</a:t>
            </a:r>
            <a:r>
              <a:rPr lang="en-US" sz="4000" b="1" dirty="0"/>
              <a:t> un </a:t>
            </a:r>
            <a:r>
              <a:rPr lang="en-US" sz="4000" b="1" dirty="0" err="1"/>
              <a:t>élément-clé</a:t>
            </a:r>
            <a:r>
              <a:rPr lang="en-US" sz="4000" b="1" dirty="0"/>
              <a:t> dans la formation du Groupe de Travail pour </a:t>
            </a:r>
            <a:r>
              <a:rPr lang="en-US" sz="4000" b="1" dirty="0" err="1"/>
              <a:t>mettre</a:t>
            </a:r>
            <a:r>
              <a:rPr lang="en-US" sz="4000" b="1" dirty="0"/>
              <a:t> fin au  sans-</a:t>
            </a:r>
            <a:r>
              <a:rPr lang="en-US" sz="4000" b="1" dirty="0" err="1"/>
              <a:t>abrisme</a:t>
            </a:r>
            <a:r>
              <a:rPr lang="en-US" sz="4000" b="1" dirty="0"/>
              <a:t> (WGEH)</a:t>
            </a:r>
          </a:p>
        </p:txBody>
      </p:sp>
      <p:pic>
        <p:nvPicPr>
          <p:cNvPr id="5" name="Picture 4" descr="C2-HD-BTM.png">
            <a:extLst>
              <a:ext uri="{FF2B5EF4-FFF2-40B4-BE49-F238E27FC236}">
                <a16:creationId xmlns:a16="http://schemas.microsoft.com/office/drawing/2014/main" id="{5D3AF424-DC5C-7449-8EB9-C3BADCB0F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076137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338C5-0E17-4F3B-8F16-59FB89D61227}"/>
              </a:ext>
            </a:extLst>
          </p:cNvPr>
          <p:cNvSpPr>
            <a:spLocks noGrp="1"/>
          </p:cNvSpPr>
          <p:nvPr>
            <p:ph idx="1"/>
          </p:nvPr>
        </p:nvSpPr>
        <p:spPr>
          <a:xfrm>
            <a:off x="5739739" y="1526412"/>
            <a:ext cx="6151419" cy="4571999"/>
          </a:xfrm>
        </p:spPr>
        <p:txBody>
          <a:bodyPr>
            <a:normAutofit fontScale="92500" lnSpcReduction="20000"/>
          </a:bodyPr>
          <a:lstStyle/>
          <a:p>
            <a:pPr marL="0" indent="0">
              <a:buNone/>
            </a:pPr>
            <a:r>
              <a:rPr lang="en-US" dirty="0"/>
              <a:t> </a:t>
            </a:r>
          </a:p>
          <a:p>
            <a:r>
              <a:rPr lang="en-US" dirty="0"/>
              <a:t>Tenue </a:t>
            </a:r>
            <a:r>
              <a:rPr lang="en-US" dirty="0" err="1"/>
              <a:t>en</a:t>
            </a:r>
            <a:r>
              <a:rPr lang="en-US" dirty="0"/>
              <a:t> </a:t>
            </a:r>
            <a:r>
              <a:rPr lang="en-US" dirty="0" err="1"/>
              <a:t>préparation</a:t>
            </a:r>
            <a:r>
              <a:rPr lang="en-US" dirty="0"/>
              <a:t> de la 58e Commission du </a:t>
            </a:r>
            <a:r>
              <a:rPr lang="en-US" dirty="0" err="1"/>
              <a:t>développement</a:t>
            </a:r>
            <a:r>
              <a:rPr lang="en-US" dirty="0"/>
              <a:t> social</a:t>
            </a:r>
          </a:p>
          <a:p>
            <a:r>
              <a:rPr lang="en-US" dirty="0" err="1"/>
              <a:t>Convoquée</a:t>
            </a:r>
            <a:r>
              <a:rPr lang="en-US" dirty="0"/>
              <a:t> </a:t>
            </a:r>
            <a:r>
              <a:rPr lang="en-US" dirty="0" err="1"/>
              <a:t>à</a:t>
            </a:r>
            <a:r>
              <a:rPr lang="en-US" dirty="0"/>
              <a:t> Nairobi, au Kenya, </a:t>
            </a:r>
            <a:r>
              <a:rPr lang="en-US" dirty="0" err="1"/>
              <a:t>en</a:t>
            </a:r>
            <a:r>
              <a:rPr lang="en-US" dirty="0"/>
              <a:t> </a:t>
            </a:r>
            <a:r>
              <a:rPr lang="en-US" dirty="0" err="1"/>
              <a:t>mai</a:t>
            </a:r>
            <a:r>
              <a:rPr lang="en-US" dirty="0"/>
              <a:t> 2019</a:t>
            </a:r>
          </a:p>
          <a:p>
            <a:r>
              <a:rPr lang="en-US" dirty="0"/>
              <a:t>Jean Quinn a </a:t>
            </a:r>
            <a:r>
              <a:rPr lang="en-US" dirty="0" err="1"/>
              <a:t>été</a:t>
            </a:r>
            <a:r>
              <a:rPr lang="en-US" dirty="0"/>
              <a:t> </a:t>
            </a:r>
            <a:r>
              <a:rPr lang="en-US" dirty="0" err="1"/>
              <a:t>invité</a:t>
            </a:r>
            <a:r>
              <a:rPr lang="en-US" dirty="0"/>
              <a:t> </a:t>
            </a:r>
            <a:r>
              <a:rPr lang="en-US" dirty="0" err="1"/>
              <a:t>à</a:t>
            </a:r>
            <a:r>
              <a:rPr lang="en-US" dirty="0"/>
              <a:t> assister </a:t>
            </a:r>
            <a:r>
              <a:rPr lang="en-US" dirty="0" err="1"/>
              <a:t>en</a:t>
            </a:r>
            <a:r>
              <a:rPr lang="en-US" dirty="0"/>
              <a:t> </a:t>
            </a:r>
            <a:r>
              <a:rPr lang="en-US" dirty="0" err="1"/>
              <a:t>tant</a:t>
            </a:r>
            <a:r>
              <a:rPr lang="en-US" dirty="0"/>
              <a:t> </a:t>
            </a:r>
            <a:r>
              <a:rPr lang="en-US" dirty="0" err="1"/>
              <a:t>qu'expert</a:t>
            </a:r>
            <a:endParaRPr lang="en-US" dirty="0"/>
          </a:p>
          <a:p>
            <a:r>
              <a:rPr lang="en-US" dirty="0"/>
              <a:t>Discussion sur  </a:t>
            </a:r>
            <a:r>
              <a:rPr lang="en-US" dirty="0" err="1"/>
              <a:t>plusieurs</a:t>
            </a:r>
            <a:r>
              <a:rPr lang="en-US" dirty="0"/>
              <a:t> </a:t>
            </a:r>
            <a:r>
              <a:rPr lang="en-US" dirty="0" err="1"/>
              <a:t>sujets</a:t>
            </a:r>
            <a:r>
              <a:rPr lang="en-US" dirty="0"/>
              <a:t> dans le </a:t>
            </a:r>
            <a:r>
              <a:rPr lang="en-US" dirty="0" err="1"/>
              <a:t>contexte</a:t>
            </a:r>
            <a:r>
              <a:rPr lang="en-US" dirty="0"/>
              <a:t> du sans-</a:t>
            </a:r>
            <a:r>
              <a:rPr lang="en-US" dirty="0" err="1"/>
              <a:t>abrisme</a:t>
            </a:r>
            <a:r>
              <a:rPr lang="en-US" dirty="0"/>
              <a:t>: </a:t>
            </a:r>
          </a:p>
          <a:p>
            <a:pPr marL="0" indent="0">
              <a:buNone/>
            </a:pPr>
            <a:r>
              <a:rPr lang="en-US" dirty="0"/>
              <a:t>	Causes</a:t>
            </a:r>
          </a:p>
          <a:p>
            <a:pPr marL="0" indent="0">
              <a:buNone/>
            </a:pPr>
            <a:r>
              <a:rPr lang="en-US" dirty="0"/>
              <a:t>	Type de sans-abri</a:t>
            </a:r>
          </a:p>
          <a:p>
            <a:pPr marL="457200" lvl="1" indent="0">
              <a:buNone/>
            </a:pPr>
            <a:r>
              <a:rPr lang="en-US" dirty="0"/>
              <a:t>	</a:t>
            </a:r>
            <a:r>
              <a:rPr lang="en-US" sz="2200" dirty="0"/>
              <a:t>Le sans-</a:t>
            </a:r>
            <a:r>
              <a:rPr lang="en-US" sz="2200" dirty="0" err="1"/>
              <a:t>abrisme</a:t>
            </a:r>
            <a:r>
              <a:rPr lang="en-US" sz="2200" dirty="0"/>
              <a:t> dans </a:t>
            </a:r>
            <a:r>
              <a:rPr lang="en-US" sz="2200" dirty="0" err="1"/>
              <a:t>différents</a:t>
            </a:r>
            <a:r>
              <a:rPr lang="en-US" sz="2200" dirty="0"/>
              <a:t>   	</a:t>
            </a:r>
            <a:r>
              <a:rPr lang="en-US" sz="2200" dirty="0" err="1"/>
              <a:t>contextes</a:t>
            </a:r>
            <a:r>
              <a:rPr lang="en-US" sz="2200" dirty="0"/>
              <a:t> </a:t>
            </a:r>
            <a:r>
              <a:rPr lang="en-US" sz="2200" dirty="0" err="1"/>
              <a:t>économiques</a:t>
            </a:r>
            <a:r>
              <a:rPr lang="en-US" sz="2200" dirty="0"/>
              <a:t>, </a:t>
            </a:r>
            <a:r>
              <a:rPr lang="en-US" sz="2200" dirty="0" err="1"/>
              <a:t>sociaux</a:t>
            </a:r>
            <a:r>
              <a:rPr lang="en-US" sz="2200" dirty="0"/>
              <a:t> et 	</a:t>
            </a:r>
            <a:r>
              <a:rPr lang="en-US" sz="2200" dirty="0" err="1"/>
              <a:t>géographiques</a:t>
            </a:r>
            <a:endParaRPr lang="en-US" sz="2200" dirty="0"/>
          </a:p>
          <a:p>
            <a:pPr marL="914400" lvl="2" indent="0">
              <a:buNone/>
            </a:pPr>
            <a:r>
              <a:rPr lang="en-US" sz="2200" dirty="0"/>
              <a:t>Solutions</a:t>
            </a:r>
          </a:p>
          <a:p>
            <a:r>
              <a:rPr lang="en-US" dirty="0"/>
              <a:t>Proposition </a:t>
            </a:r>
            <a:r>
              <a:rPr lang="en-US" dirty="0" err="1"/>
              <a:t>d'une</a:t>
            </a:r>
            <a:r>
              <a:rPr lang="en-US" dirty="0"/>
              <a:t> </a:t>
            </a:r>
            <a:r>
              <a:rPr lang="en-US" dirty="0" err="1"/>
              <a:t>définition</a:t>
            </a:r>
            <a:r>
              <a:rPr lang="en-US" dirty="0"/>
              <a:t> </a:t>
            </a:r>
            <a:r>
              <a:rPr lang="en-US" dirty="0" err="1"/>
              <a:t>globale</a:t>
            </a:r>
            <a:r>
              <a:rPr lang="en-US" dirty="0"/>
              <a:t> du sans-</a:t>
            </a:r>
            <a:r>
              <a:rPr lang="en-US" dirty="0" err="1"/>
              <a:t>abrisme</a:t>
            </a:r>
            <a:endParaRPr lang="en-US" dirty="0"/>
          </a:p>
          <a:p>
            <a:pPr marL="457200" lvl="1" indent="0">
              <a:buNone/>
            </a:pPr>
            <a:endParaRPr lang="en-US" dirty="0"/>
          </a:p>
        </p:txBody>
      </p:sp>
      <p:sp>
        <p:nvSpPr>
          <p:cNvPr id="4" name="Google Shape;144;p23">
            <a:extLst>
              <a:ext uri="{FF2B5EF4-FFF2-40B4-BE49-F238E27FC236}">
                <a16:creationId xmlns:a16="http://schemas.microsoft.com/office/drawing/2014/main" id="{360175FE-B795-4CB7-A3CB-3D3D16D33798}"/>
              </a:ext>
            </a:extLst>
          </p:cNvPr>
          <p:cNvSpPr txBox="1">
            <a:spLocks noGrp="1"/>
          </p:cNvSpPr>
          <p:nvPr>
            <p:ph type="title"/>
          </p:nvPr>
        </p:nvSpPr>
        <p:spPr>
          <a:xfrm>
            <a:off x="2895600" y="763588"/>
            <a:ext cx="8610600" cy="1293812"/>
          </a:xfrm>
          <a:prstGeom prst="rect">
            <a:avLst/>
          </a:prstGeom>
        </p:spPr>
        <p:txBody>
          <a:bodyPr spcFirstLastPara="1" vert="horz" wrap="square" lIns="121900" tIns="121900" rIns="121900" bIns="121900" rtlCol="0" anchor="t" anchorCtr="0">
            <a:noAutofit/>
          </a:bodyPr>
          <a:lstStyle/>
          <a:p>
            <a:r>
              <a:rPr lang="en-US" b="1" dirty="0">
                <a:solidFill>
                  <a:srgbClr val="0B5394"/>
                </a:solidFill>
              </a:rPr>
              <a:t>REUNION DU GROUPE </a:t>
            </a:r>
            <a:r>
              <a:rPr lang="en-US" b="1" dirty="0" err="1">
                <a:solidFill>
                  <a:srgbClr val="0B5394"/>
                </a:solidFill>
              </a:rPr>
              <a:t>D’ExpertS</a:t>
            </a:r>
            <a:endParaRPr b="1" dirty="0">
              <a:solidFill>
                <a:srgbClr val="0B5394"/>
              </a:solidFill>
            </a:endParaRPr>
          </a:p>
        </p:txBody>
      </p:sp>
      <p:pic>
        <p:nvPicPr>
          <p:cNvPr id="6" name="Picture 5" descr="A group of people posing for a photo&#10;&#10;Description automatically generated">
            <a:extLst>
              <a:ext uri="{FF2B5EF4-FFF2-40B4-BE49-F238E27FC236}">
                <a16:creationId xmlns:a16="http://schemas.microsoft.com/office/drawing/2014/main" id="{48672412-521D-4415-83DA-DBA262B056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7122" y="2480524"/>
            <a:ext cx="4254334" cy="3190751"/>
          </a:xfrm>
          <a:prstGeom prst="rect">
            <a:avLst/>
          </a:prstGeom>
        </p:spPr>
      </p:pic>
      <p:pic>
        <p:nvPicPr>
          <p:cNvPr id="7" name="Picture 6" descr="C2-HD-BTM.png">
            <a:extLst>
              <a:ext uri="{FF2B5EF4-FFF2-40B4-BE49-F238E27FC236}">
                <a16:creationId xmlns:a16="http://schemas.microsoft.com/office/drawing/2014/main" id="{C7C2CC5C-388F-4602-89EB-5ABF8E26CF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4195671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b="1" dirty="0">
                <a:solidFill>
                  <a:srgbClr val="0B5394"/>
                </a:solidFill>
              </a:rPr>
              <a:t>C</a:t>
            </a:r>
            <a:r>
              <a:rPr lang="en" b="1" dirty="0" err="1">
                <a:solidFill>
                  <a:srgbClr val="0B5394"/>
                </a:solidFill>
              </a:rPr>
              <a:t>auses</a:t>
            </a:r>
            <a:r>
              <a:rPr lang="en" b="1" dirty="0">
                <a:solidFill>
                  <a:srgbClr val="0B5394"/>
                </a:solidFill>
              </a:rPr>
              <a:t> du sans-</a:t>
            </a:r>
            <a:r>
              <a:rPr lang="en" b="1" dirty="0" err="1">
                <a:solidFill>
                  <a:srgbClr val="0B5394"/>
                </a:solidFill>
              </a:rPr>
              <a:t>abrisme</a:t>
            </a:r>
            <a:endParaRPr b="1" dirty="0">
              <a:solidFill>
                <a:srgbClr val="0B5394"/>
              </a:solidFill>
            </a:endParaRPr>
          </a:p>
        </p:txBody>
      </p:sp>
      <p:sp>
        <p:nvSpPr>
          <p:cNvPr id="159" name="Google Shape;159;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304792">
              <a:buNone/>
            </a:pPr>
            <a:r>
              <a:rPr lang="en-US" dirty="0">
                <a:solidFill>
                  <a:schemeClr val="accent3">
                    <a:lumMod val="75000"/>
                  </a:schemeClr>
                </a:solidFill>
                <a:latin typeface="Century Gothic" panose="020B0502020202020204" pitchFamily="34" charset="0"/>
                <a:ea typeface="Lato"/>
                <a:cs typeface="Lato"/>
                <a:sym typeface="Lato"/>
              </a:rPr>
              <a:t>Il </a:t>
            </a:r>
            <a:r>
              <a:rPr lang="en-US" dirty="0" err="1">
                <a:solidFill>
                  <a:schemeClr val="accent3">
                    <a:lumMod val="75000"/>
                  </a:schemeClr>
                </a:solidFill>
                <a:latin typeface="Century Gothic" panose="020B0502020202020204" pitchFamily="34" charset="0"/>
                <a:ea typeface="Lato"/>
                <a:cs typeface="Lato"/>
                <a:sym typeface="Lato"/>
              </a:rPr>
              <a:t>est</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essentiel</a:t>
            </a:r>
            <a:r>
              <a:rPr lang="en-US" dirty="0">
                <a:solidFill>
                  <a:schemeClr val="accent3">
                    <a:lumMod val="75000"/>
                  </a:schemeClr>
                </a:solidFill>
                <a:latin typeface="Century Gothic" panose="020B0502020202020204" pitchFamily="34" charset="0"/>
                <a:ea typeface="Lato"/>
                <a:cs typeface="Lato"/>
                <a:sym typeface="Lato"/>
              </a:rPr>
              <a:t> de </a:t>
            </a:r>
            <a:r>
              <a:rPr lang="en-US" dirty="0" err="1">
                <a:solidFill>
                  <a:schemeClr val="accent3">
                    <a:lumMod val="75000"/>
                  </a:schemeClr>
                </a:solidFill>
                <a:latin typeface="Century Gothic" panose="020B0502020202020204" pitchFamily="34" charset="0"/>
                <a:ea typeface="Lato"/>
                <a:cs typeface="Lato"/>
                <a:sym typeface="Lato"/>
              </a:rPr>
              <a:t>s'attaquer</a:t>
            </a:r>
            <a:r>
              <a:rPr lang="en-US" dirty="0">
                <a:solidFill>
                  <a:schemeClr val="accent3">
                    <a:lumMod val="75000"/>
                  </a:schemeClr>
                </a:solidFill>
                <a:latin typeface="Century Gothic" panose="020B0502020202020204" pitchFamily="34" charset="0"/>
                <a:ea typeface="Lato"/>
                <a:cs typeface="Lato"/>
                <a:sym typeface="Lato"/>
              </a:rPr>
              <a:t> aux causes </a:t>
            </a:r>
            <a:r>
              <a:rPr lang="en-US" dirty="0" err="1">
                <a:solidFill>
                  <a:schemeClr val="accent3">
                    <a:lumMod val="75000"/>
                  </a:schemeClr>
                </a:solidFill>
                <a:latin typeface="Century Gothic" panose="020B0502020202020204" pitchFamily="34" charset="0"/>
                <a:ea typeface="Lato"/>
                <a:cs typeface="Lato"/>
                <a:sym typeface="Lato"/>
              </a:rPr>
              <a:t>structurelles</a:t>
            </a:r>
            <a:r>
              <a:rPr lang="en-US" dirty="0">
                <a:solidFill>
                  <a:schemeClr val="accent3">
                    <a:lumMod val="75000"/>
                  </a:schemeClr>
                </a:solidFill>
                <a:latin typeface="Century Gothic" panose="020B0502020202020204" pitchFamily="34" charset="0"/>
                <a:ea typeface="Lato"/>
                <a:cs typeface="Lato"/>
                <a:sym typeface="Lato"/>
              </a:rPr>
              <a:t> du sans-</a:t>
            </a:r>
            <a:r>
              <a:rPr lang="en-US" dirty="0" err="1">
                <a:solidFill>
                  <a:schemeClr val="accent3">
                    <a:lumMod val="75000"/>
                  </a:schemeClr>
                </a:solidFill>
                <a:latin typeface="Century Gothic" panose="020B0502020202020204" pitchFamily="34" charset="0"/>
                <a:ea typeface="Lato"/>
                <a:cs typeface="Lato"/>
                <a:sym typeface="Lato"/>
              </a:rPr>
              <a:t>abrisme</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ainsi</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qu'à</a:t>
            </a:r>
            <a:r>
              <a:rPr lang="en-US" dirty="0">
                <a:solidFill>
                  <a:schemeClr val="accent3">
                    <a:lumMod val="75000"/>
                  </a:schemeClr>
                </a:solidFill>
                <a:latin typeface="Century Gothic" panose="020B0502020202020204" pitchFamily="34" charset="0"/>
                <a:ea typeface="Lato"/>
                <a:cs typeface="Lato"/>
                <a:sym typeface="Lato"/>
              </a:rPr>
              <a:t> la question du sans-</a:t>
            </a:r>
            <a:r>
              <a:rPr lang="en-US" dirty="0" err="1">
                <a:solidFill>
                  <a:schemeClr val="accent3">
                    <a:lumMod val="75000"/>
                  </a:schemeClr>
                </a:solidFill>
                <a:latin typeface="Century Gothic" panose="020B0502020202020204" pitchFamily="34" charset="0"/>
                <a:ea typeface="Lato"/>
                <a:cs typeface="Lato"/>
                <a:sym typeface="Lato"/>
              </a:rPr>
              <a:t>abrisme</a:t>
            </a:r>
            <a:r>
              <a:rPr lang="en-US" dirty="0">
                <a:solidFill>
                  <a:schemeClr val="accent3">
                    <a:lumMod val="75000"/>
                  </a:schemeClr>
                </a:solidFill>
                <a:latin typeface="Century Gothic" panose="020B0502020202020204" pitchFamily="34" charset="0"/>
                <a:ea typeface="Lato"/>
                <a:cs typeface="Lato"/>
                <a:sym typeface="Lato"/>
              </a:rPr>
              <a:t>, car </a:t>
            </a:r>
            <a:r>
              <a:rPr lang="en-US" dirty="0" err="1">
                <a:solidFill>
                  <a:schemeClr val="accent3">
                    <a:lumMod val="75000"/>
                  </a:schemeClr>
                </a:solidFill>
                <a:latin typeface="Century Gothic" panose="020B0502020202020204" pitchFamily="34" charset="0"/>
                <a:ea typeface="Lato"/>
                <a:cs typeface="Lato"/>
                <a:sym typeface="Lato"/>
              </a:rPr>
              <a:t>ce</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sont</a:t>
            </a:r>
            <a:r>
              <a:rPr lang="en-US" dirty="0">
                <a:solidFill>
                  <a:schemeClr val="accent3">
                    <a:lumMod val="75000"/>
                  </a:schemeClr>
                </a:solidFill>
                <a:latin typeface="Century Gothic" panose="020B0502020202020204" pitchFamily="34" charset="0"/>
                <a:ea typeface="Lato"/>
                <a:cs typeface="Lato"/>
                <a:sym typeface="Lato"/>
              </a:rPr>
              <a:t> les </a:t>
            </a:r>
            <a:r>
              <a:rPr lang="en-US" dirty="0" err="1">
                <a:solidFill>
                  <a:schemeClr val="accent3">
                    <a:lumMod val="75000"/>
                  </a:schemeClr>
                </a:solidFill>
                <a:latin typeface="Century Gothic" panose="020B0502020202020204" pitchFamily="34" charset="0"/>
                <a:ea typeface="Lato"/>
                <a:cs typeface="Lato"/>
                <a:sym typeface="Lato"/>
              </a:rPr>
              <a:t>principaux</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moteurs</a:t>
            </a:r>
            <a:r>
              <a:rPr lang="en-US" dirty="0">
                <a:solidFill>
                  <a:schemeClr val="accent3">
                    <a:lumMod val="75000"/>
                  </a:schemeClr>
                </a:solidFill>
                <a:latin typeface="Century Gothic" panose="020B0502020202020204" pitchFamily="34" charset="0"/>
                <a:ea typeface="Lato"/>
                <a:cs typeface="Lato"/>
                <a:sym typeface="Lato"/>
              </a:rPr>
              <a:t> du sans-</a:t>
            </a:r>
            <a:r>
              <a:rPr lang="en-US" dirty="0" err="1">
                <a:solidFill>
                  <a:schemeClr val="accent3">
                    <a:lumMod val="75000"/>
                  </a:schemeClr>
                </a:solidFill>
                <a:latin typeface="Century Gothic" panose="020B0502020202020204" pitchFamily="34" charset="0"/>
                <a:ea typeface="Lato"/>
                <a:cs typeface="Lato"/>
                <a:sym typeface="Lato"/>
              </a:rPr>
              <a:t>abrisme</a:t>
            </a:r>
            <a:r>
              <a:rPr lang="en-US" dirty="0">
                <a:solidFill>
                  <a:schemeClr val="accent3">
                    <a:lumMod val="75000"/>
                  </a:schemeClr>
                </a:solidFill>
                <a:latin typeface="Century Gothic" panose="020B0502020202020204" pitchFamily="34" charset="0"/>
                <a:ea typeface="Lato"/>
                <a:cs typeface="Lato"/>
                <a:sym typeface="Lato"/>
              </a:rPr>
              <a:t>. Les </a:t>
            </a:r>
            <a:r>
              <a:rPr lang="en-US" dirty="0" err="1">
                <a:solidFill>
                  <a:schemeClr val="accent3">
                    <a:lumMod val="75000"/>
                  </a:schemeClr>
                </a:solidFill>
                <a:latin typeface="Century Gothic" panose="020B0502020202020204" pitchFamily="34" charset="0"/>
                <a:ea typeface="Lato"/>
                <a:cs typeface="Lato"/>
                <a:sym typeface="Lato"/>
              </a:rPr>
              <a:t>moteurs</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identifiés</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lors</a:t>
            </a:r>
            <a:r>
              <a:rPr lang="en-US" dirty="0">
                <a:solidFill>
                  <a:schemeClr val="accent3">
                    <a:lumMod val="75000"/>
                  </a:schemeClr>
                </a:solidFill>
                <a:latin typeface="Century Gothic" panose="020B0502020202020204" pitchFamily="34" charset="0"/>
                <a:ea typeface="Lato"/>
                <a:cs typeface="Lato"/>
                <a:sym typeface="Lato"/>
              </a:rPr>
              <a:t> de la </a:t>
            </a:r>
            <a:r>
              <a:rPr lang="en-US" dirty="0" err="1">
                <a:solidFill>
                  <a:schemeClr val="accent3">
                    <a:lumMod val="75000"/>
                  </a:schemeClr>
                </a:solidFill>
                <a:latin typeface="Century Gothic" panose="020B0502020202020204" pitchFamily="34" charset="0"/>
                <a:ea typeface="Lato"/>
                <a:cs typeface="Lato"/>
                <a:sym typeface="Lato"/>
              </a:rPr>
              <a:t>réunion</a:t>
            </a:r>
            <a:r>
              <a:rPr lang="en-US" dirty="0">
                <a:solidFill>
                  <a:schemeClr val="accent3">
                    <a:lumMod val="75000"/>
                  </a:schemeClr>
                </a:solidFill>
                <a:latin typeface="Century Gothic" panose="020B0502020202020204" pitchFamily="34" charset="0"/>
                <a:ea typeface="Lato"/>
                <a:cs typeface="Lato"/>
                <a:sym typeface="Lato"/>
              </a:rPr>
              <a:t> du </a:t>
            </a:r>
            <a:r>
              <a:rPr lang="en-US" dirty="0" err="1">
                <a:solidFill>
                  <a:schemeClr val="accent3">
                    <a:lumMod val="75000"/>
                  </a:schemeClr>
                </a:solidFill>
                <a:latin typeface="Century Gothic" panose="020B0502020202020204" pitchFamily="34" charset="0"/>
                <a:ea typeface="Lato"/>
                <a:cs typeface="Lato"/>
                <a:sym typeface="Lato"/>
              </a:rPr>
              <a:t>groupe</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d'experts</a:t>
            </a:r>
            <a:r>
              <a:rPr lang="en-US" dirty="0">
                <a:solidFill>
                  <a:schemeClr val="accent3">
                    <a:lumMod val="75000"/>
                  </a:schemeClr>
                </a:solidFill>
                <a:latin typeface="Century Gothic" panose="020B0502020202020204" pitchFamily="34" charset="0"/>
                <a:ea typeface="Lato"/>
                <a:cs typeface="Lato"/>
                <a:sym typeface="Lato"/>
              </a:rPr>
              <a:t> </a:t>
            </a:r>
            <a:r>
              <a:rPr lang="en-US" dirty="0" err="1">
                <a:solidFill>
                  <a:schemeClr val="accent3">
                    <a:lumMod val="75000"/>
                  </a:schemeClr>
                </a:solidFill>
                <a:latin typeface="Century Gothic" panose="020B0502020202020204" pitchFamily="34" charset="0"/>
                <a:ea typeface="Lato"/>
                <a:cs typeface="Lato"/>
                <a:sym typeface="Lato"/>
              </a:rPr>
              <a:t>étaient</a:t>
            </a:r>
            <a:r>
              <a:rPr lang="en-US" dirty="0">
                <a:solidFill>
                  <a:schemeClr val="accent3">
                    <a:lumMod val="75000"/>
                  </a:schemeClr>
                </a:solidFill>
                <a:latin typeface="Century Gothic" panose="020B0502020202020204" pitchFamily="34" charset="0"/>
                <a:ea typeface="Lato"/>
                <a:cs typeface="Lato"/>
                <a:sym typeface="Lato"/>
              </a:rPr>
              <a:t>:</a:t>
            </a:r>
            <a:endParaRPr dirty="0">
              <a:latin typeface="Lato"/>
              <a:ea typeface="Lato"/>
              <a:cs typeface="Lato"/>
              <a:sym typeface="Lato"/>
            </a:endParaRPr>
          </a:p>
        </p:txBody>
      </p:sp>
      <p:sp>
        <p:nvSpPr>
          <p:cNvPr id="160" name="Google Shape;160;p25"/>
          <p:cNvSpPr txBox="1">
            <a:spLocks noGrp="1"/>
          </p:cNvSpPr>
          <p:nvPr>
            <p:ph type="body" idx="4294967295"/>
          </p:nvPr>
        </p:nvSpPr>
        <p:spPr>
          <a:xfrm>
            <a:off x="415600" y="2474119"/>
            <a:ext cx="6029325" cy="1909762"/>
          </a:xfrm>
          <a:prstGeom prst="rect">
            <a:avLst/>
          </a:prstGeom>
        </p:spPr>
        <p:txBody>
          <a:bodyPr spcFirstLastPara="1" vert="horz" wrap="square" lIns="121900" tIns="121900" rIns="121900" bIns="121900" rtlCol="0" anchor="t" anchorCtr="0">
            <a:noAutofit/>
          </a:bodyPr>
          <a:lstStyle/>
          <a:p>
            <a:pPr>
              <a:buClr>
                <a:schemeClr val="dk1"/>
              </a:buClr>
            </a:pPr>
            <a:r>
              <a:rPr lang="en-US" dirty="0" err="1">
                <a:solidFill>
                  <a:schemeClr val="dk1"/>
                </a:solidFill>
                <a:latin typeface="Century Gothic" panose="020B0502020202020204" pitchFamily="34" charset="0"/>
                <a:ea typeface="Lato"/>
                <a:cs typeface="Lato"/>
                <a:sym typeface="Lato"/>
              </a:rPr>
              <a:t>Pauvreté</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Inégalité</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Chômage</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Emplois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vulnérables</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Mauvaise</a:t>
            </a:r>
            <a:r>
              <a:rPr lang="en-US" dirty="0">
                <a:solidFill>
                  <a:schemeClr val="dk1"/>
                </a:solidFill>
                <a:latin typeface="Century Gothic" panose="020B0502020202020204" pitchFamily="34" charset="0"/>
                <a:ea typeface="Lato"/>
                <a:cs typeface="Lato"/>
                <a:sym typeface="Lato"/>
              </a:rPr>
              <a:t> santé</a:t>
            </a:r>
          </a:p>
          <a:p>
            <a:pPr>
              <a:buClr>
                <a:schemeClr val="dk1"/>
              </a:buClr>
            </a:pPr>
            <a:r>
              <a:rPr lang="en-US" dirty="0" err="1">
                <a:solidFill>
                  <a:schemeClr val="dk1"/>
                </a:solidFill>
                <a:latin typeface="Century Gothic" panose="020B0502020202020204" pitchFamily="34" charset="0"/>
                <a:ea typeface="Lato"/>
                <a:cs typeface="Lato"/>
                <a:sym typeface="Lato"/>
              </a:rPr>
              <a:t>Invalidité</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a:solidFill>
                  <a:schemeClr val="dk1"/>
                </a:solidFill>
                <a:latin typeface="Century Gothic" panose="020B0502020202020204" pitchFamily="34" charset="0"/>
                <a:ea typeface="Lato"/>
                <a:cs typeface="Lato"/>
                <a:sym typeface="Lato"/>
              </a:rPr>
              <a:t>Discrimination et exclusion </a:t>
            </a:r>
            <a:r>
              <a:rPr lang="en-US" dirty="0" err="1">
                <a:solidFill>
                  <a:schemeClr val="dk1"/>
                </a:solidFill>
                <a:latin typeface="Century Gothic" panose="020B0502020202020204" pitchFamily="34" charset="0"/>
                <a:ea typeface="Lato"/>
                <a:cs typeface="Lato"/>
                <a:sym typeface="Lato"/>
              </a:rPr>
              <a:t>sociale</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Manque</a:t>
            </a:r>
            <a:r>
              <a:rPr lang="en-US" dirty="0">
                <a:solidFill>
                  <a:schemeClr val="dk1"/>
                </a:solidFill>
                <a:latin typeface="Century Gothic" panose="020B0502020202020204" pitchFamily="34" charset="0"/>
                <a:ea typeface="Lato"/>
                <a:cs typeface="Lato"/>
                <a:sym typeface="Lato"/>
              </a:rPr>
              <a:t> de </a:t>
            </a:r>
            <a:r>
              <a:rPr lang="en-US" dirty="0" err="1">
                <a:solidFill>
                  <a:schemeClr val="dk1"/>
                </a:solidFill>
                <a:latin typeface="Century Gothic" panose="020B0502020202020204" pitchFamily="34" charset="0"/>
                <a:ea typeface="Lato"/>
                <a:cs typeface="Lato"/>
                <a:sym typeface="Lato"/>
              </a:rPr>
              <a:t>logements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abordables</a:t>
            </a:r>
            <a:endParaRPr dirty="0">
              <a:solidFill>
                <a:schemeClr val="dk1"/>
              </a:solidFill>
              <a:latin typeface="Century Gothic" panose="020B0502020202020204" pitchFamily="34" charset="0"/>
              <a:ea typeface="Lato"/>
              <a:cs typeface="Lato"/>
              <a:sym typeface="Lato"/>
            </a:endParaRPr>
          </a:p>
        </p:txBody>
      </p:sp>
      <p:sp>
        <p:nvSpPr>
          <p:cNvPr id="161" name="Google Shape;161;p25"/>
          <p:cNvSpPr txBox="1">
            <a:spLocks noGrp="1"/>
          </p:cNvSpPr>
          <p:nvPr>
            <p:ph type="body" idx="4294967295"/>
          </p:nvPr>
        </p:nvSpPr>
        <p:spPr>
          <a:xfrm>
            <a:off x="6950725" y="2474119"/>
            <a:ext cx="4994275" cy="842962"/>
          </a:xfrm>
          <a:prstGeom prst="rect">
            <a:avLst/>
          </a:prstGeom>
        </p:spPr>
        <p:txBody>
          <a:bodyPr spcFirstLastPara="1" vert="horz" wrap="square" lIns="121900" tIns="121900" rIns="121900" bIns="121900" rtlCol="0" anchor="t" anchorCtr="0">
            <a:noAutofit/>
          </a:bodyPr>
          <a:lstStyle/>
          <a:p>
            <a:pPr>
              <a:buClr>
                <a:schemeClr val="dk1"/>
              </a:buClr>
            </a:pPr>
            <a:r>
              <a:rPr lang="en-US" dirty="0" err="1">
                <a:solidFill>
                  <a:schemeClr val="dk1"/>
                </a:solidFill>
                <a:latin typeface="Century Gothic" panose="020B0502020202020204" pitchFamily="34" charset="0"/>
                <a:ea typeface="Lato"/>
                <a:cs typeface="Lato"/>
                <a:sym typeface="Lato"/>
              </a:rPr>
              <a:t>Commoditisation</a:t>
            </a:r>
            <a:r>
              <a:rPr lang="en-US" dirty="0">
                <a:solidFill>
                  <a:schemeClr val="dk1"/>
                </a:solidFill>
                <a:latin typeface="Century Gothic" panose="020B0502020202020204" pitchFamily="34" charset="0"/>
                <a:ea typeface="Lato"/>
                <a:cs typeface="Lato"/>
                <a:sym typeface="Lato"/>
              </a:rPr>
              <a:t> du </a:t>
            </a:r>
            <a:r>
              <a:rPr lang="en-US" dirty="0" err="1">
                <a:solidFill>
                  <a:schemeClr val="dk1"/>
                </a:solidFill>
                <a:latin typeface="Century Gothic" panose="020B0502020202020204" pitchFamily="34" charset="0"/>
                <a:ea typeface="Lato"/>
                <a:cs typeface="Lato"/>
                <a:sym typeface="Lato"/>
              </a:rPr>
              <a:t>logement</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a:solidFill>
                  <a:schemeClr val="dk1"/>
                </a:solidFill>
                <a:latin typeface="Century Gothic" panose="020B0502020202020204" pitchFamily="34" charset="0"/>
                <a:ea typeface="Lato"/>
                <a:cs typeface="Lato"/>
                <a:sym typeface="Lato"/>
              </a:rPr>
              <a:t>Expulsion </a:t>
            </a:r>
            <a:r>
              <a:rPr lang="en-US" dirty="0" err="1">
                <a:solidFill>
                  <a:schemeClr val="dk1"/>
                </a:solidFill>
                <a:latin typeface="Century Gothic" panose="020B0502020202020204" pitchFamily="34" charset="0"/>
                <a:ea typeface="Lato"/>
                <a:cs typeface="Lato"/>
                <a:sym typeface="Lato"/>
              </a:rPr>
              <a:t>forcée</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Urbanisation</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a:solidFill>
                  <a:schemeClr val="dk1"/>
                </a:solidFill>
                <a:latin typeface="Century Gothic" panose="020B0502020202020204" pitchFamily="34" charset="0"/>
                <a:ea typeface="Lato"/>
                <a:cs typeface="Lato"/>
                <a:sym typeface="Lato"/>
              </a:rPr>
              <a:t>Migration </a:t>
            </a:r>
            <a:r>
              <a:rPr lang="en-US" dirty="0" err="1">
                <a:solidFill>
                  <a:schemeClr val="dk1"/>
                </a:solidFill>
                <a:latin typeface="Century Gothic" panose="020B0502020202020204" pitchFamily="34" charset="0"/>
                <a:ea typeface="Lato"/>
                <a:cs typeface="Lato"/>
                <a:sym typeface="Lato"/>
              </a:rPr>
              <a:t>rurale-urbaine</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Déplacement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en</a:t>
            </a:r>
            <a:r>
              <a:rPr lang="en-US" dirty="0">
                <a:solidFill>
                  <a:schemeClr val="dk1"/>
                </a:solidFill>
                <a:latin typeface="Century Gothic" panose="020B0502020202020204" pitchFamily="34" charset="0"/>
                <a:ea typeface="Lato"/>
                <a:cs typeface="Lato"/>
                <a:sym typeface="Lato"/>
              </a:rPr>
              <a:t> raison de catastrophes </a:t>
            </a:r>
            <a:r>
              <a:rPr lang="en-US" dirty="0" err="1">
                <a:solidFill>
                  <a:schemeClr val="dk1"/>
                </a:solidFill>
                <a:latin typeface="Century Gothic" panose="020B0502020202020204" pitchFamily="34" charset="0"/>
                <a:ea typeface="Lato"/>
                <a:cs typeface="Lato"/>
                <a:sym typeface="Lato"/>
              </a:rPr>
              <a:t>nationales</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Climats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extrêmes</a:t>
            </a:r>
            <a:endParaRPr lang="en-US" dirty="0">
              <a:solidFill>
                <a:schemeClr val="dk1"/>
              </a:solidFill>
              <a:latin typeface="Century Gothic" panose="020B0502020202020204" pitchFamily="34" charset="0"/>
              <a:ea typeface="Lato"/>
              <a:cs typeface="Lato"/>
              <a:sym typeface="Lato"/>
            </a:endParaRPr>
          </a:p>
          <a:p>
            <a:pPr>
              <a:buClr>
                <a:schemeClr val="dk1"/>
              </a:buClr>
            </a:pPr>
            <a:r>
              <a:rPr lang="en-US" dirty="0" err="1">
                <a:solidFill>
                  <a:schemeClr val="dk1"/>
                </a:solidFill>
                <a:latin typeface="Century Gothic" panose="020B0502020202020204" pitchFamily="34" charset="0"/>
                <a:ea typeface="Lato"/>
                <a:cs typeface="Lato"/>
                <a:sym typeface="Lato"/>
              </a:rPr>
              <a:t>Conflit</a:t>
            </a:r>
            <a:endParaRPr dirty="0">
              <a:latin typeface="Lato"/>
              <a:ea typeface="Lato"/>
              <a:cs typeface="Lato"/>
              <a:sym typeface="Lato"/>
            </a:endParaRPr>
          </a:p>
        </p:txBody>
      </p:sp>
      <p:pic>
        <p:nvPicPr>
          <p:cNvPr id="6" name="Picture 5" descr="C2-HD-BTM.png">
            <a:extLst>
              <a:ext uri="{FF2B5EF4-FFF2-40B4-BE49-F238E27FC236}">
                <a16:creationId xmlns:a16="http://schemas.microsoft.com/office/drawing/2014/main" id="{12A687B0-BA1C-054E-8491-1007724C03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1525652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dirty="0">
                <a:solidFill>
                  <a:srgbClr val="0B5394"/>
                </a:solidFill>
              </a:rPr>
              <a:t>Definition de </a:t>
            </a:r>
            <a:r>
              <a:rPr lang="en" b="1" dirty="0" err="1">
                <a:solidFill>
                  <a:srgbClr val="0B5394"/>
                </a:solidFill>
              </a:rPr>
              <a:t>l’expert</a:t>
            </a:r>
            <a:endParaRPr b="1" dirty="0">
              <a:solidFill>
                <a:srgbClr val="0B5394"/>
              </a:solidFill>
            </a:endParaRPr>
          </a:p>
        </p:txBody>
      </p:sp>
      <p:sp>
        <p:nvSpPr>
          <p:cNvPr id="145" name="Google Shape;145;p23"/>
          <p:cNvSpPr txBox="1">
            <a:spLocks noGrp="1"/>
          </p:cNvSpPr>
          <p:nvPr>
            <p:ph type="body" idx="1"/>
          </p:nvPr>
        </p:nvSpPr>
        <p:spPr>
          <a:xfrm>
            <a:off x="327800" y="1536633"/>
            <a:ext cx="8754555" cy="4555200"/>
          </a:xfrm>
          <a:prstGeom prst="rect">
            <a:avLst/>
          </a:prstGeom>
        </p:spPr>
        <p:txBody>
          <a:bodyPr spcFirstLastPara="1" vert="horz" wrap="square" lIns="121900" tIns="121900" rIns="121900" bIns="121900" rtlCol="0" anchor="t" anchorCtr="0">
            <a:noAutofit/>
          </a:bodyPr>
          <a:lstStyle/>
          <a:p>
            <a:pPr marL="0" indent="0">
              <a:lnSpc>
                <a:spcPct val="107000"/>
              </a:lnSpc>
              <a:buNone/>
            </a:pPr>
            <a:r>
              <a:rPr lang="en-US" b="1" dirty="0">
                <a:latin typeface="Century Gothic" panose="020B0502020202020204" pitchFamily="34" charset="0"/>
                <a:ea typeface="Lato"/>
                <a:cs typeface="Lato"/>
                <a:sym typeface="Lato"/>
              </a:rPr>
              <a:t>Après Réunion,  </a:t>
            </a:r>
            <a:r>
              <a:rPr lang="en-US" b="1" dirty="0" err="1">
                <a:latin typeface="Century Gothic" panose="020B0502020202020204" pitchFamily="34" charset="0"/>
                <a:ea typeface="Lato"/>
                <a:cs typeface="Lato"/>
                <a:sym typeface="Lato"/>
              </a:rPr>
              <a:t>l'expert</a:t>
            </a:r>
            <a:r>
              <a:rPr lang="en-US" b="1" dirty="0">
                <a:latin typeface="Century Gothic" panose="020B0502020202020204" pitchFamily="34" charset="0"/>
                <a:ea typeface="Lato"/>
                <a:cs typeface="Lato"/>
                <a:sym typeface="Lato"/>
              </a:rPr>
              <a:t> a </a:t>
            </a:r>
            <a:r>
              <a:rPr lang="en-US" b="1" dirty="0" err="1">
                <a:latin typeface="Century Gothic" panose="020B0502020202020204" pitchFamily="34" charset="0"/>
                <a:ea typeface="Lato"/>
                <a:cs typeface="Lato"/>
                <a:sym typeface="Lato"/>
              </a:rPr>
              <a:t>décidé</a:t>
            </a:r>
            <a:r>
              <a:rPr lang="en-US" b="1" dirty="0">
                <a:latin typeface="Century Gothic" panose="020B0502020202020204" pitchFamily="34" charset="0"/>
                <a:ea typeface="Lato"/>
                <a:cs typeface="Lato"/>
                <a:sym typeface="Lato"/>
              </a:rPr>
              <a:t> que la </a:t>
            </a:r>
            <a:r>
              <a:rPr lang="en-US" b="1" dirty="0" err="1">
                <a:latin typeface="Century Gothic" panose="020B0502020202020204" pitchFamily="34" charset="0"/>
                <a:ea typeface="Lato"/>
                <a:cs typeface="Lato"/>
                <a:sym typeface="Lato"/>
              </a:rPr>
              <a:t>définition</a:t>
            </a:r>
            <a:r>
              <a:rPr lang="en-US" b="1" dirty="0">
                <a:latin typeface="Century Gothic" panose="020B0502020202020204" pitchFamily="34" charset="0"/>
                <a:ea typeface="Lato"/>
                <a:cs typeface="Lato"/>
                <a:sym typeface="Lato"/>
              </a:rPr>
              <a:t> </a:t>
            </a:r>
            <a:r>
              <a:rPr lang="en-US" b="1" dirty="0" err="1">
                <a:latin typeface="Century Gothic" panose="020B0502020202020204" pitchFamily="34" charset="0"/>
                <a:ea typeface="Lato"/>
                <a:cs typeface="Lato"/>
                <a:sym typeface="Lato"/>
              </a:rPr>
              <a:t>devrait</a:t>
            </a:r>
            <a:r>
              <a:rPr lang="en-US" b="1" dirty="0">
                <a:latin typeface="Century Gothic" panose="020B0502020202020204" pitchFamily="34" charset="0"/>
                <a:ea typeface="Lato"/>
                <a:cs typeface="Lato"/>
                <a:sym typeface="Lato"/>
              </a:rPr>
              <a:t> </a:t>
            </a:r>
            <a:r>
              <a:rPr lang="en-US" b="1" dirty="0" err="1">
                <a:latin typeface="Century Gothic" panose="020B0502020202020204" pitchFamily="34" charset="0"/>
                <a:ea typeface="Lato"/>
                <a:cs typeface="Lato"/>
                <a:sym typeface="Lato"/>
              </a:rPr>
              <a:t>être</a:t>
            </a:r>
            <a:r>
              <a:rPr lang="en-US" b="1" dirty="0">
                <a:latin typeface="Century Gothic" panose="020B0502020202020204" pitchFamily="34" charset="0"/>
                <a:ea typeface="Lato"/>
                <a:cs typeface="Lato"/>
                <a:sym typeface="Lato"/>
              </a:rPr>
              <a:t>:</a:t>
            </a:r>
          </a:p>
          <a:p>
            <a:pPr marL="0" indent="0">
              <a:lnSpc>
                <a:spcPct val="107000"/>
              </a:lnSpc>
              <a:buNone/>
            </a:pPr>
            <a:endParaRPr lang="en" b="1" dirty="0">
              <a:solidFill>
                <a:srgbClr val="0070C0"/>
              </a:solidFill>
              <a:latin typeface="Century Gothic" panose="020B0502020202020204" pitchFamily="34" charset="0"/>
              <a:ea typeface="Lato"/>
              <a:cs typeface="Lato"/>
              <a:sym typeface="Lato"/>
            </a:endParaRPr>
          </a:p>
          <a:p>
            <a:pPr marL="342900" indent="-342900">
              <a:lnSpc>
                <a:spcPct val="107000"/>
              </a:lnSpc>
              <a:buFont typeface="Arial" panose="020B0604020202020204" pitchFamily="34" charset="0"/>
              <a:buChar char="•"/>
            </a:pPr>
            <a:r>
              <a:rPr lang="en" b="1" dirty="0">
                <a:solidFill>
                  <a:srgbClr val="0070C0"/>
                </a:solidFill>
                <a:latin typeface="Century Gothic" panose="020B0502020202020204" pitchFamily="34" charset="0"/>
                <a:ea typeface="Lato"/>
                <a:cs typeface="Lato"/>
                <a:sym typeface="Lato"/>
              </a:rPr>
              <a:t> Inclusive</a:t>
            </a:r>
            <a:endParaRPr lang="en" dirty="0">
              <a:solidFill>
                <a:srgbClr val="0070C0"/>
              </a:solidFill>
              <a:latin typeface="Century Gothic" panose="020B0502020202020204" pitchFamily="34" charset="0"/>
              <a:ea typeface="Lato"/>
              <a:cs typeface="Lato"/>
              <a:sym typeface="Lato"/>
            </a:endParaRPr>
          </a:p>
          <a:p>
            <a:pPr marL="342900" indent="-342900">
              <a:lnSpc>
                <a:spcPct val="107000"/>
              </a:lnSpc>
            </a:pPr>
            <a:r>
              <a:rPr lang="en-US" b="1" dirty="0" err="1">
                <a:solidFill>
                  <a:srgbClr val="E94579"/>
                </a:solidFill>
                <a:latin typeface="Century Gothic" panose="020B0502020202020204" pitchFamily="34" charset="0"/>
                <a:ea typeface="Lato"/>
                <a:cs typeface="Lato"/>
                <a:sym typeface="Lato"/>
              </a:rPr>
              <a:t>Politiquement</a:t>
            </a:r>
            <a:r>
              <a:rPr lang="en-US" b="1" dirty="0">
                <a:solidFill>
                  <a:srgbClr val="E94579"/>
                </a:solidFill>
                <a:latin typeface="Century Gothic" panose="020B0502020202020204" pitchFamily="34" charset="0"/>
                <a:ea typeface="Lato"/>
                <a:cs typeface="Lato"/>
                <a:sym typeface="Lato"/>
              </a:rPr>
              <a:t> sensible</a:t>
            </a:r>
          </a:p>
          <a:p>
            <a:pPr marL="342900" indent="-342900">
              <a:lnSpc>
                <a:spcPct val="107000"/>
              </a:lnSpc>
            </a:pPr>
            <a:r>
              <a:rPr lang="en-US" b="1" dirty="0" err="1">
                <a:solidFill>
                  <a:srgbClr val="E94579"/>
                </a:solidFill>
                <a:latin typeface="Century Gothic" panose="020B0502020202020204" pitchFamily="34" charset="0"/>
                <a:ea typeface="Lato"/>
                <a:cs typeface="Lato"/>
                <a:sym typeface="Lato"/>
              </a:rPr>
              <a:t>S'assurer</a:t>
            </a:r>
            <a:r>
              <a:rPr lang="en-US" b="1" dirty="0">
                <a:solidFill>
                  <a:srgbClr val="E94579"/>
                </a:solidFill>
                <a:latin typeface="Century Gothic" panose="020B0502020202020204" pitchFamily="34" charset="0"/>
                <a:ea typeface="Lato"/>
                <a:cs typeface="Lato"/>
                <a:sym typeface="Lato"/>
              </a:rPr>
              <a:t> que le sans-</a:t>
            </a:r>
            <a:r>
              <a:rPr lang="en-US" b="1" dirty="0" err="1">
                <a:solidFill>
                  <a:srgbClr val="E94579"/>
                </a:solidFill>
                <a:latin typeface="Century Gothic" panose="020B0502020202020204" pitchFamily="34" charset="0"/>
                <a:ea typeface="Lato"/>
                <a:cs typeface="Lato"/>
                <a:sym typeface="Lato"/>
              </a:rPr>
              <a:t>abrisme</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est</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considéré</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comme</a:t>
            </a:r>
            <a:r>
              <a:rPr lang="en-US" b="1" dirty="0">
                <a:solidFill>
                  <a:srgbClr val="E94579"/>
                </a:solidFill>
                <a:latin typeface="Century Gothic" panose="020B0502020202020204" pitchFamily="34" charset="0"/>
                <a:ea typeface="Lato"/>
                <a:cs typeface="Lato"/>
                <a:sym typeface="Lato"/>
              </a:rPr>
              <a:t> un </a:t>
            </a:r>
            <a:r>
              <a:rPr lang="en-US" b="1" dirty="0" err="1">
                <a:solidFill>
                  <a:srgbClr val="E94579"/>
                </a:solidFill>
                <a:latin typeface="Century Gothic" panose="020B0502020202020204" pitchFamily="34" charset="0"/>
                <a:ea typeface="Lato"/>
                <a:cs typeface="Lato"/>
                <a:sym typeface="Lato"/>
              </a:rPr>
              <a:t>échec</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sociétal</a:t>
            </a:r>
            <a:r>
              <a:rPr lang="en-US" b="1" dirty="0">
                <a:solidFill>
                  <a:srgbClr val="E94579"/>
                </a:solidFill>
                <a:latin typeface="Century Gothic" panose="020B0502020202020204" pitchFamily="34" charset="0"/>
                <a:ea typeface="Lato"/>
                <a:cs typeface="Lato"/>
                <a:sym typeface="Lato"/>
              </a:rPr>
              <a:t> et non personnel</a:t>
            </a:r>
          </a:p>
          <a:p>
            <a:pPr marL="342900" indent="-342900">
              <a:lnSpc>
                <a:spcPct val="107000"/>
              </a:lnSpc>
            </a:pPr>
            <a:r>
              <a:rPr lang="en-US" b="1" dirty="0" err="1">
                <a:solidFill>
                  <a:srgbClr val="E94579"/>
                </a:solidFill>
                <a:latin typeface="Century Gothic" panose="020B0502020202020204" pitchFamily="34" charset="0"/>
                <a:ea typeface="Lato"/>
                <a:cs typeface="Lato"/>
                <a:sym typeface="Lato"/>
              </a:rPr>
              <a:t>Doit</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être</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encadrée</a:t>
            </a:r>
            <a:r>
              <a:rPr lang="en-US" b="1" dirty="0">
                <a:solidFill>
                  <a:srgbClr val="E94579"/>
                </a:solidFill>
                <a:latin typeface="Century Gothic" panose="020B0502020202020204" pitchFamily="34" charset="0"/>
                <a:ea typeface="Lato"/>
                <a:cs typeface="Lato"/>
                <a:sym typeface="Lato"/>
              </a:rPr>
              <a:t> dans le cadre du </a:t>
            </a:r>
            <a:r>
              <a:rPr lang="en-US" b="1" dirty="0" err="1">
                <a:solidFill>
                  <a:srgbClr val="E94579"/>
                </a:solidFill>
                <a:latin typeface="Century Gothic" panose="020B0502020202020204" pitchFamily="34" charset="0"/>
                <a:ea typeface="Lato"/>
                <a:cs typeface="Lato"/>
                <a:sym typeface="Lato"/>
              </a:rPr>
              <a:t>Programme</a:t>
            </a:r>
            <a:r>
              <a:rPr lang="en-US" b="1" dirty="0">
                <a:solidFill>
                  <a:srgbClr val="E94579"/>
                </a:solidFill>
                <a:latin typeface="Century Gothic" panose="020B0502020202020204" pitchFamily="34" charset="0"/>
                <a:ea typeface="Lato"/>
                <a:cs typeface="Lato"/>
                <a:sym typeface="Lato"/>
              </a:rPr>
              <a:t> 2030 et </a:t>
            </a:r>
            <a:r>
              <a:rPr lang="en-US" b="1" dirty="0" err="1">
                <a:solidFill>
                  <a:srgbClr val="E94579"/>
                </a:solidFill>
                <a:latin typeface="Century Gothic" panose="020B0502020202020204" pitchFamily="34" charset="0"/>
                <a:ea typeface="Lato"/>
                <a:cs typeface="Lato"/>
                <a:sym typeface="Lato"/>
              </a:rPr>
              <a:t>en</a:t>
            </a:r>
            <a:r>
              <a:rPr lang="en-US" b="1" dirty="0">
                <a:solidFill>
                  <a:srgbClr val="E94579"/>
                </a:solidFill>
                <a:latin typeface="Century Gothic" panose="020B0502020202020204" pitchFamily="34" charset="0"/>
                <a:ea typeface="Lato"/>
                <a:cs typeface="Lato"/>
                <a:sym typeface="Lato"/>
              </a:rPr>
              <a:t> particulier avec le </a:t>
            </a:r>
            <a:r>
              <a:rPr lang="en-US" b="1" dirty="0" err="1">
                <a:solidFill>
                  <a:srgbClr val="E94579"/>
                </a:solidFill>
                <a:latin typeface="Century Gothic" panose="020B0502020202020204" pitchFamily="34" charset="0"/>
                <a:ea typeface="Lato"/>
                <a:cs typeface="Lato"/>
                <a:sym typeface="Lato"/>
              </a:rPr>
              <a:t>principe</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général</a:t>
            </a:r>
            <a:r>
              <a:rPr lang="en-US" b="1" dirty="0">
                <a:solidFill>
                  <a:srgbClr val="E94579"/>
                </a:solidFill>
                <a:latin typeface="Century Gothic" panose="020B0502020202020204" pitchFamily="34" charset="0"/>
                <a:ea typeface="Lato"/>
                <a:cs typeface="Lato"/>
                <a:sym typeface="Lato"/>
              </a:rPr>
              <a:t> de «</a:t>
            </a:r>
            <a:r>
              <a:rPr lang="en-US" b="1" dirty="0" err="1">
                <a:solidFill>
                  <a:srgbClr val="E94579"/>
                </a:solidFill>
                <a:latin typeface="Century Gothic" panose="020B0502020202020204" pitchFamily="34" charset="0"/>
                <a:ea typeface="Lato"/>
                <a:cs typeface="Lato"/>
                <a:sym typeface="Lato"/>
              </a:rPr>
              <a:t>nul</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laissé</a:t>
            </a:r>
            <a:r>
              <a:rPr lang="en-US" b="1" dirty="0">
                <a:solidFill>
                  <a:srgbClr val="E94579"/>
                </a:solidFill>
                <a:latin typeface="Century Gothic" panose="020B0502020202020204" pitchFamily="34" charset="0"/>
                <a:ea typeface="Lato"/>
                <a:cs typeface="Lato"/>
                <a:sym typeface="Lato"/>
              </a:rPr>
              <a:t> pour </a:t>
            </a:r>
            <a:r>
              <a:rPr lang="en-US" b="1" dirty="0" err="1">
                <a:solidFill>
                  <a:srgbClr val="E94579"/>
                </a:solidFill>
                <a:latin typeface="Century Gothic" panose="020B0502020202020204" pitchFamily="34" charset="0"/>
                <a:ea typeface="Lato"/>
                <a:cs typeface="Lato"/>
                <a:sym typeface="Lato"/>
              </a:rPr>
              <a:t>compte</a:t>
            </a:r>
            <a:r>
              <a:rPr lang="en-US" b="1" dirty="0">
                <a:solidFill>
                  <a:srgbClr val="E94579"/>
                </a:solidFill>
                <a:latin typeface="Century Gothic" panose="020B0502020202020204" pitchFamily="34" charset="0"/>
                <a:ea typeface="Lato"/>
                <a:cs typeface="Lato"/>
                <a:sym typeface="Lato"/>
              </a:rPr>
              <a:t>» et </a:t>
            </a:r>
            <a:r>
              <a:rPr lang="en-US" b="1" dirty="0" err="1">
                <a:solidFill>
                  <a:srgbClr val="E94579"/>
                </a:solidFill>
                <a:latin typeface="Century Gothic" panose="020B0502020202020204" pitchFamily="34" charset="0"/>
                <a:ea typeface="Lato"/>
                <a:cs typeface="Lato"/>
                <a:sym typeface="Lato"/>
              </a:rPr>
              <a:t>atteindre</a:t>
            </a:r>
            <a:r>
              <a:rPr lang="en-US" b="1" dirty="0">
                <a:solidFill>
                  <a:srgbClr val="E94579"/>
                </a:solidFill>
                <a:latin typeface="Century Gothic" panose="020B0502020202020204" pitchFamily="34" charset="0"/>
                <a:ea typeface="Lato"/>
                <a:cs typeface="Lato"/>
                <a:sym typeface="Lato"/>
              </a:rPr>
              <a:t> le plus </a:t>
            </a:r>
            <a:r>
              <a:rPr lang="en-US" b="1" dirty="0" err="1">
                <a:solidFill>
                  <a:srgbClr val="E94579"/>
                </a:solidFill>
                <a:latin typeface="Century Gothic" panose="020B0502020202020204" pitchFamily="34" charset="0"/>
                <a:ea typeface="Lato"/>
                <a:cs typeface="Lato"/>
                <a:sym typeface="Lato"/>
              </a:rPr>
              <a:t>vulnérable</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en</a:t>
            </a:r>
            <a:r>
              <a:rPr lang="en-US" b="1" dirty="0">
                <a:solidFill>
                  <a:srgbClr val="E94579"/>
                </a:solidFill>
                <a:latin typeface="Century Gothic" panose="020B0502020202020204" pitchFamily="34" charset="0"/>
                <a:ea typeface="Lato"/>
                <a:cs typeface="Lato"/>
                <a:sym typeface="Lato"/>
              </a:rPr>
              <a:t> premier</a:t>
            </a:r>
          </a:p>
          <a:p>
            <a:pPr marL="342900" indent="-342900">
              <a:lnSpc>
                <a:spcPct val="107000"/>
              </a:lnSpc>
            </a:pPr>
            <a:r>
              <a:rPr lang="en-US" b="1" dirty="0" err="1">
                <a:solidFill>
                  <a:srgbClr val="E94579"/>
                </a:solidFill>
                <a:latin typeface="Century Gothic" panose="020B0502020202020204" pitchFamily="34" charset="0"/>
                <a:ea typeface="Lato"/>
                <a:cs typeface="Lato"/>
                <a:sym typeface="Lato"/>
              </a:rPr>
              <a:t>Devrait</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être</a:t>
            </a:r>
            <a:r>
              <a:rPr lang="en-US" b="1" dirty="0">
                <a:solidFill>
                  <a:srgbClr val="E94579"/>
                </a:solidFill>
                <a:latin typeface="Century Gothic" panose="020B0502020202020204" pitchFamily="34" charset="0"/>
                <a:ea typeface="Lato"/>
                <a:cs typeface="Lato"/>
                <a:sym typeface="Lato"/>
              </a:rPr>
              <a:t> </a:t>
            </a:r>
            <a:r>
              <a:rPr lang="en-US" b="1" dirty="0" err="1">
                <a:solidFill>
                  <a:srgbClr val="E94579"/>
                </a:solidFill>
                <a:latin typeface="Century Gothic" panose="020B0502020202020204" pitchFamily="34" charset="0"/>
                <a:ea typeface="Lato"/>
                <a:cs typeface="Lato"/>
                <a:sym typeface="Lato"/>
              </a:rPr>
              <a:t>mesurable</a:t>
            </a:r>
            <a:endParaRPr lang="en-US" dirty="0"/>
          </a:p>
        </p:txBody>
      </p:sp>
      <p:pic>
        <p:nvPicPr>
          <p:cNvPr id="4" name="Picture 3" descr="C2-HD-BTM.png">
            <a:extLst>
              <a:ext uri="{FF2B5EF4-FFF2-40B4-BE49-F238E27FC236}">
                <a16:creationId xmlns:a16="http://schemas.microsoft.com/office/drawing/2014/main" id="{D0ED93B3-FA68-D340-B990-AD8867B9C2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5" name="Google Shape;137;p22">
            <a:extLst>
              <a:ext uri="{FF2B5EF4-FFF2-40B4-BE49-F238E27FC236}">
                <a16:creationId xmlns:a16="http://schemas.microsoft.com/office/drawing/2014/main" id="{C916A0CB-73DC-4DC8-A63E-DF408BD00655}"/>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475407" y="2321634"/>
            <a:ext cx="2323540" cy="2214732"/>
          </a:xfrm>
          <a:prstGeom prst="rect">
            <a:avLst/>
          </a:prstGeom>
          <a:noFill/>
          <a:ln>
            <a:noFill/>
          </a:ln>
        </p:spPr>
      </p:pic>
    </p:spTree>
    <p:extLst>
      <p:ext uri="{BB962C8B-B14F-4D97-AF65-F5344CB8AC3E}">
        <p14:creationId xmlns:p14="http://schemas.microsoft.com/office/powerpoint/2010/main" val="4948681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2521785" y="454591"/>
            <a:ext cx="9213650" cy="763600"/>
          </a:xfrm>
          <a:prstGeom prst="rect">
            <a:avLst/>
          </a:prstGeom>
        </p:spPr>
        <p:txBody>
          <a:bodyPr spcFirstLastPara="1" vert="horz" wrap="square" lIns="121900" tIns="121900" rIns="121900" bIns="121900" rtlCol="0" anchor="t" anchorCtr="0">
            <a:noAutofit/>
          </a:bodyPr>
          <a:lstStyle/>
          <a:p>
            <a:r>
              <a:rPr lang="en" b="1" dirty="0">
                <a:solidFill>
                  <a:srgbClr val="0B5394"/>
                </a:solidFill>
              </a:rPr>
              <a:t>LE GROUPE D’EXPERTS A PROPOSE  UNE Definition</a:t>
            </a:r>
            <a:endParaRPr b="1" dirty="0">
              <a:solidFill>
                <a:srgbClr val="0B5394"/>
              </a:solidFill>
            </a:endParaRPr>
          </a:p>
        </p:txBody>
      </p:sp>
      <p:sp>
        <p:nvSpPr>
          <p:cNvPr id="151" name="Google Shape;151;p24"/>
          <p:cNvSpPr txBox="1">
            <a:spLocks noGrp="1"/>
          </p:cNvSpPr>
          <p:nvPr>
            <p:ph type="body" idx="1"/>
          </p:nvPr>
        </p:nvSpPr>
        <p:spPr>
          <a:xfrm>
            <a:off x="374635" y="1711038"/>
            <a:ext cx="11616474" cy="2766000"/>
          </a:xfrm>
          <a:prstGeom prst="rect">
            <a:avLst/>
          </a:prstGeom>
        </p:spPr>
        <p:txBody>
          <a:bodyPr spcFirstLastPara="1" vert="horz" wrap="square" lIns="121900" tIns="121900" rIns="121900" bIns="121900" rtlCol="0" anchor="t" anchorCtr="0">
            <a:noAutofit/>
          </a:bodyPr>
          <a:lstStyle/>
          <a:p>
            <a:pPr marL="0" indent="0">
              <a:lnSpc>
                <a:spcPct val="107000"/>
              </a:lnSpc>
              <a:buNone/>
            </a:pPr>
            <a:r>
              <a:rPr lang="en-US" b="1" i="1" dirty="0">
                <a:solidFill>
                  <a:schemeClr val="accent2">
                    <a:lumMod val="60000"/>
                    <a:lumOff val="40000"/>
                  </a:schemeClr>
                </a:solidFill>
                <a:latin typeface="Century Gothic" panose="020B0502020202020204" pitchFamily="34" charset="0"/>
                <a:ea typeface="Lato"/>
                <a:cs typeface="Lato"/>
                <a:sym typeface="Lato"/>
              </a:rPr>
              <a:t>«Le sans-</a:t>
            </a:r>
            <a:r>
              <a:rPr lang="en-US" b="1" i="1" dirty="0" err="1">
                <a:solidFill>
                  <a:schemeClr val="accent2">
                    <a:lumMod val="60000"/>
                    <a:lumOff val="40000"/>
                  </a:schemeClr>
                </a:solidFill>
                <a:latin typeface="Century Gothic" panose="020B0502020202020204" pitchFamily="34" charset="0"/>
                <a:ea typeface="Lato"/>
                <a:cs typeface="Lato"/>
                <a:sym typeface="Lato"/>
              </a:rPr>
              <a:t>abrisme</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est</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une</a:t>
            </a:r>
            <a:r>
              <a:rPr lang="en-US" b="1" i="1" dirty="0">
                <a:solidFill>
                  <a:schemeClr val="accent2">
                    <a:lumMod val="60000"/>
                    <a:lumOff val="40000"/>
                  </a:schemeClr>
                </a:solidFill>
                <a:latin typeface="Century Gothic" panose="020B0502020202020204" pitchFamily="34" charset="0"/>
                <a:ea typeface="Lato"/>
                <a:cs typeface="Lato"/>
                <a:sym typeface="Lato"/>
              </a:rPr>
              <a:t> condition </a:t>
            </a:r>
            <a:r>
              <a:rPr lang="en-US" b="1" i="1" dirty="0" err="1">
                <a:solidFill>
                  <a:schemeClr val="accent2">
                    <a:lumMod val="60000"/>
                    <a:lumOff val="40000"/>
                  </a:schemeClr>
                </a:solidFill>
                <a:latin typeface="Century Gothic" panose="020B0502020202020204" pitchFamily="34" charset="0"/>
                <a:ea typeface="Lato"/>
                <a:cs typeface="Lato"/>
                <a:sym typeface="Lato"/>
              </a:rPr>
              <a:t>où</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une</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personne</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ou</a:t>
            </a:r>
            <a:r>
              <a:rPr lang="en-US" b="1" i="1" dirty="0">
                <a:solidFill>
                  <a:schemeClr val="accent2">
                    <a:lumMod val="60000"/>
                    <a:lumOff val="40000"/>
                  </a:schemeClr>
                </a:solidFill>
                <a:latin typeface="Century Gothic" panose="020B0502020202020204" pitchFamily="34" charset="0"/>
                <a:ea typeface="Lato"/>
                <a:cs typeface="Lato"/>
                <a:sym typeface="Lato"/>
              </a:rPr>
              <a:t> un ménage </a:t>
            </a:r>
            <a:r>
              <a:rPr lang="en-US" b="1" i="1" dirty="0" err="1">
                <a:solidFill>
                  <a:schemeClr val="accent2">
                    <a:lumMod val="60000"/>
                    <a:lumOff val="40000"/>
                  </a:schemeClr>
                </a:solidFill>
                <a:latin typeface="Century Gothic" panose="020B0502020202020204" pitchFamily="34" charset="0"/>
                <a:ea typeface="Lato"/>
                <a:cs typeface="Lato"/>
                <a:sym typeface="Lato"/>
              </a:rPr>
              <a:t>manque</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d'espace</a:t>
            </a:r>
            <a:r>
              <a:rPr lang="en-US" b="1" i="1" dirty="0">
                <a:solidFill>
                  <a:schemeClr val="accent2">
                    <a:lumMod val="60000"/>
                    <a:lumOff val="40000"/>
                  </a:schemeClr>
                </a:solidFill>
                <a:latin typeface="Century Gothic" panose="020B0502020202020204" pitchFamily="34" charset="0"/>
                <a:ea typeface="Lato"/>
                <a:cs typeface="Lato"/>
                <a:sym typeface="Lato"/>
              </a:rPr>
              <a:t> habitable avec la </a:t>
            </a:r>
            <a:r>
              <a:rPr lang="en-US" b="1" i="1" dirty="0" err="1">
                <a:solidFill>
                  <a:schemeClr val="accent2">
                    <a:lumMod val="60000"/>
                    <a:lumOff val="40000"/>
                  </a:schemeClr>
                </a:solidFill>
                <a:latin typeface="Century Gothic" panose="020B0502020202020204" pitchFamily="34" charset="0"/>
                <a:ea typeface="Lato"/>
                <a:cs typeface="Lato"/>
                <a:sym typeface="Lato"/>
              </a:rPr>
              <a:t>sécurité</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d'occupation</a:t>
            </a:r>
            <a:r>
              <a:rPr lang="en-US" b="1" i="1" dirty="0">
                <a:solidFill>
                  <a:schemeClr val="accent2">
                    <a:lumMod val="60000"/>
                    <a:lumOff val="40000"/>
                  </a:schemeClr>
                </a:solidFill>
                <a:latin typeface="Century Gothic" panose="020B0502020202020204" pitchFamily="34" charset="0"/>
                <a:ea typeface="Lato"/>
                <a:cs typeface="Lato"/>
                <a:sym typeface="Lato"/>
              </a:rPr>
              <a:t>, les droits et la </a:t>
            </a:r>
            <a:r>
              <a:rPr lang="en-US" b="1" i="1" dirty="0" err="1">
                <a:solidFill>
                  <a:schemeClr val="accent2">
                    <a:lumMod val="60000"/>
                    <a:lumOff val="40000"/>
                  </a:schemeClr>
                </a:solidFill>
                <a:latin typeface="Century Gothic" panose="020B0502020202020204" pitchFamily="34" charset="0"/>
                <a:ea typeface="Lato"/>
                <a:cs typeface="Lato"/>
                <a:sym typeface="Lato"/>
              </a:rPr>
              <a:t>capacité</a:t>
            </a:r>
            <a:r>
              <a:rPr lang="en-US" b="1" i="1" dirty="0">
                <a:solidFill>
                  <a:schemeClr val="accent2">
                    <a:lumMod val="60000"/>
                    <a:lumOff val="40000"/>
                  </a:schemeClr>
                </a:solidFill>
                <a:latin typeface="Century Gothic" panose="020B0502020202020204" pitchFamily="34" charset="0"/>
                <a:ea typeface="Lato"/>
                <a:cs typeface="Lato"/>
                <a:sym typeface="Lato"/>
              </a:rPr>
              <a:t> de </a:t>
            </a:r>
            <a:r>
              <a:rPr lang="en-US" b="1" i="1" dirty="0" err="1">
                <a:solidFill>
                  <a:schemeClr val="accent2">
                    <a:lumMod val="60000"/>
                    <a:lumOff val="40000"/>
                  </a:schemeClr>
                </a:solidFill>
                <a:latin typeface="Century Gothic" panose="020B0502020202020204" pitchFamily="34" charset="0"/>
                <a:ea typeface="Lato"/>
                <a:cs typeface="Lato"/>
                <a:sym typeface="Lato"/>
              </a:rPr>
              <a:t>jouir</a:t>
            </a:r>
            <a:r>
              <a:rPr lang="en-US" b="1" i="1" dirty="0">
                <a:solidFill>
                  <a:schemeClr val="accent2">
                    <a:lumMod val="60000"/>
                    <a:lumOff val="40000"/>
                  </a:schemeClr>
                </a:solidFill>
                <a:latin typeface="Century Gothic" panose="020B0502020202020204" pitchFamily="34" charset="0"/>
                <a:ea typeface="Lato"/>
                <a:cs typeface="Lato"/>
                <a:sym typeface="Lato"/>
              </a:rPr>
              <a:t> des relations </a:t>
            </a:r>
            <a:r>
              <a:rPr lang="en-US" b="1" i="1" dirty="0" err="1">
                <a:solidFill>
                  <a:schemeClr val="accent2">
                    <a:lumMod val="60000"/>
                    <a:lumOff val="40000"/>
                  </a:schemeClr>
                </a:solidFill>
                <a:latin typeface="Century Gothic" panose="020B0502020202020204" pitchFamily="34" charset="0"/>
                <a:ea typeface="Lato"/>
                <a:cs typeface="Lato"/>
                <a:sym typeface="Lato"/>
              </a:rPr>
              <a:t>sociales</a:t>
            </a:r>
            <a:r>
              <a:rPr lang="en-US" b="1" i="1" dirty="0">
                <a:solidFill>
                  <a:schemeClr val="accent2">
                    <a:lumMod val="60000"/>
                    <a:lumOff val="40000"/>
                  </a:schemeClr>
                </a:solidFill>
                <a:latin typeface="Century Gothic" panose="020B0502020202020204" pitchFamily="34" charset="0"/>
                <a:ea typeface="Lato"/>
                <a:cs typeface="Lato"/>
                <a:sym typeface="Lato"/>
              </a:rPr>
              <a:t>, y </a:t>
            </a:r>
            <a:r>
              <a:rPr lang="en-US" b="1" i="1" dirty="0" err="1">
                <a:solidFill>
                  <a:schemeClr val="accent2">
                    <a:lumMod val="60000"/>
                    <a:lumOff val="40000"/>
                  </a:schemeClr>
                </a:solidFill>
                <a:latin typeface="Century Gothic" panose="020B0502020202020204" pitchFamily="34" charset="0"/>
                <a:ea typeface="Lato"/>
                <a:cs typeface="Lato"/>
                <a:sym typeface="Lato"/>
              </a:rPr>
              <a:t>compris</a:t>
            </a:r>
            <a:r>
              <a:rPr lang="en-US" b="1" i="1" dirty="0">
                <a:solidFill>
                  <a:schemeClr val="accent2">
                    <a:lumMod val="60000"/>
                    <a:lumOff val="40000"/>
                  </a:schemeClr>
                </a:solidFill>
                <a:latin typeface="Century Gothic" panose="020B0502020202020204" pitchFamily="34" charset="0"/>
                <a:ea typeface="Lato"/>
                <a:cs typeface="Lato"/>
                <a:sym typeface="Lato"/>
              </a:rPr>
              <a:t> la </a:t>
            </a:r>
            <a:r>
              <a:rPr lang="en-US" b="1" i="1" dirty="0" err="1">
                <a:solidFill>
                  <a:schemeClr val="accent2">
                    <a:lumMod val="60000"/>
                    <a:lumOff val="40000"/>
                  </a:schemeClr>
                </a:solidFill>
                <a:latin typeface="Century Gothic" panose="020B0502020202020204" pitchFamily="34" charset="0"/>
                <a:ea typeface="Lato"/>
                <a:cs typeface="Lato"/>
                <a:sym typeface="Lato"/>
              </a:rPr>
              <a:t>sécurité</a:t>
            </a:r>
            <a:r>
              <a:rPr lang="en-US" b="1" i="1" dirty="0">
                <a:solidFill>
                  <a:schemeClr val="accent2">
                    <a:lumMod val="60000"/>
                    <a:lumOff val="40000"/>
                  </a:schemeClr>
                </a:solidFill>
                <a:latin typeface="Century Gothic" panose="020B0502020202020204" pitchFamily="34" charset="0"/>
                <a:ea typeface="Lato"/>
                <a:cs typeface="Lato"/>
                <a:sym typeface="Lato"/>
              </a:rPr>
              <a:t>. Le sans-</a:t>
            </a:r>
            <a:r>
              <a:rPr lang="en-US" b="1" i="1" dirty="0" err="1">
                <a:solidFill>
                  <a:schemeClr val="accent2">
                    <a:lumMod val="60000"/>
                    <a:lumOff val="40000"/>
                  </a:schemeClr>
                </a:solidFill>
                <a:latin typeface="Century Gothic" panose="020B0502020202020204" pitchFamily="34" charset="0"/>
                <a:ea typeface="Lato"/>
                <a:cs typeface="Lato"/>
                <a:sym typeface="Lato"/>
              </a:rPr>
              <a:t>abrisme</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est</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une</a:t>
            </a:r>
            <a:r>
              <a:rPr lang="en-US" b="1" i="1" dirty="0">
                <a:solidFill>
                  <a:schemeClr val="accent2">
                    <a:lumMod val="60000"/>
                    <a:lumOff val="40000"/>
                  </a:schemeClr>
                </a:solidFill>
                <a:latin typeface="Century Gothic" panose="020B0502020202020204" pitchFamily="34" charset="0"/>
                <a:ea typeface="Lato"/>
                <a:cs typeface="Lato"/>
                <a:sym typeface="Lato"/>
              </a:rPr>
              <a:t> manifestation de </a:t>
            </a:r>
            <a:r>
              <a:rPr lang="en-US" b="1" i="1" dirty="0" err="1">
                <a:solidFill>
                  <a:schemeClr val="accent2">
                    <a:lumMod val="60000"/>
                    <a:lumOff val="40000"/>
                  </a:schemeClr>
                </a:solidFill>
                <a:latin typeface="Century Gothic" panose="020B0502020202020204" pitchFamily="34" charset="0"/>
                <a:ea typeface="Lato"/>
                <a:cs typeface="Lato"/>
                <a:sym typeface="Lato"/>
              </a:rPr>
              <a:t>l'extrême</a:t>
            </a:r>
            <a:r>
              <a:rPr lang="en-US" b="1" i="1" dirty="0">
                <a:solidFill>
                  <a:schemeClr val="accent2">
                    <a:lumMod val="60000"/>
                    <a:lumOff val="40000"/>
                  </a:schemeClr>
                </a:solidFill>
                <a:latin typeface="Century Gothic" panose="020B0502020202020204" pitchFamily="34" charset="0"/>
                <a:ea typeface="Lato"/>
                <a:cs typeface="Lato"/>
                <a:sym typeface="Lato"/>
              </a:rPr>
              <a:t> </a:t>
            </a:r>
            <a:r>
              <a:rPr lang="en-US" b="1" i="1" dirty="0" err="1">
                <a:solidFill>
                  <a:schemeClr val="accent2">
                    <a:lumMod val="60000"/>
                    <a:lumOff val="40000"/>
                  </a:schemeClr>
                </a:solidFill>
                <a:latin typeface="Century Gothic" panose="020B0502020202020204" pitchFamily="34" charset="0"/>
                <a:ea typeface="Lato"/>
                <a:cs typeface="Lato"/>
                <a:sym typeface="Lato"/>
              </a:rPr>
              <a:t>pauvreté</a:t>
            </a:r>
            <a:r>
              <a:rPr lang="en-US" b="1" i="1" dirty="0">
                <a:solidFill>
                  <a:schemeClr val="accent2">
                    <a:lumMod val="60000"/>
                    <a:lumOff val="40000"/>
                  </a:schemeClr>
                </a:solidFill>
                <a:latin typeface="Century Gothic" panose="020B0502020202020204" pitchFamily="34" charset="0"/>
                <a:ea typeface="Lato"/>
                <a:cs typeface="Lato"/>
                <a:sym typeface="Lato"/>
              </a:rPr>
              <a:t> et de </a:t>
            </a:r>
            <a:r>
              <a:rPr lang="en-US" b="1" i="1" dirty="0" err="1">
                <a:solidFill>
                  <a:schemeClr val="accent2">
                    <a:lumMod val="60000"/>
                    <a:lumOff val="40000"/>
                  </a:schemeClr>
                </a:solidFill>
                <a:latin typeface="Century Gothic" panose="020B0502020202020204" pitchFamily="34" charset="0"/>
                <a:ea typeface="Lato"/>
                <a:cs typeface="Lato"/>
                <a:sym typeface="Lato"/>
              </a:rPr>
              <a:t>l'échec</a:t>
            </a:r>
            <a:r>
              <a:rPr lang="en-US" b="1" i="1" dirty="0">
                <a:solidFill>
                  <a:schemeClr val="accent2">
                    <a:lumMod val="60000"/>
                    <a:lumOff val="40000"/>
                  </a:schemeClr>
                </a:solidFill>
                <a:latin typeface="Century Gothic" panose="020B0502020202020204" pitchFamily="34" charset="0"/>
                <a:ea typeface="Lato"/>
                <a:cs typeface="Lato"/>
                <a:sym typeface="Lato"/>
              </a:rPr>
              <a:t> de multiples </a:t>
            </a:r>
            <a:r>
              <a:rPr lang="en-US" b="1" i="1" dirty="0" err="1">
                <a:solidFill>
                  <a:schemeClr val="accent2">
                    <a:lumMod val="60000"/>
                    <a:lumOff val="40000"/>
                  </a:schemeClr>
                </a:solidFill>
                <a:latin typeface="Century Gothic" panose="020B0502020202020204" pitchFamily="34" charset="0"/>
                <a:ea typeface="Lato"/>
                <a:cs typeface="Lato"/>
                <a:sym typeface="Lato"/>
              </a:rPr>
              <a:t>systèmes</a:t>
            </a:r>
            <a:r>
              <a:rPr lang="en-US" b="1" i="1" dirty="0">
                <a:solidFill>
                  <a:schemeClr val="accent2">
                    <a:lumMod val="60000"/>
                    <a:lumOff val="40000"/>
                  </a:schemeClr>
                </a:solidFill>
                <a:latin typeface="Century Gothic" panose="020B0502020202020204" pitchFamily="34" charset="0"/>
                <a:ea typeface="Lato"/>
                <a:cs typeface="Lato"/>
                <a:sym typeface="Lato"/>
              </a:rPr>
              <a:t> et droits </a:t>
            </a:r>
            <a:r>
              <a:rPr lang="en-US" b="1" i="1" dirty="0" err="1">
                <a:solidFill>
                  <a:schemeClr val="accent2">
                    <a:lumMod val="60000"/>
                    <a:lumOff val="40000"/>
                  </a:schemeClr>
                </a:solidFill>
                <a:latin typeface="Century Gothic" panose="020B0502020202020204" pitchFamily="34" charset="0"/>
                <a:ea typeface="Lato"/>
                <a:cs typeface="Lato"/>
                <a:sym typeface="Lato"/>
              </a:rPr>
              <a:t>humains</a:t>
            </a:r>
            <a:r>
              <a:rPr lang="en" b="1" i="1" dirty="0">
                <a:solidFill>
                  <a:schemeClr val="accent2">
                    <a:lumMod val="60000"/>
                    <a:lumOff val="40000"/>
                  </a:schemeClr>
                </a:solidFill>
                <a:latin typeface="Century Gothic" panose="020B0502020202020204" pitchFamily="34" charset="0"/>
                <a:ea typeface="Lato"/>
                <a:cs typeface="Lato"/>
                <a:sym typeface="Lato"/>
              </a:rPr>
              <a:t>”</a:t>
            </a:r>
            <a:endParaRPr b="1" i="1" dirty="0">
              <a:solidFill>
                <a:schemeClr val="accent2">
                  <a:lumMod val="60000"/>
                  <a:lumOff val="40000"/>
                </a:schemeClr>
              </a:solidFill>
              <a:latin typeface="Century Gothic" panose="020B0502020202020204" pitchFamily="34" charset="0"/>
              <a:ea typeface="Lato"/>
              <a:cs typeface="Lato"/>
              <a:sym typeface="Lato"/>
            </a:endParaRPr>
          </a:p>
          <a:p>
            <a:pPr marL="0" indent="0">
              <a:lnSpc>
                <a:spcPct val="107000"/>
              </a:lnSpc>
              <a:spcBef>
                <a:spcPts val="1067"/>
              </a:spcBef>
              <a:buNone/>
            </a:pPr>
            <a:endParaRPr b="1" i="1" dirty="0">
              <a:solidFill>
                <a:srgbClr val="38761D"/>
              </a:solidFill>
              <a:latin typeface="Century Gothic" panose="020B0502020202020204" pitchFamily="34" charset="0"/>
              <a:ea typeface="Lato"/>
              <a:cs typeface="Lato"/>
              <a:sym typeface="Lato"/>
            </a:endParaRPr>
          </a:p>
          <a:p>
            <a:pPr marL="0" indent="0">
              <a:lnSpc>
                <a:spcPct val="107000"/>
              </a:lnSpc>
              <a:spcBef>
                <a:spcPts val="1067"/>
              </a:spcBef>
              <a:buNone/>
            </a:pPr>
            <a:endParaRPr b="1" dirty="0">
              <a:solidFill>
                <a:schemeClr val="dk1"/>
              </a:solidFill>
              <a:latin typeface="Century Gothic" panose="020B0502020202020204" pitchFamily="34" charset="0"/>
              <a:ea typeface="Lato"/>
              <a:cs typeface="Lato"/>
              <a:sym typeface="Lato"/>
            </a:endParaRPr>
          </a:p>
          <a:p>
            <a:pPr marL="0" indent="0">
              <a:lnSpc>
                <a:spcPct val="107000"/>
              </a:lnSpc>
              <a:spcBef>
                <a:spcPts val="1067"/>
              </a:spcBef>
              <a:spcAft>
                <a:spcPts val="1067"/>
              </a:spcAft>
              <a:buClr>
                <a:schemeClr val="dk1"/>
              </a:buClr>
              <a:buSzPts val="1100"/>
              <a:buNone/>
            </a:pPr>
            <a:endParaRPr b="1" i="1" dirty="0">
              <a:solidFill>
                <a:srgbClr val="38761D"/>
              </a:solidFill>
            </a:endParaRPr>
          </a:p>
        </p:txBody>
      </p:sp>
      <p:sp>
        <p:nvSpPr>
          <p:cNvPr id="152" name="Google Shape;152;p24"/>
          <p:cNvSpPr txBox="1">
            <a:spLocks noGrp="1"/>
          </p:cNvSpPr>
          <p:nvPr>
            <p:ph type="body" idx="4294967295"/>
          </p:nvPr>
        </p:nvSpPr>
        <p:spPr>
          <a:xfrm>
            <a:off x="3075709" y="3094038"/>
            <a:ext cx="9116291" cy="2332037"/>
          </a:xfrm>
          <a:prstGeom prst="rect">
            <a:avLst/>
          </a:prstGeom>
        </p:spPr>
        <p:txBody>
          <a:bodyPr spcFirstLastPara="1" vert="horz" wrap="square" lIns="121900" tIns="121900" rIns="121900" bIns="121900" rtlCol="0" anchor="t" anchorCtr="0">
            <a:noAutofit/>
          </a:bodyPr>
          <a:lstStyle/>
          <a:p>
            <a:pPr marL="0" indent="0">
              <a:lnSpc>
                <a:spcPct val="107000"/>
              </a:lnSpc>
              <a:buNone/>
            </a:pPr>
            <a:r>
              <a:rPr lang="en" dirty="0">
                <a:solidFill>
                  <a:schemeClr val="dk1"/>
                </a:solidFill>
                <a:latin typeface="Century Gothic" panose="020B0502020202020204" pitchFamily="34" charset="0"/>
                <a:ea typeface="Lato"/>
                <a:cs typeface="Lato"/>
                <a:sym typeface="Lato"/>
              </a:rPr>
              <a:t> </a:t>
            </a:r>
            <a:r>
              <a:rPr lang="en-US" dirty="0">
                <a:solidFill>
                  <a:schemeClr val="dk1"/>
                </a:solidFill>
                <a:latin typeface="Century Gothic" panose="020B0502020202020204" pitchFamily="34" charset="0"/>
                <a:ea typeface="Lato"/>
                <a:cs typeface="Lato"/>
                <a:sym typeface="Lato"/>
              </a:rPr>
              <a:t>Pour </a:t>
            </a:r>
            <a:r>
              <a:rPr lang="en-US" dirty="0" err="1">
                <a:solidFill>
                  <a:schemeClr val="dk1"/>
                </a:solidFill>
                <a:latin typeface="Century Gothic" panose="020B0502020202020204" pitchFamily="34" charset="0"/>
                <a:ea typeface="Lato"/>
                <a:cs typeface="Lato"/>
                <a:sym typeface="Lato"/>
              </a:rPr>
              <a:t>définir</a:t>
            </a:r>
            <a:r>
              <a:rPr lang="en-US" dirty="0">
                <a:solidFill>
                  <a:schemeClr val="dk1"/>
                </a:solidFill>
                <a:latin typeface="Century Gothic" panose="020B0502020202020204" pitchFamily="34" charset="0"/>
                <a:ea typeface="Lato"/>
                <a:cs typeface="Lato"/>
                <a:sym typeface="Lato"/>
              </a:rPr>
              <a:t> le sans-</a:t>
            </a:r>
            <a:r>
              <a:rPr lang="en-US" dirty="0" err="1">
                <a:solidFill>
                  <a:schemeClr val="dk1"/>
                </a:solidFill>
                <a:latin typeface="Century Gothic" panose="020B0502020202020204" pitchFamily="34" charset="0"/>
                <a:ea typeface="Lato"/>
                <a:cs typeface="Lato"/>
                <a:sym typeface="Lato"/>
              </a:rPr>
              <a:t>abrisme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quatre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catégories</a:t>
            </a:r>
            <a:r>
              <a:rPr lang="en-US" dirty="0">
                <a:solidFill>
                  <a:schemeClr val="dk1"/>
                </a:solidFill>
                <a:latin typeface="Century Gothic" panose="020B0502020202020204" pitchFamily="34" charset="0"/>
                <a:ea typeface="Lato"/>
                <a:cs typeface="Lato"/>
                <a:sym typeface="Lato"/>
              </a:rPr>
              <a:t> de </a:t>
            </a:r>
            <a:r>
              <a:rPr lang="en-US" dirty="0" err="1">
                <a:solidFill>
                  <a:schemeClr val="dk1"/>
                </a:solidFill>
                <a:latin typeface="Century Gothic" panose="020B0502020202020204" pitchFamily="34" charset="0"/>
                <a:ea typeface="Lato"/>
                <a:cs typeface="Lato"/>
                <a:sym typeface="Lato"/>
              </a:rPr>
              <a:t>personnes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sont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concernées</a:t>
            </a:r>
            <a:r>
              <a:rPr lang="en-US" dirty="0">
                <a:solidFill>
                  <a:schemeClr val="dk1"/>
                </a:solidFill>
                <a:latin typeface="Century Gothic" panose="020B0502020202020204" pitchFamily="34" charset="0"/>
                <a:ea typeface="Lato"/>
                <a:cs typeface="Lato"/>
                <a:sym typeface="Lato"/>
              </a:rPr>
              <a:t>:</a:t>
            </a:r>
          </a:p>
          <a:p>
            <a:pPr marL="0" indent="0">
              <a:lnSpc>
                <a:spcPct val="107000"/>
              </a:lnSpc>
              <a:buNone/>
            </a:pPr>
            <a:r>
              <a:rPr lang="en-US" dirty="0" err="1">
                <a:solidFill>
                  <a:schemeClr val="dk1"/>
                </a:solidFill>
                <a:latin typeface="Century Gothic" panose="020B0502020202020204" pitchFamily="34" charset="0"/>
                <a:ea typeface="Lato"/>
                <a:cs typeface="Lato"/>
                <a:sym typeface="Lato"/>
              </a:rPr>
              <a:t>Personnes</a:t>
            </a:r>
            <a:r>
              <a:rPr lang="en-US" dirty="0">
                <a:solidFill>
                  <a:schemeClr val="dk1"/>
                </a:solidFill>
                <a:latin typeface="Century Gothic" panose="020B0502020202020204" pitchFamily="34" charset="0"/>
                <a:ea typeface="Lato"/>
                <a:cs typeface="Lato"/>
                <a:sym typeface="Lato"/>
              </a:rPr>
              <a:t> vivant dans les rues </a:t>
            </a:r>
            <a:r>
              <a:rPr lang="en-US" dirty="0" err="1">
                <a:solidFill>
                  <a:schemeClr val="dk1"/>
                </a:solidFill>
                <a:latin typeface="Century Gothic" panose="020B0502020202020204" pitchFamily="34" charset="0"/>
                <a:ea typeface="Lato"/>
                <a:cs typeface="Lato"/>
                <a:sym typeface="Lato"/>
              </a:rPr>
              <a:t>ou</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autres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espaces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ouverts</a:t>
            </a:r>
            <a:endParaRPr lang="en-US" dirty="0">
              <a:solidFill>
                <a:schemeClr val="dk1"/>
              </a:solidFill>
              <a:latin typeface="Century Gothic" panose="020B0502020202020204" pitchFamily="34" charset="0"/>
              <a:ea typeface="Lato"/>
              <a:cs typeface="Lato"/>
              <a:sym typeface="Lato"/>
            </a:endParaRPr>
          </a:p>
          <a:p>
            <a:pPr marL="0" indent="0">
              <a:lnSpc>
                <a:spcPct val="107000"/>
              </a:lnSpc>
              <a:buNone/>
            </a:pPr>
            <a:r>
              <a:rPr lang="en-US" dirty="0" err="1">
                <a:solidFill>
                  <a:schemeClr val="dk1"/>
                </a:solidFill>
                <a:latin typeface="Century Gothic" panose="020B0502020202020204" pitchFamily="34" charset="0"/>
                <a:ea typeface="Lato"/>
                <a:cs typeface="Lato"/>
                <a:sym typeface="Lato"/>
              </a:rPr>
              <a:t>Personnes</a:t>
            </a:r>
            <a:r>
              <a:rPr lang="en-US" dirty="0">
                <a:solidFill>
                  <a:schemeClr val="dk1"/>
                </a:solidFill>
                <a:latin typeface="Century Gothic" panose="020B0502020202020204" pitchFamily="34" charset="0"/>
                <a:ea typeface="Lato"/>
                <a:cs typeface="Lato"/>
                <a:sym typeface="Lato"/>
              </a:rPr>
              <a:t> vivant dans un </a:t>
            </a:r>
            <a:r>
              <a:rPr lang="en-US" dirty="0" err="1">
                <a:solidFill>
                  <a:schemeClr val="dk1"/>
                </a:solidFill>
                <a:latin typeface="Century Gothic" panose="020B0502020202020204" pitchFamily="34" charset="0"/>
                <a:ea typeface="Lato"/>
                <a:cs typeface="Lato"/>
                <a:sym typeface="Lato"/>
              </a:rPr>
              <a:t>logement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temporaire</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ou</a:t>
            </a:r>
            <a:r>
              <a:rPr lang="en-US" dirty="0">
                <a:solidFill>
                  <a:schemeClr val="dk1"/>
                </a:solidFill>
                <a:latin typeface="Century Gothic" panose="020B0502020202020204" pitchFamily="34" charset="0"/>
                <a:ea typeface="Lato"/>
                <a:cs typeface="Lato"/>
                <a:sym typeface="Lato"/>
              </a:rPr>
              <a:t> de </a:t>
            </a:r>
            <a:r>
              <a:rPr lang="en-US" dirty="0" err="1">
                <a:solidFill>
                  <a:schemeClr val="dk1"/>
                </a:solidFill>
                <a:latin typeface="Century Gothic" panose="020B0502020202020204" pitchFamily="34" charset="0"/>
                <a:ea typeface="Lato"/>
                <a:cs typeface="Lato"/>
                <a:sym typeface="Lato"/>
              </a:rPr>
              <a:t>crise</a:t>
            </a:r>
            <a:endParaRPr lang="en-US" dirty="0">
              <a:solidFill>
                <a:schemeClr val="dk1"/>
              </a:solidFill>
              <a:latin typeface="Century Gothic" panose="020B0502020202020204" pitchFamily="34" charset="0"/>
              <a:ea typeface="Lato"/>
              <a:cs typeface="Lato"/>
              <a:sym typeface="Lato"/>
            </a:endParaRPr>
          </a:p>
          <a:p>
            <a:pPr marL="0" indent="0">
              <a:lnSpc>
                <a:spcPct val="107000"/>
              </a:lnSpc>
              <a:buNone/>
            </a:pPr>
            <a:r>
              <a:rPr lang="en-US" dirty="0" err="1">
                <a:solidFill>
                  <a:schemeClr val="dk1"/>
                </a:solidFill>
                <a:latin typeface="Century Gothic" panose="020B0502020202020204" pitchFamily="34" charset="0"/>
                <a:ea typeface="Lato"/>
                <a:cs typeface="Lato"/>
                <a:sym typeface="Lato"/>
              </a:rPr>
              <a:t>Personnes</a:t>
            </a:r>
            <a:r>
              <a:rPr lang="en-US" dirty="0">
                <a:solidFill>
                  <a:schemeClr val="dk1"/>
                </a:solidFill>
                <a:latin typeface="Century Gothic" panose="020B0502020202020204" pitchFamily="34" charset="0"/>
                <a:ea typeface="Lato"/>
                <a:cs typeface="Lato"/>
                <a:sym typeface="Lato"/>
              </a:rPr>
              <a:t> vivant dans des </a:t>
            </a:r>
            <a:r>
              <a:rPr lang="en-US" dirty="0" err="1">
                <a:solidFill>
                  <a:schemeClr val="dk1"/>
                </a:solidFill>
                <a:latin typeface="Century Gothic" panose="020B0502020202020204" pitchFamily="34" charset="0"/>
                <a:ea typeface="Lato"/>
                <a:cs typeface="Lato"/>
                <a:sym typeface="Lato"/>
              </a:rPr>
              <a:t>logements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gravement</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inadéquats</a:t>
            </a:r>
            <a:r>
              <a:rPr lang="en-US" dirty="0">
                <a:solidFill>
                  <a:schemeClr val="dk1"/>
                </a:solidFill>
                <a:latin typeface="Century Gothic" panose="020B0502020202020204" pitchFamily="34" charset="0"/>
                <a:ea typeface="Lato"/>
                <a:cs typeface="Lato"/>
                <a:sym typeface="Lato"/>
              </a:rPr>
              <a:t> et </a:t>
            </a:r>
            <a:r>
              <a:rPr lang="en-US" dirty="0" err="1">
                <a:solidFill>
                  <a:schemeClr val="dk1"/>
                </a:solidFill>
                <a:latin typeface="Century Gothic" panose="020B0502020202020204" pitchFamily="34" charset="0"/>
                <a:ea typeface="Lato"/>
                <a:cs typeface="Lato"/>
                <a:sym typeface="Lato"/>
              </a:rPr>
              <a:t>précaires</a:t>
            </a:r>
            <a:endParaRPr lang="en-US" dirty="0">
              <a:solidFill>
                <a:schemeClr val="dk1"/>
              </a:solidFill>
              <a:latin typeface="Century Gothic" panose="020B0502020202020204" pitchFamily="34" charset="0"/>
              <a:ea typeface="Lato"/>
              <a:cs typeface="Lato"/>
              <a:sym typeface="Lato"/>
            </a:endParaRPr>
          </a:p>
          <a:p>
            <a:pPr marL="0" indent="0">
              <a:lnSpc>
                <a:spcPct val="107000"/>
              </a:lnSpc>
              <a:buNone/>
            </a:pPr>
            <a:r>
              <a:rPr lang="en-US" dirty="0" err="1">
                <a:solidFill>
                  <a:schemeClr val="dk1"/>
                </a:solidFill>
                <a:latin typeface="Century Gothic" panose="020B0502020202020204" pitchFamily="34" charset="0"/>
                <a:ea typeface="Lato"/>
                <a:cs typeface="Lato"/>
                <a:sym typeface="Lato"/>
              </a:rPr>
              <a:t>Personnes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n’ayant</a:t>
            </a:r>
            <a:r>
              <a:rPr lang="en-US" dirty="0">
                <a:solidFill>
                  <a:schemeClr val="dk1"/>
                </a:solidFill>
                <a:latin typeface="Century Gothic" panose="020B0502020202020204" pitchFamily="34" charset="0"/>
                <a:ea typeface="Lato"/>
                <a:cs typeface="Lato"/>
                <a:sym typeface="Lato"/>
              </a:rPr>
              <a:t> pas </a:t>
            </a:r>
            <a:r>
              <a:rPr lang="en-US" dirty="0" err="1">
                <a:solidFill>
                  <a:schemeClr val="dk1"/>
                </a:solidFill>
                <a:latin typeface="Century Gothic" panose="020B0502020202020204" pitchFamily="34" charset="0"/>
                <a:ea typeface="Lato"/>
                <a:cs typeface="Lato"/>
                <a:sym typeface="Lato"/>
              </a:rPr>
              <a:t>accès</a:t>
            </a:r>
            <a:r>
              <a:rPr lang="en-US" dirty="0">
                <a:solidFill>
                  <a:schemeClr val="dk1"/>
                </a:solidFill>
                <a:latin typeface="Century Gothic" panose="020B0502020202020204" pitchFamily="34" charset="0"/>
                <a:ea typeface="Lato"/>
                <a:cs typeface="Lato"/>
                <a:sym typeface="Lato"/>
              </a:rPr>
              <a:t> </a:t>
            </a:r>
            <a:r>
              <a:rPr lang="en-US" dirty="0" err="1">
                <a:solidFill>
                  <a:schemeClr val="dk1"/>
                </a:solidFill>
                <a:latin typeface="Century Gothic" panose="020B0502020202020204" pitchFamily="34" charset="0"/>
                <a:ea typeface="Lato"/>
                <a:cs typeface="Lato"/>
                <a:sym typeface="Lato"/>
              </a:rPr>
              <a:t>à</a:t>
            </a:r>
            <a:r>
              <a:rPr lang="en-US" dirty="0">
                <a:solidFill>
                  <a:schemeClr val="dk1"/>
                </a:solidFill>
                <a:latin typeface="Century Gothic" panose="020B0502020202020204" pitchFamily="34" charset="0"/>
                <a:ea typeface="Lato"/>
                <a:cs typeface="Lato"/>
                <a:sym typeface="Lato"/>
              </a:rPr>
              <a:t> un  </a:t>
            </a:r>
            <a:r>
              <a:rPr lang="en-US" dirty="0" err="1">
                <a:solidFill>
                  <a:schemeClr val="dk1"/>
                </a:solidFill>
                <a:latin typeface="Century Gothic" panose="020B0502020202020204" pitchFamily="34" charset="0"/>
                <a:ea typeface="Lato"/>
                <a:cs typeface="Lato"/>
                <a:sym typeface="Lato"/>
              </a:rPr>
              <a:t>logement</a:t>
            </a:r>
            <a:r>
              <a:rPr lang="en-US" dirty="0">
                <a:solidFill>
                  <a:schemeClr val="dk1"/>
                </a:solidFill>
                <a:latin typeface="Century Gothic" panose="020B0502020202020204" pitchFamily="34" charset="0"/>
                <a:ea typeface="Lato"/>
                <a:cs typeface="Lato"/>
                <a:sym typeface="Lato"/>
              </a:rPr>
              <a:t> de prix  </a:t>
            </a:r>
            <a:r>
              <a:rPr lang="en-US" dirty="0" err="1">
                <a:solidFill>
                  <a:schemeClr val="dk1"/>
                </a:solidFill>
                <a:latin typeface="Century Gothic" panose="020B0502020202020204" pitchFamily="34" charset="0"/>
                <a:ea typeface="Lato"/>
                <a:cs typeface="Lato"/>
                <a:sym typeface="Lato"/>
              </a:rPr>
              <a:t>abordable</a:t>
            </a:r>
            <a:endParaRPr dirty="0">
              <a:solidFill>
                <a:schemeClr val="dk1"/>
              </a:solidFill>
              <a:latin typeface="Century Gothic" panose="020B0502020202020204" pitchFamily="34" charset="0"/>
              <a:ea typeface="Lato"/>
              <a:cs typeface="Lato"/>
              <a:sym typeface="Lato"/>
            </a:endParaRPr>
          </a:p>
          <a:p>
            <a:pPr marL="0" indent="0">
              <a:lnSpc>
                <a:spcPct val="107000"/>
              </a:lnSpc>
              <a:spcBef>
                <a:spcPts val="1067"/>
              </a:spcBef>
              <a:buClr>
                <a:schemeClr val="dk1"/>
              </a:buClr>
              <a:buNone/>
            </a:pPr>
            <a:r>
              <a:rPr lang="en" dirty="0">
                <a:solidFill>
                  <a:schemeClr val="accent3">
                    <a:lumMod val="75000"/>
                  </a:schemeClr>
                </a:solidFill>
                <a:latin typeface="Century Gothic" panose="020B0502020202020204" pitchFamily="34" charset="0"/>
                <a:ea typeface="Lato"/>
                <a:cs typeface="Lato"/>
                <a:sym typeface="Lato"/>
              </a:rPr>
              <a:t> </a:t>
            </a:r>
            <a:endParaRPr dirty="0">
              <a:solidFill>
                <a:schemeClr val="accent3">
                  <a:lumMod val="75000"/>
                </a:schemeClr>
              </a:solidFill>
              <a:latin typeface="Century Gothic" panose="020B0502020202020204" pitchFamily="34" charset="0"/>
              <a:ea typeface="Lato"/>
              <a:cs typeface="Lato"/>
              <a:sym typeface="Lato"/>
            </a:endParaRPr>
          </a:p>
          <a:p>
            <a:pPr>
              <a:lnSpc>
                <a:spcPct val="107000"/>
              </a:lnSpc>
              <a:spcBef>
                <a:spcPts val="1067"/>
              </a:spcBef>
              <a:spcAft>
                <a:spcPts val="1067"/>
              </a:spcAft>
            </a:pPr>
            <a:endParaRPr b="1" i="1" dirty="0">
              <a:solidFill>
                <a:srgbClr val="38761D"/>
              </a:solidFill>
            </a:endParaRPr>
          </a:p>
        </p:txBody>
      </p:sp>
      <p:pic>
        <p:nvPicPr>
          <p:cNvPr id="153" name="Google Shape;153;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4635" y="3750095"/>
            <a:ext cx="2555601" cy="2332038"/>
          </a:xfrm>
          <a:prstGeom prst="rect">
            <a:avLst/>
          </a:prstGeom>
          <a:noFill/>
          <a:ln>
            <a:noFill/>
          </a:ln>
        </p:spPr>
      </p:pic>
      <p:pic>
        <p:nvPicPr>
          <p:cNvPr id="6" name="Picture 5" descr="C2-HD-BTM.png">
            <a:extLst>
              <a:ext uri="{FF2B5EF4-FFF2-40B4-BE49-F238E27FC236}">
                <a16:creationId xmlns:a16="http://schemas.microsoft.com/office/drawing/2014/main" id="{E6DA08AC-6C75-4F4A-BB33-A3F03AE62D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29949948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0" y="593367"/>
            <a:ext cx="11360800" cy="763600"/>
          </a:xfrm>
          <a:prstGeom prst="rect">
            <a:avLst/>
          </a:prstGeom>
        </p:spPr>
        <p:txBody>
          <a:bodyPr spcFirstLastPara="1" vert="horz" wrap="square" lIns="121900" tIns="121900" rIns="121900" bIns="121900" rtlCol="0" anchor="t" anchorCtr="0">
            <a:noAutofit/>
          </a:bodyPr>
          <a:lstStyle/>
          <a:p>
            <a:r>
              <a:rPr lang="en-US" b="1" dirty="0">
                <a:solidFill>
                  <a:srgbClr val="0B5394"/>
                </a:solidFill>
              </a:rPr>
              <a:t>L</a:t>
            </a:r>
            <a:r>
              <a:rPr lang="en" b="1" dirty="0">
                <a:solidFill>
                  <a:srgbClr val="0B5394"/>
                </a:solidFill>
              </a:rPr>
              <a:t>utter </a:t>
            </a:r>
            <a:r>
              <a:rPr lang="en" b="1" dirty="0" err="1">
                <a:solidFill>
                  <a:srgbClr val="0B5394"/>
                </a:solidFill>
              </a:rPr>
              <a:t>contre</a:t>
            </a:r>
            <a:r>
              <a:rPr lang="en" b="1" dirty="0">
                <a:solidFill>
                  <a:srgbClr val="0B5394"/>
                </a:solidFill>
              </a:rPr>
              <a:t> le sans-</a:t>
            </a:r>
            <a:r>
              <a:rPr lang="en" b="1" dirty="0" err="1">
                <a:solidFill>
                  <a:srgbClr val="0B5394"/>
                </a:solidFill>
              </a:rPr>
              <a:t>abrisme</a:t>
            </a:r>
            <a:r>
              <a:rPr lang="en" b="1" dirty="0">
                <a:solidFill>
                  <a:srgbClr val="0B5394"/>
                </a:solidFill>
              </a:rPr>
              <a:t> </a:t>
            </a:r>
            <a:endParaRPr b="1" dirty="0">
              <a:solidFill>
                <a:srgbClr val="0B5394"/>
              </a:solidFill>
            </a:endParaRPr>
          </a:p>
        </p:txBody>
      </p:sp>
      <p:sp>
        <p:nvSpPr>
          <p:cNvPr id="197" name="Google Shape;197;p30"/>
          <p:cNvSpPr txBox="1">
            <a:spLocks noGrp="1"/>
          </p:cNvSpPr>
          <p:nvPr>
            <p:ph type="body" idx="1"/>
          </p:nvPr>
        </p:nvSpPr>
        <p:spPr>
          <a:xfrm>
            <a:off x="2460940" y="1356967"/>
            <a:ext cx="9268690" cy="4555200"/>
          </a:xfrm>
          <a:prstGeom prst="rect">
            <a:avLst/>
          </a:prstGeom>
        </p:spPr>
        <p:txBody>
          <a:bodyPr spcFirstLastPara="1" vert="horz" wrap="square" lIns="121900" tIns="121900" rIns="121900" bIns="121900" rtlCol="0" anchor="t" anchorCtr="0">
            <a:noAutofit/>
          </a:bodyPr>
          <a:lstStyle/>
          <a:p>
            <a:pPr indent="-448722">
              <a:buClr>
                <a:schemeClr val="dk1"/>
              </a:buClr>
              <a:buSzPts val="1700"/>
              <a:buFont typeface="Lato"/>
              <a:buChar char="●"/>
            </a:pPr>
            <a:r>
              <a:rPr lang="en-US" sz="2267" dirty="0" err="1">
                <a:solidFill>
                  <a:schemeClr val="dk1"/>
                </a:solidFill>
                <a:latin typeface="Century Gothic" panose="020B0502020202020204" pitchFamily="34" charset="0"/>
                <a:ea typeface="Lato"/>
                <a:cs typeface="Lato"/>
                <a:sym typeface="Lato"/>
              </a:rPr>
              <a:t>S'attaquer</a:t>
            </a:r>
            <a:r>
              <a:rPr lang="en-US" sz="2267" dirty="0">
                <a:solidFill>
                  <a:schemeClr val="dk1"/>
                </a:solidFill>
                <a:latin typeface="Century Gothic" panose="020B0502020202020204" pitchFamily="34" charset="0"/>
                <a:ea typeface="Lato"/>
                <a:cs typeface="Lato"/>
                <a:sym typeface="Lato"/>
              </a:rPr>
              <a:t> aux causes profondes et </a:t>
            </a:r>
            <a:r>
              <a:rPr lang="en-US" sz="2267" dirty="0" err="1">
                <a:solidFill>
                  <a:schemeClr val="dk1"/>
                </a:solidFill>
                <a:latin typeface="Century Gothic" panose="020B0502020202020204" pitchFamily="34" charset="0"/>
                <a:ea typeface="Lato"/>
                <a:cs typeface="Lato"/>
                <a:sym typeface="Lato"/>
              </a:rPr>
              <a:t>structurelles</a:t>
            </a:r>
            <a:endParaRPr lang="en-US" sz="2267" dirty="0">
              <a:solidFill>
                <a:schemeClr val="dk1"/>
              </a:solidFill>
              <a:latin typeface="Century Gothic" panose="020B0502020202020204" pitchFamily="34" charset="0"/>
              <a:ea typeface="Lato"/>
              <a:cs typeface="Lato"/>
              <a:sym typeface="Lato"/>
            </a:endParaRPr>
          </a:p>
          <a:p>
            <a:pPr indent="-448722">
              <a:buClr>
                <a:schemeClr val="dk1"/>
              </a:buClr>
              <a:buSzPts val="1700"/>
              <a:buFont typeface="Lato"/>
              <a:buChar char="●"/>
            </a:pPr>
            <a:r>
              <a:rPr lang="en-US" sz="2267" dirty="0">
                <a:solidFill>
                  <a:schemeClr val="dk1"/>
                </a:solidFill>
                <a:latin typeface="Century Gothic" panose="020B0502020202020204" pitchFamily="34" charset="0"/>
                <a:ea typeface="Lato"/>
                <a:cs typeface="Lato"/>
                <a:sym typeface="Lato"/>
              </a:rPr>
              <a:t>Les </a:t>
            </a:r>
            <a:r>
              <a:rPr lang="en-US" sz="2267" dirty="0" err="1">
                <a:solidFill>
                  <a:schemeClr val="dk1"/>
                </a:solidFill>
                <a:latin typeface="Century Gothic" panose="020B0502020202020204" pitchFamily="34" charset="0"/>
                <a:ea typeface="Lato"/>
                <a:cs typeface="Lato"/>
                <a:sym typeface="Lato"/>
              </a:rPr>
              <a:t>États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membres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sont</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encouragés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à</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développer</a:t>
            </a:r>
            <a:r>
              <a:rPr lang="en-US" sz="2267" dirty="0">
                <a:solidFill>
                  <a:schemeClr val="dk1"/>
                </a:solidFill>
                <a:latin typeface="Century Gothic" panose="020B0502020202020204" pitchFamily="34" charset="0"/>
                <a:ea typeface="Lato"/>
                <a:cs typeface="Lato"/>
                <a:sym typeface="Lato"/>
              </a:rPr>
              <a:t> des </a:t>
            </a:r>
            <a:r>
              <a:rPr lang="en-US" sz="2267" dirty="0" err="1">
                <a:solidFill>
                  <a:schemeClr val="dk1"/>
                </a:solidFill>
                <a:latin typeface="Century Gothic" panose="020B0502020202020204" pitchFamily="34" charset="0"/>
                <a:ea typeface="Lato"/>
                <a:cs typeface="Lato"/>
                <a:sym typeface="Lato"/>
              </a:rPr>
              <a:t>stratégies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concrètes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sociales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culturelles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économiques</a:t>
            </a:r>
            <a:r>
              <a:rPr lang="en-US" sz="2267" dirty="0">
                <a:solidFill>
                  <a:schemeClr val="dk1"/>
                </a:solidFill>
                <a:latin typeface="Century Gothic" panose="020B0502020202020204" pitchFamily="34" charset="0"/>
                <a:ea typeface="Lato"/>
                <a:cs typeface="Lato"/>
                <a:sym typeface="Lato"/>
              </a:rPr>
              <a:t>) et des interventions </a:t>
            </a:r>
            <a:r>
              <a:rPr lang="en-US" sz="2267" dirty="0" err="1">
                <a:solidFill>
                  <a:schemeClr val="dk1"/>
                </a:solidFill>
                <a:latin typeface="Century Gothic" panose="020B0502020202020204" pitchFamily="34" charset="0"/>
                <a:ea typeface="Lato"/>
                <a:cs typeface="Lato"/>
                <a:sym typeface="Lato"/>
              </a:rPr>
              <a:t>spécifiques</a:t>
            </a:r>
            <a:r>
              <a:rPr lang="en-US" sz="2267" dirty="0">
                <a:solidFill>
                  <a:schemeClr val="dk1"/>
                </a:solidFill>
                <a:latin typeface="Century Gothic" panose="020B0502020202020204" pitchFamily="34" charset="0"/>
                <a:ea typeface="Lato"/>
                <a:cs typeface="Lato"/>
                <a:sym typeface="Lato"/>
              </a:rPr>
              <a:t> pour </a:t>
            </a:r>
            <a:r>
              <a:rPr lang="en-US" sz="2267" dirty="0" err="1">
                <a:solidFill>
                  <a:schemeClr val="dk1"/>
                </a:solidFill>
                <a:latin typeface="Century Gothic" panose="020B0502020202020204" pitchFamily="34" charset="0"/>
                <a:ea typeface="Lato"/>
                <a:cs typeface="Lato"/>
                <a:sym typeface="Lato"/>
              </a:rPr>
              <a:t>lutter</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contre</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toutes</a:t>
            </a:r>
            <a:r>
              <a:rPr lang="en-US" sz="2267" dirty="0">
                <a:solidFill>
                  <a:schemeClr val="dk1"/>
                </a:solidFill>
                <a:latin typeface="Century Gothic" panose="020B0502020202020204" pitchFamily="34" charset="0"/>
                <a:ea typeface="Lato"/>
                <a:cs typeface="Lato"/>
                <a:sym typeface="Lato"/>
              </a:rPr>
              <a:t> les </a:t>
            </a:r>
            <a:r>
              <a:rPr lang="en-US" sz="2267" dirty="0" err="1">
                <a:solidFill>
                  <a:schemeClr val="dk1"/>
                </a:solidFill>
                <a:latin typeface="Century Gothic" panose="020B0502020202020204" pitchFamily="34" charset="0"/>
                <a:ea typeface="Lato"/>
                <a:cs typeface="Lato"/>
                <a:sym typeface="Lato"/>
              </a:rPr>
              <a:t>catégories</a:t>
            </a:r>
            <a:r>
              <a:rPr lang="en-US" sz="2267" dirty="0">
                <a:solidFill>
                  <a:schemeClr val="dk1"/>
                </a:solidFill>
                <a:latin typeface="Century Gothic" panose="020B0502020202020204" pitchFamily="34" charset="0"/>
                <a:ea typeface="Lato"/>
                <a:cs typeface="Lato"/>
                <a:sym typeface="Lato"/>
              </a:rPr>
              <a:t> de sans-</a:t>
            </a:r>
            <a:r>
              <a:rPr lang="en-US" sz="2267" dirty="0" err="1">
                <a:solidFill>
                  <a:schemeClr val="dk1"/>
                </a:solidFill>
                <a:latin typeface="Century Gothic" panose="020B0502020202020204" pitchFamily="34" charset="0"/>
                <a:ea typeface="Lato"/>
                <a:cs typeface="Lato"/>
                <a:sym typeface="Lato"/>
              </a:rPr>
              <a:t>abrisme</a:t>
            </a:r>
            <a:endParaRPr lang="en-US" sz="2267" dirty="0">
              <a:solidFill>
                <a:schemeClr val="dk1"/>
              </a:solidFill>
              <a:latin typeface="Century Gothic" panose="020B0502020202020204" pitchFamily="34" charset="0"/>
              <a:ea typeface="Lato"/>
              <a:cs typeface="Lato"/>
              <a:sym typeface="Lato"/>
            </a:endParaRPr>
          </a:p>
          <a:p>
            <a:pPr indent="-448722">
              <a:buClr>
                <a:schemeClr val="dk1"/>
              </a:buClr>
              <a:buSzPts val="1700"/>
              <a:buFont typeface="Lato"/>
              <a:buChar char="●"/>
            </a:pPr>
            <a:r>
              <a:rPr lang="en-US" sz="2267" dirty="0">
                <a:solidFill>
                  <a:schemeClr val="dk1"/>
                </a:solidFill>
                <a:latin typeface="Century Gothic" panose="020B0502020202020204" pitchFamily="34" charset="0"/>
                <a:ea typeface="Lato"/>
                <a:cs typeface="Lato"/>
                <a:sym typeface="Lato"/>
              </a:rPr>
              <a:t>Pour </a:t>
            </a:r>
            <a:r>
              <a:rPr lang="en-US" sz="2267" dirty="0" err="1">
                <a:solidFill>
                  <a:schemeClr val="dk1"/>
                </a:solidFill>
                <a:latin typeface="Century Gothic" panose="020B0502020202020204" pitchFamily="34" charset="0"/>
                <a:ea typeface="Lato"/>
                <a:cs typeface="Lato"/>
                <a:sym typeface="Lato"/>
              </a:rPr>
              <a:t>lutter</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efficacement</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contre</a:t>
            </a:r>
            <a:r>
              <a:rPr lang="en-US" sz="2267" dirty="0">
                <a:solidFill>
                  <a:schemeClr val="dk1"/>
                </a:solidFill>
                <a:latin typeface="Century Gothic" panose="020B0502020202020204" pitchFamily="34" charset="0"/>
                <a:ea typeface="Lato"/>
                <a:cs typeface="Lato"/>
                <a:sym typeface="Lato"/>
              </a:rPr>
              <a:t> le sans-</a:t>
            </a:r>
            <a:r>
              <a:rPr lang="en-US" sz="2267" dirty="0" err="1">
                <a:solidFill>
                  <a:schemeClr val="dk1"/>
                </a:solidFill>
                <a:latin typeface="Century Gothic" panose="020B0502020202020204" pitchFamily="34" charset="0"/>
                <a:ea typeface="Lato"/>
                <a:cs typeface="Lato"/>
                <a:sym typeface="Lato"/>
              </a:rPr>
              <a:t>abrisme</a:t>
            </a:r>
            <a:r>
              <a:rPr lang="en-US" sz="2067" dirty="0" err="1">
                <a:solidFill>
                  <a:schemeClr val="dk1"/>
                </a:solidFill>
                <a:latin typeface="Century Gothic" panose="020B0502020202020204" pitchFamily="34" charset="0"/>
                <a:ea typeface="Lato"/>
                <a:cs typeface="Lato"/>
                <a:sym typeface="Lato"/>
              </a:rPr>
              <a:t>Prévenir</a:t>
            </a:r>
            <a:endParaRPr lang="en-US" sz="2067" dirty="0">
              <a:solidFill>
                <a:schemeClr val="dk1"/>
              </a:solidFill>
              <a:latin typeface="Century Gothic" panose="020B0502020202020204" pitchFamily="34" charset="0"/>
              <a:ea typeface="Lato"/>
              <a:cs typeface="Lato"/>
              <a:sym typeface="Lato"/>
            </a:endParaRPr>
          </a:p>
          <a:p>
            <a:pPr marL="160863" indent="0">
              <a:buClr>
                <a:schemeClr val="dk1"/>
              </a:buClr>
              <a:buSzPts val="1700"/>
              <a:buNone/>
            </a:pP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Apporter</a:t>
            </a:r>
            <a:r>
              <a:rPr lang="en-US" sz="2267" dirty="0">
                <a:solidFill>
                  <a:schemeClr val="dk1"/>
                </a:solidFill>
                <a:latin typeface="Century Gothic" panose="020B0502020202020204" pitchFamily="34" charset="0"/>
                <a:ea typeface="Lato"/>
                <a:cs typeface="Lato"/>
                <a:sym typeface="Lato"/>
              </a:rPr>
              <a:t> un </a:t>
            </a:r>
            <a:r>
              <a:rPr lang="en-US" sz="2267" dirty="0" err="1">
                <a:solidFill>
                  <a:schemeClr val="dk1"/>
                </a:solidFill>
                <a:latin typeface="Century Gothic" panose="020B0502020202020204" pitchFamily="34" charset="0"/>
                <a:ea typeface="Lato"/>
                <a:cs typeface="Lato"/>
                <a:sym typeface="Lato"/>
              </a:rPr>
              <a:t>soutien</a:t>
            </a:r>
            <a:endParaRPr lang="en-US" sz="2267" dirty="0">
              <a:solidFill>
                <a:schemeClr val="dk1"/>
              </a:solidFill>
              <a:latin typeface="Century Gothic" panose="020B0502020202020204" pitchFamily="34" charset="0"/>
              <a:ea typeface="Lato"/>
              <a:cs typeface="Lato"/>
              <a:sym typeface="Lato"/>
            </a:endParaRPr>
          </a:p>
          <a:p>
            <a:pPr marL="160863" indent="0">
              <a:buClr>
                <a:schemeClr val="dk1"/>
              </a:buClr>
              <a:buSzPts val="1700"/>
              <a:buNone/>
            </a:pP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S'attaquer</a:t>
            </a:r>
            <a:r>
              <a:rPr lang="en-US" sz="2267" dirty="0">
                <a:solidFill>
                  <a:schemeClr val="dk1"/>
                </a:solidFill>
                <a:latin typeface="Century Gothic" panose="020B0502020202020204" pitchFamily="34" charset="0"/>
                <a:ea typeface="Lato"/>
                <a:cs typeface="Lato"/>
                <a:sym typeface="Lato"/>
              </a:rPr>
              <a:t> aux causes profondes</a:t>
            </a:r>
          </a:p>
          <a:p>
            <a:pPr marL="160863" indent="0">
              <a:buClr>
                <a:schemeClr val="dk1"/>
              </a:buClr>
              <a:buSzPts val="1700"/>
              <a:buNone/>
            </a:pPr>
            <a:r>
              <a:rPr lang="en-US" sz="2267" dirty="0">
                <a:solidFill>
                  <a:schemeClr val="dk1"/>
                </a:solidFill>
                <a:latin typeface="Century Gothic" panose="020B0502020202020204" pitchFamily="34" charset="0"/>
                <a:ea typeface="Lato"/>
                <a:cs typeface="Lato"/>
                <a:sym typeface="Lato"/>
              </a:rPr>
              <a:t>         Les </a:t>
            </a:r>
            <a:r>
              <a:rPr lang="en-US" sz="2267" dirty="0" err="1">
                <a:solidFill>
                  <a:schemeClr val="dk1"/>
                </a:solidFill>
                <a:latin typeface="Century Gothic" panose="020B0502020202020204" pitchFamily="34" charset="0"/>
                <a:ea typeface="Lato"/>
                <a:cs typeface="Lato"/>
                <a:sym typeface="Lato"/>
              </a:rPr>
              <a:t>circonstances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personnelles</a:t>
            </a:r>
            <a:r>
              <a:rPr lang="en-US" sz="2267" dirty="0">
                <a:solidFill>
                  <a:schemeClr val="dk1"/>
                </a:solidFill>
                <a:latin typeface="Century Gothic" panose="020B0502020202020204" pitchFamily="34" charset="0"/>
                <a:ea typeface="Lato"/>
                <a:cs typeface="Lato"/>
                <a:sym typeface="Lato"/>
              </a:rPr>
              <a:t> et </a:t>
            </a:r>
            <a:r>
              <a:rPr lang="en-US" sz="2267" dirty="0" err="1">
                <a:solidFill>
                  <a:schemeClr val="dk1"/>
                </a:solidFill>
                <a:latin typeface="Century Gothic" panose="020B0502020202020204" pitchFamily="34" charset="0"/>
                <a:ea typeface="Lato"/>
                <a:cs typeface="Lato"/>
                <a:sym typeface="Lato"/>
              </a:rPr>
              <a:t>familiales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telles</a:t>
            </a:r>
            <a:r>
              <a:rPr lang="en-US" sz="2267" dirty="0">
                <a:solidFill>
                  <a:schemeClr val="dk1"/>
                </a:solidFill>
                <a:latin typeface="Century Gothic" panose="020B0502020202020204" pitchFamily="34" charset="0"/>
                <a:ea typeface="Lato"/>
                <a:cs typeface="Lato"/>
                <a:sym typeface="Lato"/>
              </a:rPr>
              <a:t> que la	santé </a:t>
            </a:r>
            <a:r>
              <a:rPr lang="en-US" sz="2267" dirty="0" err="1">
                <a:solidFill>
                  <a:schemeClr val="dk1"/>
                </a:solidFill>
                <a:latin typeface="Century Gothic" panose="020B0502020202020204" pitchFamily="34" charset="0"/>
                <a:ea typeface="Lato"/>
                <a:cs typeface="Lato"/>
                <a:sym typeface="Lato"/>
              </a:rPr>
              <a:t>mentale</a:t>
            </a:r>
            <a:r>
              <a:rPr lang="en-US" sz="2267" dirty="0">
                <a:solidFill>
                  <a:schemeClr val="dk1"/>
                </a:solidFill>
                <a:latin typeface="Century Gothic" panose="020B0502020202020204" pitchFamily="34" charset="0"/>
                <a:ea typeface="Lato"/>
                <a:cs typeface="Lato"/>
                <a:sym typeface="Lato"/>
              </a:rPr>
              <a:t>, la violence domestique, les ruptures de 	relations, la </a:t>
            </a:r>
            <a:r>
              <a:rPr lang="en-US" sz="2267" dirty="0" err="1">
                <a:solidFill>
                  <a:schemeClr val="dk1"/>
                </a:solidFill>
                <a:latin typeface="Century Gothic" panose="020B0502020202020204" pitchFamily="34" charset="0"/>
                <a:ea typeface="Lato"/>
                <a:cs typeface="Lato"/>
                <a:sym typeface="Lato"/>
              </a:rPr>
              <a:t>toxicomanie</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doivent</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être</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traitées</a:t>
            </a:r>
            <a:endParaRPr lang="en-US" sz="2267" dirty="0">
              <a:solidFill>
                <a:schemeClr val="dk1"/>
              </a:solidFill>
              <a:latin typeface="Century Gothic" panose="020B0502020202020204" pitchFamily="34" charset="0"/>
              <a:ea typeface="Lato"/>
              <a:cs typeface="Lato"/>
              <a:sym typeface="Lato"/>
            </a:endParaRPr>
          </a:p>
          <a:p>
            <a:pPr indent="-448722">
              <a:buClr>
                <a:schemeClr val="dk1"/>
              </a:buClr>
              <a:buSzPts val="1700"/>
              <a:buFont typeface="Lato"/>
              <a:buChar char="●"/>
            </a:pPr>
            <a:r>
              <a:rPr lang="en-US" sz="2267" dirty="0">
                <a:solidFill>
                  <a:schemeClr val="dk1"/>
                </a:solidFill>
                <a:latin typeface="Century Gothic" panose="020B0502020202020204" pitchFamily="34" charset="0"/>
                <a:ea typeface="Lato"/>
                <a:cs typeface="Lato"/>
                <a:sym typeface="Lato"/>
              </a:rPr>
              <a:t>Pour </a:t>
            </a:r>
            <a:r>
              <a:rPr lang="en-US" sz="2267" dirty="0" err="1">
                <a:solidFill>
                  <a:schemeClr val="dk1"/>
                </a:solidFill>
                <a:latin typeface="Century Gothic" panose="020B0502020202020204" pitchFamily="34" charset="0"/>
                <a:ea typeface="Lato"/>
                <a:cs typeface="Lato"/>
                <a:sym typeface="Lato"/>
              </a:rPr>
              <a:t>permettre</a:t>
            </a:r>
            <a:r>
              <a:rPr lang="en-US" sz="2267" dirty="0">
                <a:solidFill>
                  <a:schemeClr val="dk1"/>
                </a:solidFill>
                <a:latin typeface="Century Gothic" panose="020B0502020202020204" pitchFamily="34" charset="0"/>
                <a:ea typeface="Lato"/>
                <a:cs typeface="Lato"/>
                <a:sym typeface="Lato"/>
              </a:rPr>
              <a:t> la participation des </a:t>
            </a:r>
            <a:r>
              <a:rPr lang="en-US" sz="2267" dirty="0" err="1">
                <a:solidFill>
                  <a:schemeClr val="dk1"/>
                </a:solidFill>
                <a:latin typeface="Century Gothic" panose="020B0502020202020204" pitchFamily="34" charset="0"/>
                <a:ea typeface="Lato"/>
                <a:cs typeface="Lato"/>
                <a:sym typeface="Lato"/>
              </a:rPr>
              <a:t>personnes</a:t>
            </a:r>
            <a:r>
              <a:rPr lang="en-US" sz="2267" dirty="0">
                <a:solidFill>
                  <a:schemeClr val="dk1"/>
                </a:solidFill>
                <a:latin typeface="Century Gothic" panose="020B0502020202020204" pitchFamily="34" charset="0"/>
                <a:ea typeface="Lato"/>
                <a:cs typeface="Lato"/>
                <a:sym typeface="Lato"/>
              </a:rPr>
              <a:t> vivant dans les </a:t>
            </a:r>
            <a:r>
              <a:rPr lang="en-US" sz="2267" dirty="0" err="1">
                <a:solidFill>
                  <a:schemeClr val="dk1"/>
                </a:solidFill>
                <a:latin typeface="Century Gothic" panose="020B0502020202020204" pitchFamily="34" charset="0"/>
                <a:ea typeface="Lato"/>
                <a:cs typeface="Lato"/>
                <a:sym typeface="Lato"/>
              </a:rPr>
              <a:t>différentes</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catégories</a:t>
            </a:r>
            <a:r>
              <a:rPr lang="en-US" sz="2267" dirty="0">
                <a:solidFill>
                  <a:schemeClr val="dk1"/>
                </a:solidFill>
                <a:latin typeface="Century Gothic" panose="020B0502020202020204" pitchFamily="34" charset="0"/>
                <a:ea typeface="Lato"/>
                <a:cs typeface="Lato"/>
                <a:sym typeface="Lato"/>
              </a:rPr>
              <a:t> de sans-</a:t>
            </a:r>
            <a:r>
              <a:rPr lang="en-US" sz="2267" dirty="0" err="1">
                <a:solidFill>
                  <a:schemeClr val="dk1"/>
                </a:solidFill>
                <a:latin typeface="Century Gothic" panose="020B0502020202020204" pitchFamily="34" charset="0"/>
                <a:ea typeface="Lato"/>
                <a:cs typeface="Lato"/>
                <a:sym typeface="Lato"/>
              </a:rPr>
              <a:t>abrisme</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toutes</a:t>
            </a:r>
            <a:r>
              <a:rPr lang="en-US" sz="2267" dirty="0">
                <a:solidFill>
                  <a:schemeClr val="dk1"/>
                </a:solidFill>
                <a:latin typeface="Century Gothic" panose="020B0502020202020204" pitchFamily="34" charset="0"/>
                <a:ea typeface="Lato"/>
                <a:cs typeface="Lato"/>
                <a:sym typeface="Lato"/>
              </a:rPr>
              <a:t> les politiques </a:t>
            </a:r>
            <a:r>
              <a:rPr lang="en-US" sz="2267" dirty="0" err="1">
                <a:solidFill>
                  <a:schemeClr val="dk1"/>
                </a:solidFill>
                <a:latin typeface="Century Gothic" panose="020B0502020202020204" pitchFamily="34" charset="0"/>
                <a:ea typeface="Lato"/>
                <a:cs typeface="Lato"/>
                <a:sym typeface="Lato"/>
              </a:rPr>
              <a:t>devraient</a:t>
            </a:r>
            <a:r>
              <a:rPr lang="en-US" sz="2267" dirty="0">
                <a:solidFill>
                  <a:schemeClr val="dk1"/>
                </a:solidFill>
                <a:latin typeface="Century Gothic" panose="020B0502020202020204" pitchFamily="34" charset="0"/>
                <a:ea typeface="Lato"/>
                <a:cs typeface="Lato"/>
                <a:sym typeface="Lato"/>
              </a:rPr>
              <a:t> </a:t>
            </a:r>
            <a:r>
              <a:rPr lang="en-US" sz="2267" dirty="0" err="1">
                <a:solidFill>
                  <a:schemeClr val="dk1"/>
                </a:solidFill>
                <a:latin typeface="Century Gothic" panose="020B0502020202020204" pitchFamily="34" charset="0"/>
                <a:ea typeface="Lato"/>
                <a:cs typeface="Lato"/>
                <a:sym typeface="Lato"/>
              </a:rPr>
              <a:t>impliquer</a:t>
            </a:r>
            <a:r>
              <a:rPr lang="en-US" sz="2267" dirty="0">
                <a:solidFill>
                  <a:schemeClr val="dk1"/>
                </a:solidFill>
                <a:latin typeface="Century Gothic" panose="020B0502020202020204" pitchFamily="34" charset="0"/>
                <a:ea typeface="Lato"/>
                <a:cs typeface="Lato"/>
                <a:sym typeface="Lato"/>
              </a:rPr>
              <a:t> et entendre les </a:t>
            </a:r>
            <a:r>
              <a:rPr lang="en-US" sz="2267" dirty="0" err="1">
                <a:solidFill>
                  <a:schemeClr val="dk1"/>
                </a:solidFill>
                <a:latin typeface="Century Gothic" panose="020B0502020202020204" pitchFamily="34" charset="0"/>
                <a:ea typeface="Lato"/>
                <a:cs typeface="Lato"/>
                <a:sym typeface="Lato"/>
              </a:rPr>
              <a:t>voix</a:t>
            </a:r>
            <a:r>
              <a:rPr lang="en-US" sz="2267" dirty="0">
                <a:solidFill>
                  <a:schemeClr val="dk1"/>
                </a:solidFill>
                <a:latin typeface="Century Gothic" panose="020B0502020202020204" pitchFamily="34" charset="0"/>
                <a:ea typeface="Lato"/>
                <a:cs typeface="Lato"/>
                <a:sym typeface="Lato"/>
              </a:rPr>
              <a:t> de </a:t>
            </a:r>
            <a:r>
              <a:rPr lang="en-US" sz="2267" dirty="0" err="1">
                <a:solidFill>
                  <a:schemeClr val="dk1"/>
                </a:solidFill>
                <a:latin typeface="Century Gothic" panose="020B0502020202020204" pitchFamily="34" charset="0"/>
                <a:ea typeface="Lato"/>
                <a:cs typeface="Lato"/>
                <a:sym typeface="Lato"/>
              </a:rPr>
              <a:t>ceux</a:t>
            </a:r>
            <a:r>
              <a:rPr lang="en-US" sz="2267" dirty="0">
                <a:solidFill>
                  <a:schemeClr val="dk1"/>
                </a:solidFill>
                <a:latin typeface="Century Gothic" panose="020B0502020202020204" pitchFamily="34" charset="0"/>
                <a:ea typeface="Lato"/>
                <a:cs typeface="Lato"/>
                <a:sym typeface="Lato"/>
              </a:rPr>
              <a:t> qui </a:t>
            </a:r>
            <a:r>
              <a:rPr lang="en-US" sz="2267" dirty="0" err="1">
                <a:solidFill>
                  <a:schemeClr val="dk1"/>
                </a:solidFill>
                <a:latin typeface="Century Gothic" panose="020B0502020202020204" pitchFamily="34" charset="0"/>
                <a:ea typeface="Lato"/>
                <a:cs typeface="Lato"/>
                <a:sym typeface="Lato"/>
              </a:rPr>
              <a:t>vivent</a:t>
            </a:r>
            <a:r>
              <a:rPr lang="en-US" sz="2267" dirty="0">
                <a:solidFill>
                  <a:schemeClr val="dk1"/>
                </a:solidFill>
                <a:latin typeface="Century Gothic" panose="020B0502020202020204" pitchFamily="34" charset="0"/>
                <a:ea typeface="Lato"/>
                <a:cs typeface="Lato"/>
                <a:sym typeface="Lato"/>
              </a:rPr>
              <a:t> dans la </a:t>
            </a:r>
            <a:r>
              <a:rPr lang="en-US" sz="2267" dirty="0" err="1">
                <a:solidFill>
                  <a:schemeClr val="dk1"/>
                </a:solidFill>
                <a:latin typeface="Century Gothic" panose="020B0502020202020204" pitchFamily="34" charset="0"/>
                <a:ea typeface="Lato"/>
                <a:cs typeface="Lato"/>
                <a:sym typeface="Lato"/>
              </a:rPr>
              <a:t>pauvreté</a:t>
            </a:r>
            <a:r>
              <a:rPr lang="en-US" sz="2267" dirty="0">
                <a:solidFill>
                  <a:schemeClr val="dk1"/>
                </a:solidFill>
                <a:latin typeface="Century Gothic" panose="020B0502020202020204" pitchFamily="34" charset="0"/>
                <a:ea typeface="Lato"/>
                <a:cs typeface="Lato"/>
                <a:sym typeface="Lato"/>
              </a:rPr>
              <a:t>.</a:t>
            </a:r>
            <a:endParaRPr sz="2267" dirty="0">
              <a:solidFill>
                <a:schemeClr val="dk1"/>
              </a:solidFill>
              <a:latin typeface="Century Gothic" panose="020B0502020202020204" pitchFamily="34" charset="0"/>
              <a:ea typeface="Lato"/>
              <a:cs typeface="Lato"/>
              <a:sym typeface="Lato"/>
            </a:endParaRPr>
          </a:p>
        </p:txBody>
      </p:sp>
      <p:pic>
        <p:nvPicPr>
          <p:cNvPr id="4" name="Picture 3" descr="C2-HD-BTM.png">
            <a:extLst>
              <a:ext uri="{FF2B5EF4-FFF2-40B4-BE49-F238E27FC236}">
                <a16:creationId xmlns:a16="http://schemas.microsoft.com/office/drawing/2014/main" id="{4122BC77-C940-0D45-8885-B05D281633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Graphic 2" descr="House">
            <a:extLst>
              <a:ext uri="{FF2B5EF4-FFF2-40B4-BE49-F238E27FC236}">
                <a16:creationId xmlns:a16="http://schemas.microsoft.com/office/drawing/2014/main" id="{AF36835F-E913-4E4F-888D-96EE70195D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370" y="2580196"/>
            <a:ext cx="2176922" cy="2176922"/>
          </a:xfrm>
          <a:prstGeom prst="rect">
            <a:avLst/>
          </a:prstGeom>
        </p:spPr>
      </p:pic>
    </p:spTree>
    <p:extLst>
      <p:ext uri="{BB962C8B-B14F-4D97-AF65-F5344CB8AC3E}">
        <p14:creationId xmlns:p14="http://schemas.microsoft.com/office/powerpoint/2010/main" val="14267090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47334" y="593367"/>
            <a:ext cx="8629066" cy="763600"/>
          </a:xfrm>
          <a:prstGeom prst="rect">
            <a:avLst/>
          </a:prstGeom>
        </p:spPr>
        <p:txBody>
          <a:bodyPr spcFirstLastPara="1" vert="horz" wrap="square" lIns="121900" tIns="121900" rIns="121900" bIns="121900" rtlCol="0" anchor="t" anchorCtr="0">
            <a:noAutofit/>
          </a:bodyPr>
          <a:lstStyle/>
          <a:p>
            <a:r>
              <a:rPr lang="en" b="1" dirty="0">
                <a:solidFill>
                  <a:srgbClr val="0B5394"/>
                </a:solidFill>
              </a:rPr>
              <a:t>SANS-ABRISME &amp; ODD</a:t>
            </a:r>
            <a:endParaRPr b="1" dirty="0">
              <a:solidFill>
                <a:srgbClr val="0B5394"/>
              </a:solidFill>
            </a:endParaRPr>
          </a:p>
        </p:txBody>
      </p:sp>
      <p:sp>
        <p:nvSpPr>
          <p:cNvPr id="93" name="Google Shape;93;p17"/>
          <p:cNvSpPr txBox="1">
            <a:spLocks noGrp="1"/>
          </p:cNvSpPr>
          <p:nvPr>
            <p:ph type="body" idx="1"/>
          </p:nvPr>
        </p:nvSpPr>
        <p:spPr>
          <a:xfrm>
            <a:off x="450273" y="4234508"/>
            <a:ext cx="11360800" cy="4555200"/>
          </a:xfrm>
          <a:prstGeom prst="rect">
            <a:avLst/>
          </a:prstGeom>
        </p:spPr>
        <p:txBody>
          <a:bodyPr spcFirstLastPara="1" vert="horz" wrap="square" lIns="121900" tIns="121900" rIns="121900" bIns="121900" rtlCol="0" anchor="t" anchorCtr="0">
            <a:noAutofit/>
          </a:bodyPr>
          <a:lstStyle/>
          <a:p>
            <a:pPr marL="0" indent="0">
              <a:lnSpc>
                <a:spcPct val="107000"/>
              </a:lnSpc>
              <a:spcAft>
                <a:spcPts val="1067"/>
              </a:spcAft>
              <a:buClr>
                <a:schemeClr val="dk1"/>
              </a:buClr>
              <a:buSzPts val="1100"/>
              <a:buNone/>
            </a:pPr>
            <a:r>
              <a:rPr lang="en-US" dirty="0">
                <a:solidFill>
                  <a:schemeClr val="dk1"/>
                </a:solidFill>
              </a:rPr>
              <a:t>La </a:t>
            </a:r>
            <a:r>
              <a:rPr lang="en-US" dirty="0" err="1">
                <a:solidFill>
                  <a:schemeClr val="dk1"/>
                </a:solidFill>
              </a:rPr>
              <a:t>lutte</a:t>
            </a:r>
            <a:r>
              <a:rPr lang="en-US" dirty="0">
                <a:solidFill>
                  <a:schemeClr val="dk1"/>
                </a:solidFill>
              </a:rPr>
              <a:t> </a:t>
            </a:r>
            <a:r>
              <a:rPr lang="en-US" dirty="0" err="1">
                <a:solidFill>
                  <a:schemeClr val="dk1"/>
                </a:solidFill>
              </a:rPr>
              <a:t>contre</a:t>
            </a:r>
            <a:r>
              <a:rPr lang="en-US" dirty="0">
                <a:solidFill>
                  <a:schemeClr val="dk1"/>
                </a:solidFill>
              </a:rPr>
              <a:t> le sans-</a:t>
            </a:r>
            <a:r>
              <a:rPr lang="en-US" dirty="0" err="1">
                <a:solidFill>
                  <a:schemeClr val="dk1"/>
                </a:solidFill>
              </a:rPr>
              <a:t>abrisme</a:t>
            </a:r>
            <a:r>
              <a:rPr lang="en-US" dirty="0">
                <a:solidFill>
                  <a:schemeClr val="dk1"/>
                </a:solidFill>
              </a:rPr>
              <a:t> aide les </a:t>
            </a:r>
            <a:r>
              <a:rPr lang="en-US" dirty="0" err="1">
                <a:solidFill>
                  <a:schemeClr val="dk1"/>
                </a:solidFill>
              </a:rPr>
              <a:t>États</a:t>
            </a:r>
            <a:r>
              <a:rPr lang="en-US" dirty="0">
                <a:solidFill>
                  <a:schemeClr val="dk1"/>
                </a:solidFill>
              </a:rPr>
              <a:t> </a:t>
            </a:r>
            <a:r>
              <a:rPr lang="en-US" dirty="0" err="1">
                <a:solidFill>
                  <a:schemeClr val="dk1"/>
                </a:solidFill>
              </a:rPr>
              <a:t>membres</a:t>
            </a:r>
            <a:r>
              <a:rPr lang="en-US" dirty="0">
                <a:solidFill>
                  <a:schemeClr val="dk1"/>
                </a:solidFill>
              </a:rPr>
              <a:t> </a:t>
            </a:r>
            <a:r>
              <a:rPr lang="en-US" dirty="0" err="1">
                <a:solidFill>
                  <a:schemeClr val="dk1"/>
                </a:solidFill>
              </a:rPr>
              <a:t>à</a:t>
            </a:r>
            <a:r>
              <a:rPr lang="en-US" dirty="0">
                <a:solidFill>
                  <a:schemeClr val="dk1"/>
                </a:solidFill>
              </a:rPr>
              <a:t> </a:t>
            </a:r>
            <a:r>
              <a:rPr lang="en-US" dirty="0" err="1">
                <a:solidFill>
                  <a:schemeClr val="dk1"/>
                </a:solidFill>
              </a:rPr>
              <a:t>mettre</a:t>
            </a:r>
            <a:r>
              <a:rPr lang="en-US" dirty="0">
                <a:solidFill>
                  <a:schemeClr val="dk1"/>
                </a:solidFill>
              </a:rPr>
              <a:t> </a:t>
            </a:r>
            <a:r>
              <a:rPr lang="en-US" dirty="0" err="1">
                <a:solidFill>
                  <a:schemeClr val="dk1"/>
                </a:solidFill>
              </a:rPr>
              <a:t>en</a:t>
            </a:r>
            <a:r>
              <a:rPr lang="en-US" dirty="0">
                <a:solidFill>
                  <a:schemeClr val="dk1"/>
                </a:solidFill>
              </a:rPr>
              <a:t> </a:t>
            </a:r>
            <a:r>
              <a:rPr lang="en-US" dirty="0" err="1">
                <a:solidFill>
                  <a:schemeClr val="dk1"/>
                </a:solidFill>
              </a:rPr>
              <a:t>œuvre</a:t>
            </a:r>
            <a:r>
              <a:rPr lang="en-US" dirty="0">
                <a:solidFill>
                  <a:schemeClr val="dk1"/>
                </a:solidFill>
              </a:rPr>
              <a:t> divers ODD.</a:t>
            </a:r>
          </a:p>
          <a:p>
            <a:pPr marL="0" indent="0">
              <a:lnSpc>
                <a:spcPct val="107000"/>
              </a:lnSpc>
              <a:spcAft>
                <a:spcPts val="1067"/>
              </a:spcAft>
              <a:buClr>
                <a:schemeClr val="dk1"/>
              </a:buClr>
              <a:buSzPts val="1100"/>
              <a:buNone/>
            </a:pPr>
            <a:r>
              <a:rPr lang="en-US" dirty="0">
                <a:solidFill>
                  <a:schemeClr val="dk1"/>
                </a:solidFill>
              </a:rPr>
              <a:t>Le sans-</a:t>
            </a:r>
            <a:r>
              <a:rPr lang="en-US" dirty="0" err="1">
                <a:solidFill>
                  <a:schemeClr val="dk1"/>
                </a:solidFill>
              </a:rPr>
              <a:t>abrisme</a:t>
            </a:r>
            <a:r>
              <a:rPr lang="en-US" dirty="0">
                <a:solidFill>
                  <a:schemeClr val="dk1"/>
                </a:solidFill>
              </a:rPr>
              <a:t> a </a:t>
            </a:r>
            <a:r>
              <a:rPr lang="en-US" dirty="0" err="1">
                <a:solidFill>
                  <a:schemeClr val="dk1"/>
                </a:solidFill>
              </a:rPr>
              <a:t>été</a:t>
            </a:r>
            <a:r>
              <a:rPr lang="en-US" dirty="0">
                <a:solidFill>
                  <a:schemeClr val="dk1"/>
                </a:solidFill>
              </a:rPr>
              <a:t> </a:t>
            </a:r>
            <a:r>
              <a:rPr lang="en-US" dirty="0" err="1">
                <a:solidFill>
                  <a:schemeClr val="dk1"/>
                </a:solidFill>
              </a:rPr>
              <a:t>abordé</a:t>
            </a:r>
            <a:r>
              <a:rPr lang="en-US" dirty="0">
                <a:solidFill>
                  <a:schemeClr val="dk1"/>
                </a:solidFill>
              </a:rPr>
              <a:t> </a:t>
            </a:r>
            <a:r>
              <a:rPr lang="en-US" dirty="0" err="1">
                <a:solidFill>
                  <a:schemeClr val="dk1"/>
                </a:solidFill>
              </a:rPr>
              <a:t>à</a:t>
            </a:r>
            <a:r>
              <a:rPr lang="en-US" dirty="0">
                <a:solidFill>
                  <a:schemeClr val="dk1"/>
                </a:solidFill>
              </a:rPr>
              <a:t> </a:t>
            </a:r>
            <a:r>
              <a:rPr lang="en-US" dirty="0" err="1">
                <a:solidFill>
                  <a:schemeClr val="dk1"/>
                </a:solidFill>
              </a:rPr>
              <a:t>l'ONU</a:t>
            </a:r>
            <a:r>
              <a:rPr lang="en-US" dirty="0">
                <a:solidFill>
                  <a:schemeClr val="dk1"/>
                </a:solidFill>
              </a:rPr>
              <a:t> </a:t>
            </a:r>
            <a:r>
              <a:rPr lang="en-US" dirty="0" err="1">
                <a:solidFill>
                  <a:schemeClr val="dk1"/>
                </a:solidFill>
              </a:rPr>
              <a:t>comme</a:t>
            </a:r>
            <a:r>
              <a:rPr lang="en-US" dirty="0">
                <a:solidFill>
                  <a:schemeClr val="dk1"/>
                </a:solidFill>
              </a:rPr>
              <a:t> </a:t>
            </a:r>
            <a:r>
              <a:rPr lang="en-US" dirty="0" err="1">
                <a:solidFill>
                  <a:schemeClr val="dk1"/>
                </a:solidFill>
              </a:rPr>
              <a:t>thème</a:t>
            </a:r>
            <a:r>
              <a:rPr lang="en-US" dirty="0">
                <a:solidFill>
                  <a:schemeClr val="dk1"/>
                </a:solidFill>
              </a:rPr>
              <a:t> </a:t>
            </a:r>
            <a:r>
              <a:rPr lang="en-US" dirty="0" err="1">
                <a:solidFill>
                  <a:schemeClr val="dk1"/>
                </a:solidFill>
              </a:rPr>
              <a:t>prioritaire</a:t>
            </a:r>
            <a:r>
              <a:rPr lang="en-US" dirty="0">
                <a:solidFill>
                  <a:schemeClr val="dk1"/>
                </a:solidFill>
              </a:rPr>
              <a:t> </a:t>
            </a:r>
            <a:r>
              <a:rPr lang="en-US" dirty="0" err="1">
                <a:solidFill>
                  <a:schemeClr val="dk1"/>
                </a:solidFill>
              </a:rPr>
              <a:t>jusqu'en</a:t>
            </a:r>
            <a:r>
              <a:rPr lang="en-US" dirty="0">
                <a:solidFill>
                  <a:schemeClr val="dk1"/>
                </a:solidFill>
              </a:rPr>
              <a:t> 2020</a:t>
            </a:r>
            <a:endParaRPr lang="en" dirty="0">
              <a:solidFill>
                <a:schemeClr val="dk1"/>
              </a:solidFill>
            </a:endParaRPr>
          </a:p>
          <a:p>
            <a:pPr marL="0" indent="0" algn="ctr">
              <a:lnSpc>
                <a:spcPct val="107000"/>
              </a:lnSpc>
              <a:spcAft>
                <a:spcPts val="1067"/>
              </a:spcAft>
              <a:buClr>
                <a:schemeClr val="dk1"/>
              </a:buClr>
              <a:buSzPts val="1100"/>
              <a:buNone/>
            </a:pPr>
            <a:endParaRPr lang="en" dirty="0">
              <a:solidFill>
                <a:schemeClr val="dk1"/>
              </a:solidFill>
            </a:endParaRPr>
          </a:p>
        </p:txBody>
      </p:sp>
      <p:pic>
        <p:nvPicPr>
          <p:cNvPr id="8" name="Picture 7" descr="C2-HD-BTM.png">
            <a:extLst>
              <a:ext uri="{FF2B5EF4-FFF2-40B4-BE49-F238E27FC236}">
                <a16:creationId xmlns:a16="http://schemas.microsoft.com/office/drawing/2014/main" id="{55029DCB-9641-7C40-990A-F28B44C72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9" name="Picture 8">
            <a:extLst>
              <a:ext uri="{FF2B5EF4-FFF2-40B4-BE49-F238E27FC236}">
                <a16:creationId xmlns:a16="http://schemas.microsoft.com/office/drawing/2014/main" id="{E89D1DD2-05A0-1949-83F2-156554204C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068" y="1966568"/>
            <a:ext cx="2004823" cy="2004823"/>
          </a:xfrm>
          <a:prstGeom prst="rect">
            <a:avLst/>
          </a:prstGeom>
        </p:spPr>
      </p:pic>
      <p:pic>
        <p:nvPicPr>
          <p:cNvPr id="10" name="Picture 9">
            <a:extLst>
              <a:ext uri="{FF2B5EF4-FFF2-40B4-BE49-F238E27FC236}">
                <a16:creationId xmlns:a16="http://schemas.microsoft.com/office/drawing/2014/main" id="{5A374032-0471-2440-AD04-733F8A529E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4425" y="1931137"/>
            <a:ext cx="2137449" cy="2137449"/>
          </a:xfrm>
          <a:prstGeom prst="rect">
            <a:avLst/>
          </a:prstGeom>
        </p:spPr>
      </p:pic>
      <p:pic>
        <p:nvPicPr>
          <p:cNvPr id="11" name="Picture 10">
            <a:extLst>
              <a:ext uri="{FF2B5EF4-FFF2-40B4-BE49-F238E27FC236}">
                <a16:creationId xmlns:a16="http://schemas.microsoft.com/office/drawing/2014/main" id="{5CBC718A-3519-2542-A954-19E2002E34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0408" y="1931138"/>
            <a:ext cx="2045488" cy="2045488"/>
          </a:xfrm>
          <a:prstGeom prst="rect">
            <a:avLst/>
          </a:prstGeom>
        </p:spPr>
      </p:pic>
      <p:pic>
        <p:nvPicPr>
          <p:cNvPr id="12" name="Picture 11">
            <a:extLst>
              <a:ext uri="{FF2B5EF4-FFF2-40B4-BE49-F238E27FC236}">
                <a16:creationId xmlns:a16="http://schemas.microsoft.com/office/drawing/2014/main" id="{23640764-CBB4-F04E-9C99-5F07160F1A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0315" y="1931137"/>
            <a:ext cx="2303371" cy="2303371"/>
          </a:xfrm>
          <a:prstGeom prst="rect">
            <a:avLst/>
          </a:prstGeom>
        </p:spPr>
      </p:pic>
    </p:spTree>
    <p:extLst>
      <p:ext uri="{BB962C8B-B14F-4D97-AF65-F5344CB8AC3E}">
        <p14:creationId xmlns:p14="http://schemas.microsoft.com/office/powerpoint/2010/main" val="3475641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223716" y="741600"/>
            <a:ext cx="11360800" cy="978000"/>
          </a:xfrm>
          <a:prstGeom prst="rect">
            <a:avLst/>
          </a:prstGeom>
        </p:spPr>
        <p:txBody>
          <a:bodyPr spcFirstLastPara="1" vert="horz" wrap="square" lIns="121900" tIns="121900" rIns="121900" bIns="121900" rtlCol="0" anchor="b" anchorCtr="0">
            <a:noAutofit/>
          </a:bodyPr>
          <a:lstStyle/>
          <a:p>
            <a:r>
              <a:rPr lang="en" b="1" dirty="0">
                <a:solidFill>
                  <a:schemeClr val="accent5">
                    <a:lumMod val="75000"/>
                  </a:schemeClr>
                </a:solidFill>
              </a:rPr>
              <a:t>DROITS HUMAINS</a:t>
            </a:r>
            <a:endParaRPr b="1" dirty="0">
              <a:solidFill>
                <a:schemeClr val="accent5">
                  <a:lumMod val="75000"/>
                </a:schemeClr>
              </a:solidFill>
            </a:endParaRPr>
          </a:p>
        </p:txBody>
      </p:sp>
      <p:sp>
        <p:nvSpPr>
          <p:cNvPr id="148" name="Google Shape;148;p23"/>
          <p:cNvSpPr txBox="1">
            <a:spLocks noGrp="1"/>
          </p:cNvSpPr>
          <p:nvPr>
            <p:ph type="body" idx="1"/>
          </p:nvPr>
        </p:nvSpPr>
        <p:spPr>
          <a:xfrm>
            <a:off x="351307" y="1719600"/>
            <a:ext cx="7318054" cy="4586984"/>
          </a:xfrm>
          <a:prstGeom prst="rect">
            <a:avLst/>
          </a:prstGeom>
        </p:spPr>
        <p:txBody>
          <a:bodyPr spcFirstLastPara="1" vert="horz" wrap="square" lIns="121900" tIns="121900" rIns="121900" bIns="121900" rtlCol="0" anchor="t" anchorCtr="0">
            <a:noAutofit/>
          </a:bodyPr>
          <a:lstStyle/>
          <a:p>
            <a:pPr marL="0" indent="0">
              <a:buNone/>
            </a:pPr>
            <a:r>
              <a:rPr lang="en-US" sz="2133" b="1" i="1" dirty="0">
                <a:solidFill>
                  <a:schemeClr val="accent5">
                    <a:lumMod val="75000"/>
                  </a:schemeClr>
                </a:solidFill>
                <a:latin typeface="Century Gothic" panose="020B0502020202020204" pitchFamily="34" charset="0"/>
                <a:ea typeface="Arial"/>
                <a:cs typeface="Arial"/>
                <a:sym typeface="Arial"/>
              </a:rPr>
              <a:t>Plus de 90% des </a:t>
            </a:r>
            <a:r>
              <a:rPr lang="en-US" sz="2133" b="1" i="1" dirty="0" err="1">
                <a:solidFill>
                  <a:schemeClr val="accent5">
                    <a:lumMod val="75000"/>
                  </a:schemeClr>
                </a:solidFill>
                <a:latin typeface="Century Gothic" panose="020B0502020202020204" pitchFamily="34" charset="0"/>
                <a:ea typeface="Arial"/>
                <a:cs typeface="Arial"/>
                <a:sym typeface="Arial"/>
              </a:rPr>
              <a:t>cibles</a:t>
            </a:r>
            <a:r>
              <a:rPr lang="en-US" sz="2133" b="1" i="1" dirty="0">
                <a:solidFill>
                  <a:schemeClr val="accent5">
                    <a:lumMod val="75000"/>
                  </a:schemeClr>
                </a:solidFill>
                <a:latin typeface="Century Gothic" panose="020B0502020202020204" pitchFamily="34" charset="0"/>
                <a:ea typeface="Arial"/>
                <a:cs typeface="Arial"/>
                <a:sym typeface="Arial"/>
              </a:rPr>
              <a:t> des </a:t>
            </a:r>
            <a:r>
              <a:rPr lang="en-US" sz="2133" b="1" i="1" dirty="0" err="1">
                <a:solidFill>
                  <a:schemeClr val="accent5">
                    <a:lumMod val="75000"/>
                  </a:schemeClr>
                </a:solidFill>
                <a:latin typeface="Century Gothic" panose="020B0502020202020204" pitchFamily="34" charset="0"/>
                <a:ea typeface="Arial"/>
                <a:cs typeface="Arial"/>
                <a:sym typeface="Arial"/>
              </a:rPr>
              <a:t>objectifs</a:t>
            </a:r>
            <a:r>
              <a:rPr lang="en-US" sz="2133" b="1" i="1" dirty="0">
                <a:solidFill>
                  <a:schemeClr val="accent5">
                    <a:lumMod val="75000"/>
                  </a:schemeClr>
                </a:solidFill>
                <a:latin typeface="Century Gothic" panose="020B0502020202020204" pitchFamily="34" charset="0"/>
                <a:ea typeface="Arial"/>
                <a:cs typeface="Arial"/>
                <a:sym typeface="Arial"/>
              </a:rPr>
              <a:t> de </a:t>
            </a:r>
            <a:r>
              <a:rPr lang="en-US" sz="2133" b="1" i="1" dirty="0" err="1">
                <a:solidFill>
                  <a:schemeClr val="accent5">
                    <a:lumMod val="75000"/>
                  </a:schemeClr>
                </a:solidFill>
                <a:latin typeface="Century Gothic" panose="020B0502020202020204" pitchFamily="34" charset="0"/>
                <a:ea typeface="Arial"/>
                <a:cs typeface="Arial"/>
                <a:sym typeface="Arial"/>
              </a:rPr>
              <a:t>développement</a:t>
            </a:r>
            <a:r>
              <a:rPr lang="en-US" sz="2133" b="1" i="1" dirty="0">
                <a:solidFill>
                  <a:schemeClr val="accent5">
                    <a:lumMod val="75000"/>
                  </a:schemeClr>
                </a:solidFill>
                <a:latin typeface="Century Gothic" panose="020B0502020202020204" pitchFamily="34" charset="0"/>
                <a:ea typeface="Arial"/>
                <a:cs typeface="Arial"/>
                <a:sym typeface="Arial"/>
              </a:rPr>
              <a:t> durable (ODD) </a:t>
            </a:r>
            <a:r>
              <a:rPr lang="en-US" sz="2133" b="1" i="1" dirty="0" err="1">
                <a:solidFill>
                  <a:schemeClr val="accent5">
                    <a:lumMod val="75000"/>
                  </a:schemeClr>
                </a:solidFill>
                <a:latin typeface="Century Gothic" panose="020B0502020202020204" pitchFamily="34" charset="0"/>
                <a:ea typeface="Arial"/>
                <a:cs typeface="Arial"/>
                <a:sym typeface="Arial"/>
              </a:rPr>
              <a:t>sont</a:t>
            </a:r>
            <a:r>
              <a:rPr lang="en-US" sz="2133" b="1" i="1" dirty="0">
                <a:solidFill>
                  <a:schemeClr val="accent5">
                    <a:lumMod val="75000"/>
                  </a:schemeClr>
                </a:solidFill>
                <a:latin typeface="Century Gothic" panose="020B0502020202020204" pitchFamily="34" charset="0"/>
                <a:ea typeface="Arial"/>
                <a:cs typeface="Arial"/>
                <a:sym typeface="Arial"/>
              </a:rPr>
              <a:t> </a:t>
            </a:r>
            <a:r>
              <a:rPr lang="en-US" sz="2133" b="1" i="1" dirty="0" err="1">
                <a:solidFill>
                  <a:schemeClr val="accent5">
                    <a:lumMod val="75000"/>
                  </a:schemeClr>
                </a:solidFill>
                <a:latin typeface="Century Gothic" panose="020B0502020202020204" pitchFamily="34" charset="0"/>
                <a:ea typeface="Arial"/>
                <a:cs typeface="Arial"/>
                <a:sym typeface="Arial"/>
              </a:rPr>
              <a:t>liées</a:t>
            </a:r>
            <a:r>
              <a:rPr lang="en-US" sz="2133" b="1" i="1" dirty="0">
                <a:solidFill>
                  <a:schemeClr val="accent5">
                    <a:lumMod val="75000"/>
                  </a:schemeClr>
                </a:solidFill>
                <a:latin typeface="Century Gothic" panose="020B0502020202020204" pitchFamily="34" charset="0"/>
                <a:ea typeface="Arial"/>
                <a:cs typeface="Arial"/>
                <a:sym typeface="Arial"/>
              </a:rPr>
              <a:t> aux droits </a:t>
            </a:r>
            <a:r>
              <a:rPr lang="en-US" sz="2133" b="1" i="1" dirty="0" err="1">
                <a:solidFill>
                  <a:schemeClr val="accent5">
                    <a:lumMod val="75000"/>
                  </a:schemeClr>
                </a:solidFill>
                <a:latin typeface="Century Gothic" panose="020B0502020202020204" pitchFamily="34" charset="0"/>
                <a:ea typeface="Arial"/>
                <a:cs typeface="Arial"/>
                <a:sym typeface="Arial"/>
              </a:rPr>
              <a:t>humains</a:t>
            </a:r>
            <a:r>
              <a:rPr lang="en-US" sz="2133" b="1" i="1" dirty="0">
                <a:solidFill>
                  <a:schemeClr val="accent5">
                    <a:lumMod val="75000"/>
                  </a:schemeClr>
                </a:solidFill>
                <a:latin typeface="Century Gothic" panose="020B0502020202020204" pitchFamily="34" charset="0"/>
                <a:ea typeface="Arial"/>
                <a:cs typeface="Arial"/>
                <a:sym typeface="Arial"/>
              </a:rPr>
              <a:t> </a:t>
            </a:r>
            <a:r>
              <a:rPr lang="en-US" sz="2133" b="1" i="1" dirty="0" err="1">
                <a:solidFill>
                  <a:schemeClr val="accent5">
                    <a:lumMod val="75000"/>
                  </a:schemeClr>
                </a:solidFill>
                <a:latin typeface="Century Gothic" panose="020B0502020202020204" pitchFamily="34" charset="0"/>
                <a:ea typeface="Arial"/>
                <a:cs typeface="Arial"/>
                <a:sym typeface="Arial"/>
              </a:rPr>
              <a:t>internationaux</a:t>
            </a:r>
            <a:endParaRPr lang="en-US" sz="2133" b="1" i="1" dirty="0">
              <a:solidFill>
                <a:schemeClr val="accent5">
                  <a:lumMod val="75000"/>
                </a:schemeClr>
              </a:solidFill>
              <a:latin typeface="Century Gothic" panose="020B0502020202020204" pitchFamily="34" charset="0"/>
              <a:ea typeface="Arial"/>
              <a:cs typeface="Arial"/>
              <a:sym typeface="Arial"/>
            </a:endParaRPr>
          </a:p>
          <a:p>
            <a:pPr marL="0" indent="0">
              <a:buNone/>
            </a:pPr>
            <a:endParaRPr lang="en-US" sz="2133" b="1" i="1" dirty="0">
              <a:solidFill>
                <a:schemeClr val="accent5">
                  <a:lumMod val="75000"/>
                </a:schemeClr>
              </a:solidFill>
              <a:latin typeface="Century Gothic" panose="020B0502020202020204" pitchFamily="34" charset="0"/>
              <a:ea typeface="Arial"/>
              <a:cs typeface="Arial"/>
              <a:sym typeface="Arial"/>
            </a:endParaRPr>
          </a:p>
          <a:p>
            <a:pPr marL="0" indent="0">
              <a:buNone/>
            </a:pPr>
            <a:r>
              <a:rPr lang="en-US" sz="2133" dirty="0">
                <a:solidFill>
                  <a:srgbClr val="333333"/>
                </a:solidFill>
                <a:latin typeface="Century Gothic" panose="020B0502020202020204" pitchFamily="34" charset="0"/>
                <a:ea typeface="Arial"/>
                <a:cs typeface="Arial"/>
                <a:sym typeface="Arial"/>
              </a:rPr>
              <a:t>Le </a:t>
            </a:r>
            <a:r>
              <a:rPr lang="en-US" sz="2133" dirty="0" err="1">
                <a:solidFill>
                  <a:srgbClr val="333333"/>
                </a:solidFill>
                <a:latin typeface="Century Gothic" panose="020B0502020202020204" pitchFamily="34" charset="0"/>
                <a:ea typeface="Arial"/>
                <a:cs typeface="Arial"/>
                <a:sym typeface="Arial"/>
              </a:rPr>
              <a:t>programme</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souligne</a:t>
            </a:r>
            <a:r>
              <a:rPr lang="en-US" sz="2133" dirty="0">
                <a:solidFill>
                  <a:srgbClr val="333333"/>
                </a:solidFill>
                <a:latin typeface="Century Gothic" panose="020B0502020202020204" pitchFamily="34" charset="0"/>
                <a:ea typeface="Arial"/>
                <a:cs typeface="Arial"/>
                <a:sym typeface="Arial"/>
              </a:rPr>
              <a:t> que le </a:t>
            </a:r>
            <a:r>
              <a:rPr lang="en-US" sz="2133" dirty="0" err="1">
                <a:solidFill>
                  <a:srgbClr val="333333"/>
                </a:solidFill>
                <a:latin typeface="Century Gothic" panose="020B0502020202020204" pitchFamily="34" charset="0"/>
                <a:ea typeface="Arial"/>
                <a:cs typeface="Arial"/>
                <a:sym typeface="Arial"/>
              </a:rPr>
              <a:t>développement</a:t>
            </a:r>
            <a:r>
              <a:rPr lang="en-US" sz="2133" dirty="0">
                <a:solidFill>
                  <a:srgbClr val="333333"/>
                </a:solidFill>
                <a:latin typeface="Century Gothic" panose="020B0502020202020204" pitchFamily="34" charset="0"/>
                <a:ea typeface="Arial"/>
                <a:cs typeface="Arial"/>
                <a:sym typeface="Arial"/>
              </a:rPr>
              <a:t> durable </a:t>
            </a:r>
            <a:r>
              <a:rPr lang="en-US" sz="2133" dirty="0" err="1">
                <a:solidFill>
                  <a:srgbClr val="333333"/>
                </a:solidFill>
                <a:latin typeface="Century Gothic" panose="020B0502020202020204" pitchFamily="34" charset="0"/>
                <a:ea typeface="Arial"/>
                <a:cs typeface="Arial"/>
                <a:sym typeface="Arial"/>
              </a:rPr>
              <a:t>doit</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être</a:t>
            </a:r>
            <a:r>
              <a:rPr lang="en-US" sz="2133" dirty="0">
                <a:solidFill>
                  <a:srgbClr val="333333"/>
                </a:solidFill>
                <a:latin typeface="Century Gothic" panose="020B0502020202020204" pitchFamily="34" charset="0"/>
                <a:ea typeface="Arial"/>
                <a:cs typeface="Arial"/>
                <a:sym typeface="Arial"/>
              </a:rPr>
              <a:t> au service de la </a:t>
            </a:r>
            <a:r>
              <a:rPr lang="en-US" sz="2133" dirty="0" err="1">
                <a:solidFill>
                  <a:srgbClr val="333333"/>
                </a:solidFill>
                <a:latin typeface="Century Gothic" panose="020B0502020202020204" pitchFamily="34" charset="0"/>
                <a:ea typeface="Arial"/>
                <a:cs typeface="Arial"/>
                <a:sym typeface="Arial"/>
              </a:rPr>
              <a:t>dignité</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humaine</a:t>
            </a:r>
            <a:endParaRPr lang="en-US" sz="2133" dirty="0">
              <a:solidFill>
                <a:srgbClr val="333333"/>
              </a:solidFill>
              <a:latin typeface="Century Gothic" panose="020B0502020202020204" pitchFamily="34" charset="0"/>
              <a:ea typeface="Arial"/>
              <a:cs typeface="Arial"/>
              <a:sym typeface="Arial"/>
            </a:endParaRPr>
          </a:p>
          <a:p>
            <a:pPr marL="0" indent="0">
              <a:buNone/>
            </a:pPr>
            <a:r>
              <a:rPr lang="en-US" sz="2133" dirty="0">
                <a:solidFill>
                  <a:srgbClr val="333333"/>
                </a:solidFill>
                <a:latin typeface="Century Gothic" panose="020B0502020202020204" pitchFamily="34" charset="0"/>
                <a:ea typeface="Arial"/>
                <a:cs typeface="Arial"/>
                <a:sym typeface="Arial"/>
              </a:rPr>
              <a:t>Les droits </a:t>
            </a:r>
            <a:r>
              <a:rPr lang="en-US" sz="2133" dirty="0" err="1">
                <a:solidFill>
                  <a:srgbClr val="333333"/>
                </a:solidFill>
                <a:latin typeface="Century Gothic" panose="020B0502020202020204" pitchFamily="34" charset="0"/>
                <a:ea typeface="Arial"/>
                <a:cs typeface="Arial"/>
                <a:sym typeface="Arial"/>
              </a:rPr>
              <a:t>humains</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offrent</a:t>
            </a:r>
            <a:r>
              <a:rPr lang="en-US" sz="2133" dirty="0">
                <a:solidFill>
                  <a:srgbClr val="333333"/>
                </a:solidFill>
                <a:latin typeface="Century Gothic" panose="020B0502020202020204" pitchFamily="34" charset="0"/>
                <a:ea typeface="Arial"/>
                <a:cs typeface="Arial"/>
                <a:sym typeface="Arial"/>
              </a:rPr>
              <a:t> des orientations pour la mise </a:t>
            </a:r>
            <a:r>
              <a:rPr lang="en-US" sz="2133" dirty="0" err="1">
                <a:solidFill>
                  <a:srgbClr val="333333"/>
                </a:solidFill>
                <a:latin typeface="Century Gothic" panose="020B0502020202020204" pitchFamily="34" charset="0"/>
                <a:ea typeface="Arial"/>
                <a:cs typeface="Arial"/>
                <a:sym typeface="Arial"/>
              </a:rPr>
              <a:t>en</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œuvre</a:t>
            </a:r>
            <a:r>
              <a:rPr lang="en-US" sz="2133" dirty="0">
                <a:solidFill>
                  <a:srgbClr val="333333"/>
                </a:solidFill>
                <a:latin typeface="Century Gothic" panose="020B0502020202020204" pitchFamily="34" charset="0"/>
                <a:ea typeface="Arial"/>
                <a:cs typeface="Arial"/>
                <a:sym typeface="Arial"/>
              </a:rPr>
              <a:t> du </a:t>
            </a:r>
            <a:r>
              <a:rPr lang="en-US" sz="2133" dirty="0" err="1">
                <a:solidFill>
                  <a:srgbClr val="333333"/>
                </a:solidFill>
                <a:latin typeface="Century Gothic" panose="020B0502020202020204" pitchFamily="34" charset="0"/>
                <a:ea typeface="Arial"/>
                <a:cs typeface="Arial"/>
                <a:sym typeface="Arial"/>
              </a:rPr>
              <a:t>Programme</a:t>
            </a:r>
            <a:r>
              <a:rPr lang="en-US" sz="2133" dirty="0">
                <a:solidFill>
                  <a:srgbClr val="333333"/>
                </a:solidFill>
                <a:latin typeface="Century Gothic" panose="020B0502020202020204" pitchFamily="34" charset="0"/>
                <a:ea typeface="Arial"/>
                <a:cs typeface="Arial"/>
                <a:sym typeface="Arial"/>
              </a:rPr>
              <a:t> de </a:t>
            </a:r>
            <a:r>
              <a:rPr lang="en-US" sz="2133" dirty="0" err="1">
                <a:solidFill>
                  <a:srgbClr val="333333"/>
                </a:solidFill>
                <a:latin typeface="Century Gothic" panose="020B0502020202020204" pitchFamily="34" charset="0"/>
                <a:ea typeface="Arial"/>
                <a:cs typeface="Arial"/>
                <a:sym typeface="Arial"/>
              </a:rPr>
              <a:t>développement</a:t>
            </a:r>
            <a:r>
              <a:rPr lang="en-US" sz="2133" dirty="0">
                <a:solidFill>
                  <a:srgbClr val="333333"/>
                </a:solidFill>
                <a:latin typeface="Century Gothic" panose="020B0502020202020204" pitchFamily="34" charset="0"/>
                <a:ea typeface="Arial"/>
                <a:cs typeface="Arial"/>
                <a:sym typeface="Arial"/>
              </a:rPr>
              <a:t> durable </a:t>
            </a:r>
            <a:r>
              <a:rPr lang="en-US" sz="2133" dirty="0" err="1">
                <a:solidFill>
                  <a:srgbClr val="333333"/>
                </a:solidFill>
                <a:latin typeface="Century Gothic" panose="020B0502020202020204" pitchFamily="34" charset="0"/>
                <a:ea typeface="Arial"/>
                <a:cs typeface="Arial"/>
                <a:sym typeface="Arial"/>
              </a:rPr>
              <a:t>à</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l'horizon</a:t>
            </a:r>
            <a:r>
              <a:rPr lang="en-US" sz="2133" dirty="0">
                <a:solidFill>
                  <a:srgbClr val="333333"/>
                </a:solidFill>
                <a:latin typeface="Century Gothic" panose="020B0502020202020204" pitchFamily="34" charset="0"/>
                <a:ea typeface="Arial"/>
                <a:cs typeface="Arial"/>
                <a:sym typeface="Arial"/>
              </a:rPr>
              <a:t> 2030</a:t>
            </a:r>
          </a:p>
          <a:p>
            <a:pPr marL="0" indent="0">
              <a:buNone/>
            </a:pPr>
            <a:r>
              <a:rPr lang="en-US" sz="2133" dirty="0" err="1">
                <a:solidFill>
                  <a:srgbClr val="333333"/>
                </a:solidFill>
                <a:latin typeface="Century Gothic" panose="020B0502020202020204" pitchFamily="34" charset="0"/>
                <a:ea typeface="Arial"/>
                <a:cs typeface="Arial"/>
                <a:sym typeface="Arial"/>
              </a:rPr>
              <a:t>degré</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élevé</a:t>
            </a:r>
            <a:r>
              <a:rPr lang="en-US" sz="2133" dirty="0">
                <a:solidFill>
                  <a:srgbClr val="333333"/>
                </a:solidFill>
                <a:latin typeface="Century Gothic" panose="020B0502020202020204" pitchFamily="34" charset="0"/>
                <a:ea typeface="Arial"/>
                <a:cs typeface="Arial"/>
                <a:sym typeface="Arial"/>
              </a:rPr>
              <a:t> de convergence entre les droits </a:t>
            </a:r>
            <a:r>
              <a:rPr lang="en-US" sz="2133" dirty="0" err="1">
                <a:solidFill>
                  <a:srgbClr val="333333"/>
                </a:solidFill>
                <a:latin typeface="Century Gothic" panose="020B0502020202020204" pitchFamily="34" charset="0"/>
                <a:ea typeface="Arial"/>
                <a:cs typeface="Arial"/>
                <a:sym typeface="Arial"/>
              </a:rPr>
              <a:t>humains</a:t>
            </a:r>
            <a:r>
              <a:rPr lang="en-US" sz="2133" dirty="0">
                <a:solidFill>
                  <a:srgbClr val="333333"/>
                </a:solidFill>
                <a:latin typeface="Century Gothic" panose="020B0502020202020204" pitchFamily="34" charset="0"/>
                <a:ea typeface="Arial"/>
                <a:cs typeface="Arial"/>
                <a:sym typeface="Arial"/>
              </a:rPr>
              <a:t>  et le </a:t>
            </a:r>
            <a:r>
              <a:rPr lang="en-US" sz="2133" dirty="0" err="1">
                <a:solidFill>
                  <a:srgbClr val="333333"/>
                </a:solidFill>
                <a:latin typeface="Century Gothic" panose="020B0502020202020204" pitchFamily="34" charset="0"/>
                <a:ea typeface="Arial"/>
                <a:cs typeface="Arial"/>
                <a:sym typeface="Arial"/>
              </a:rPr>
              <a:t>Programme</a:t>
            </a:r>
            <a:r>
              <a:rPr lang="en-US" sz="2133" dirty="0">
                <a:solidFill>
                  <a:srgbClr val="333333"/>
                </a:solidFill>
                <a:latin typeface="Century Gothic" panose="020B0502020202020204" pitchFamily="34" charset="0"/>
                <a:ea typeface="Arial"/>
                <a:cs typeface="Arial"/>
                <a:sym typeface="Arial"/>
              </a:rPr>
              <a:t> de </a:t>
            </a:r>
            <a:r>
              <a:rPr lang="en-US" sz="2133" dirty="0" err="1">
                <a:solidFill>
                  <a:srgbClr val="333333"/>
                </a:solidFill>
                <a:latin typeface="Century Gothic" panose="020B0502020202020204" pitchFamily="34" charset="0"/>
                <a:ea typeface="Arial"/>
                <a:cs typeface="Arial"/>
                <a:sym typeface="Arial"/>
              </a:rPr>
              <a:t>développement</a:t>
            </a:r>
            <a:r>
              <a:rPr lang="en-US" sz="2133" dirty="0">
                <a:solidFill>
                  <a:srgbClr val="333333"/>
                </a:solidFill>
                <a:latin typeface="Century Gothic" panose="020B0502020202020204" pitchFamily="34" charset="0"/>
                <a:ea typeface="Arial"/>
                <a:cs typeface="Arial"/>
                <a:sym typeface="Arial"/>
              </a:rPr>
              <a:t> durable </a:t>
            </a:r>
            <a:r>
              <a:rPr lang="en-US" sz="2133" dirty="0" err="1">
                <a:solidFill>
                  <a:srgbClr val="333333"/>
                </a:solidFill>
                <a:latin typeface="Century Gothic" panose="020B0502020202020204" pitchFamily="34" charset="0"/>
                <a:ea typeface="Arial"/>
                <a:cs typeface="Arial"/>
                <a:sym typeface="Arial"/>
              </a:rPr>
              <a:t>à</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l'horizon</a:t>
            </a:r>
            <a:r>
              <a:rPr lang="en-US" sz="2133" dirty="0">
                <a:solidFill>
                  <a:srgbClr val="333333"/>
                </a:solidFill>
                <a:latin typeface="Century Gothic" panose="020B0502020202020204" pitchFamily="34" charset="0"/>
                <a:ea typeface="Arial"/>
                <a:cs typeface="Arial"/>
                <a:sym typeface="Arial"/>
              </a:rPr>
              <a:t> 2030 (les ODD)</a:t>
            </a:r>
          </a:p>
          <a:p>
            <a:pPr marL="0" indent="0">
              <a:buNone/>
            </a:pPr>
            <a:r>
              <a:rPr lang="en-US" sz="2133" dirty="0">
                <a:solidFill>
                  <a:srgbClr val="333333"/>
                </a:solidFill>
                <a:latin typeface="Century Gothic" panose="020B0502020202020204" pitchFamily="34" charset="0"/>
                <a:ea typeface="Arial"/>
                <a:cs typeface="Arial"/>
                <a:sym typeface="Arial"/>
              </a:rPr>
              <a:t>Nous </a:t>
            </a:r>
            <a:r>
              <a:rPr lang="en-US" sz="2133" dirty="0" err="1">
                <a:solidFill>
                  <a:srgbClr val="333333"/>
                </a:solidFill>
                <a:latin typeface="Century Gothic" panose="020B0502020202020204" pitchFamily="34" charset="0"/>
                <a:ea typeface="Arial"/>
                <a:cs typeface="Arial"/>
                <a:sym typeface="Arial"/>
              </a:rPr>
              <a:t>devons</a:t>
            </a:r>
            <a:r>
              <a:rPr lang="en-US" sz="2133" dirty="0">
                <a:solidFill>
                  <a:srgbClr val="333333"/>
                </a:solidFill>
                <a:latin typeface="Century Gothic" panose="020B0502020202020204" pitchFamily="34" charset="0"/>
                <a:ea typeface="Arial"/>
                <a:cs typeface="Arial"/>
                <a:sym typeface="Arial"/>
              </a:rPr>
              <a:t> adopter </a:t>
            </a:r>
            <a:r>
              <a:rPr lang="en-US" sz="2133" dirty="0" err="1">
                <a:solidFill>
                  <a:srgbClr val="333333"/>
                </a:solidFill>
                <a:latin typeface="Century Gothic" panose="020B0502020202020204" pitchFamily="34" charset="0"/>
                <a:ea typeface="Arial"/>
                <a:cs typeface="Arial"/>
                <a:sym typeface="Arial"/>
              </a:rPr>
              <a:t>une</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approche</a:t>
            </a:r>
            <a:r>
              <a:rPr lang="en-US" sz="2133" dirty="0">
                <a:solidFill>
                  <a:srgbClr val="333333"/>
                </a:solidFill>
                <a:latin typeface="Century Gothic" panose="020B0502020202020204" pitchFamily="34" charset="0"/>
                <a:ea typeface="Arial"/>
                <a:cs typeface="Arial"/>
                <a:sym typeface="Arial"/>
              </a:rPr>
              <a:t> </a:t>
            </a:r>
            <a:r>
              <a:rPr lang="en-US" sz="2133" dirty="0" err="1">
                <a:solidFill>
                  <a:srgbClr val="333333"/>
                </a:solidFill>
                <a:latin typeface="Century Gothic" panose="020B0502020202020204" pitchFamily="34" charset="0"/>
                <a:ea typeface="Arial"/>
                <a:cs typeface="Arial"/>
                <a:sym typeface="Arial"/>
              </a:rPr>
              <a:t>fondée</a:t>
            </a:r>
            <a:r>
              <a:rPr lang="en-US" sz="2133" dirty="0">
                <a:solidFill>
                  <a:srgbClr val="333333"/>
                </a:solidFill>
                <a:latin typeface="Century Gothic" panose="020B0502020202020204" pitchFamily="34" charset="0"/>
                <a:ea typeface="Arial"/>
                <a:cs typeface="Arial"/>
                <a:sym typeface="Arial"/>
              </a:rPr>
              <a:t> sur les droits </a:t>
            </a:r>
            <a:r>
              <a:rPr lang="en-US" sz="2133" dirty="0" err="1">
                <a:solidFill>
                  <a:srgbClr val="333333"/>
                </a:solidFill>
                <a:latin typeface="Century Gothic" panose="020B0502020202020204" pitchFamily="34" charset="0"/>
                <a:ea typeface="Arial"/>
                <a:cs typeface="Arial"/>
                <a:sym typeface="Arial"/>
              </a:rPr>
              <a:t>humains</a:t>
            </a:r>
            <a:endParaRPr sz="2133" dirty="0">
              <a:solidFill>
                <a:srgbClr val="333333"/>
              </a:solidFill>
              <a:latin typeface="Century Gothic" panose="020B0502020202020204" pitchFamily="34" charset="0"/>
              <a:ea typeface="Arial"/>
              <a:cs typeface="Arial"/>
              <a:sym typeface="Arial"/>
            </a:endParaRPr>
          </a:p>
        </p:txBody>
      </p:sp>
      <p:pic>
        <p:nvPicPr>
          <p:cNvPr id="149" name="Google Shape;149;p23"/>
          <p:cNvPicPr preferRelativeResize="0"/>
          <p:nvPr/>
        </p:nvPicPr>
        <p:blipFill>
          <a:blip r:embed="rId3">
            <a:alphaModFix/>
          </a:blip>
          <a:stretch>
            <a:fillRect/>
          </a:stretch>
        </p:blipFill>
        <p:spPr>
          <a:xfrm>
            <a:off x="8181667" y="2612899"/>
            <a:ext cx="4010333" cy="4245100"/>
          </a:xfrm>
          <a:prstGeom prst="rect">
            <a:avLst/>
          </a:prstGeom>
          <a:noFill/>
          <a:ln>
            <a:noFill/>
          </a:ln>
        </p:spPr>
      </p:pic>
      <p:pic>
        <p:nvPicPr>
          <p:cNvPr id="150" name="Google Shape;150;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540514" y="1"/>
            <a:ext cx="3651487" cy="2612900"/>
          </a:xfrm>
          <a:prstGeom prst="rect">
            <a:avLst/>
          </a:prstGeom>
          <a:noFill/>
          <a:ln>
            <a:noFill/>
          </a:ln>
        </p:spPr>
      </p:pic>
      <p:pic>
        <p:nvPicPr>
          <p:cNvPr id="6" name="Picture 5" descr="C2-HD-BTM.png">
            <a:extLst>
              <a:ext uri="{FF2B5EF4-FFF2-40B4-BE49-F238E27FC236}">
                <a16:creationId xmlns:a16="http://schemas.microsoft.com/office/drawing/2014/main" id="{61C458C2-6F99-0440-A847-DF2B62FA67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06584"/>
            <a:ext cx="12192000" cy="551416"/>
          </a:xfrm>
          <a:prstGeom prst="rect">
            <a:avLst/>
          </a:prstGeom>
        </p:spPr>
      </p:pic>
    </p:spTree>
    <p:extLst>
      <p:ext uri="{BB962C8B-B14F-4D97-AF65-F5344CB8AC3E}">
        <p14:creationId xmlns:p14="http://schemas.microsoft.com/office/powerpoint/2010/main" val="2249510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415600" y="496667"/>
            <a:ext cx="8697403" cy="978000"/>
          </a:xfrm>
          <a:prstGeom prst="rect">
            <a:avLst/>
          </a:prstGeom>
        </p:spPr>
        <p:txBody>
          <a:bodyPr spcFirstLastPara="1" vert="horz" wrap="square" lIns="121900" tIns="121900" rIns="121900" bIns="121900" rtlCol="0" anchor="b" anchorCtr="0">
            <a:noAutofit/>
          </a:bodyPr>
          <a:lstStyle/>
          <a:p>
            <a:r>
              <a:rPr lang="en" b="1" dirty="0" err="1">
                <a:solidFill>
                  <a:schemeClr val="accent5">
                    <a:lumMod val="75000"/>
                  </a:schemeClr>
                </a:solidFill>
              </a:rPr>
              <a:t>Climat</a:t>
            </a:r>
            <a:r>
              <a:rPr lang="en" b="1" dirty="0">
                <a:solidFill>
                  <a:schemeClr val="accent5">
                    <a:lumMod val="75000"/>
                  </a:schemeClr>
                </a:solidFill>
              </a:rPr>
              <a:t> </a:t>
            </a:r>
            <a:endParaRPr b="1" dirty="0">
              <a:solidFill>
                <a:schemeClr val="accent5">
                  <a:lumMod val="75000"/>
                </a:schemeClr>
              </a:solidFill>
            </a:endParaRPr>
          </a:p>
        </p:txBody>
      </p:sp>
      <p:sp>
        <p:nvSpPr>
          <p:cNvPr id="156" name="Google Shape;156;p24"/>
          <p:cNvSpPr txBox="1">
            <a:spLocks noGrp="1"/>
          </p:cNvSpPr>
          <p:nvPr>
            <p:ph type="body" idx="1"/>
          </p:nvPr>
        </p:nvSpPr>
        <p:spPr>
          <a:xfrm>
            <a:off x="415600" y="1958433"/>
            <a:ext cx="11360800" cy="4133200"/>
          </a:xfrm>
          <a:prstGeom prst="rect">
            <a:avLst/>
          </a:prstGeom>
        </p:spPr>
        <p:txBody>
          <a:bodyPr spcFirstLastPara="1" vert="horz" wrap="square" lIns="121900" tIns="121900" rIns="121900" bIns="121900" rtlCol="0" anchor="t" anchorCtr="0">
            <a:noAutofit/>
          </a:bodyPr>
          <a:lstStyle/>
          <a:p>
            <a:pPr marL="0" indent="0">
              <a:buNone/>
            </a:pPr>
            <a:r>
              <a:rPr lang="en-US" i="1" dirty="0">
                <a:solidFill>
                  <a:schemeClr val="accent3"/>
                </a:solidFill>
                <a:latin typeface="Century Gothic" panose="020B0502020202020204" pitchFamily="34" charset="0"/>
                <a:ea typeface="Arial"/>
                <a:cs typeface="Arial"/>
                <a:sym typeface="Arial"/>
              </a:rPr>
              <a:t>Dieu nous a </a:t>
            </a:r>
            <a:r>
              <a:rPr lang="en-US" i="1" dirty="0" err="1">
                <a:solidFill>
                  <a:schemeClr val="accent3"/>
                </a:solidFill>
                <a:latin typeface="Century Gothic" panose="020B0502020202020204" pitchFamily="34" charset="0"/>
                <a:ea typeface="Arial"/>
                <a:cs typeface="Arial"/>
                <a:sym typeface="Arial"/>
              </a:rPr>
              <a:t>donné</a:t>
            </a:r>
            <a:r>
              <a:rPr lang="en-US" i="1" dirty="0">
                <a:solidFill>
                  <a:schemeClr val="accent3"/>
                </a:solidFill>
                <a:latin typeface="Century Gothic" panose="020B0502020202020204" pitchFamily="34" charset="0"/>
                <a:ea typeface="Arial"/>
                <a:cs typeface="Arial"/>
                <a:sym typeface="Arial"/>
              </a:rPr>
              <a:t> la Terre </a:t>
            </a:r>
            <a:r>
              <a:rPr lang="en-US" i="1" dirty="0" err="1">
                <a:solidFill>
                  <a:schemeClr val="accent3"/>
                </a:solidFill>
                <a:latin typeface="Century Gothic" panose="020B0502020202020204" pitchFamily="34" charset="0"/>
                <a:ea typeface="Arial"/>
                <a:cs typeface="Arial"/>
                <a:sym typeface="Arial"/>
              </a:rPr>
              <a:t>à</a:t>
            </a:r>
            <a:r>
              <a:rPr lang="en-US" i="1" dirty="0">
                <a:solidFill>
                  <a:schemeClr val="accent3"/>
                </a:solidFill>
                <a:latin typeface="Century Gothic" panose="020B0502020202020204" pitchFamily="34" charset="0"/>
                <a:ea typeface="Arial"/>
                <a:cs typeface="Arial"/>
                <a:sym typeface="Arial"/>
              </a:rPr>
              <a:t> </a:t>
            </a:r>
            <a:r>
              <a:rPr lang="en-US" i="1" dirty="0" err="1">
                <a:solidFill>
                  <a:schemeClr val="accent3"/>
                </a:solidFill>
                <a:latin typeface="Century Gothic" panose="020B0502020202020204" pitchFamily="34" charset="0"/>
                <a:ea typeface="Arial"/>
                <a:cs typeface="Arial"/>
                <a:sym typeface="Arial"/>
              </a:rPr>
              <a:t>cultiver</a:t>
            </a:r>
            <a:r>
              <a:rPr lang="en-US" i="1" dirty="0">
                <a:solidFill>
                  <a:schemeClr val="accent3"/>
                </a:solidFill>
                <a:latin typeface="Century Gothic" panose="020B0502020202020204" pitchFamily="34" charset="0"/>
                <a:ea typeface="Arial"/>
                <a:cs typeface="Arial"/>
                <a:sym typeface="Arial"/>
              </a:rPr>
              <a:t> et </a:t>
            </a:r>
            <a:r>
              <a:rPr lang="en-US" i="1" dirty="0" err="1">
                <a:solidFill>
                  <a:schemeClr val="accent3"/>
                </a:solidFill>
                <a:latin typeface="Century Gothic" panose="020B0502020202020204" pitchFamily="34" charset="0"/>
                <a:ea typeface="Arial"/>
                <a:cs typeface="Arial"/>
                <a:sym typeface="Arial"/>
              </a:rPr>
              <a:t>à</a:t>
            </a:r>
            <a:r>
              <a:rPr lang="en-US" i="1" dirty="0">
                <a:solidFill>
                  <a:schemeClr val="accent3"/>
                </a:solidFill>
                <a:latin typeface="Century Gothic" panose="020B0502020202020204" pitchFamily="34" charset="0"/>
                <a:ea typeface="Arial"/>
                <a:cs typeface="Arial"/>
                <a:sym typeface="Arial"/>
              </a:rPr>
              <a:t> conserver de manière </a:t>
            </a:r>
            <a:r>
              <a:rPr lang="en-US" i="1" dirty="0" err="1">
                <a:solidFill>
                  <a:schemeClr val="accent3"/>
                </a:solidFill>
                <a:latin typeface="Century Gothic" panose="020B0502020202020204" pitchFamily="34" charset="0"/>
                <a:ea typeface="Arial"/>
                <a:cs typeface="Arial"/>
                <a:sym typeface="Arial"/>
              </a:rPr>
              <a:t>équilibrée</a:t>
            </a:r>
            <a:r>
              <a:rPr lang="en-US" i="1" dirty="0">
                <a:solidFill>
                  <a:schemeClr val="accent3"/>
                </a:solidFill>
                <a:latin typeface="Century Gothic" panose="020B0502020202020204" pitchFamily="34" charset="0"/>
                <a:ea typeface="Arial"/>
                <a:cs typeface="Arial"/>
                <a:sym typeface="Arial"/>
              </a:rPr>
              <a:t> et </a:t>
            </a:r>
            <a:r>
              <a:rPr lang="en-US" i="1" dirty="0" err="1">
                <a:solidFill>
                  <a:schemeClr val="accent3"/>
                </a:solidFill>
                <a:latin typeface="Century Gothic" panose="020B0502020202020204" pitchFamily="34" charset="0"/>
                <a:ea typeface="Arial"/>
                <a:cs typeface="Arial"/>
                <a:sym typeface="Arial"/>
              </a:rPr>
              <a:t>respectueuse</a:t>
            </a:r>
            <a:r>
              <a:rPr lang="en-US" i="1" dirty="0">
                <a:solidFill>
                  <a:schemeClr val="accent3"/>
                </a:solidFill>
                <a:latin typeface="Century Gothic" panose="020B0502020202020204" pitchFamily="34" charset="0"/>
                <a:ea typeface="Arial"/>
                <a:cs typeface="Arial"/>
                <a:sym typeface="Arial"/>
              </a:rPr>
              <a:t> - Pape François</a:t>
            </a:r>
          </a:p>
          <a:p>
            <a:pPr marL="0" indent="0">
              <a:buNone/>
            </a:pPr>
            <a:br>
              <a:rPr lang="en" i="1" dirty="0">
                <a:solidFill>
                  <a:schemeClr val="accent3"/>
                </a:solidFill>
                <a:highlight>
                  <a:srgbClr val="FFFFFF"/>
                </a:highlight>
                <a:latin typeface="Century Gothic" panose="020B0502020202020204" pitchFamily="34" charset="0"/>
                <a:ea typeface="Arial"/>
                <a:cs typeface="Arial"/>
                <a:sym typeface="Arial"/>
              </a:rPr>
            </a:br>
            <a:r>
              <a:rPr lang="en-US" i="1" dirty="0">
                <a:latin typeface="Century Gothic" panose="020B0502020202020204" pitchFamily="34" charset="0"/>
                <a:ea typeface="Arial"/>
                <a:cs typeface="Arial"/>
                <a:sym typeface="Arial"/>
              </a:rPr>
              <a:t>Le </a:t>
            </a:r>
            <a:r>
              <a:rPr lang="en-US" i="1" dirty="0" err="1">
                <a:latin typeface="Century Gothic" panose="020B0502020202020204" pitchFamily="34" charset="0"/>
                <a:ea typeface="Arial"/>
                <a:cs typeface="Arial"/>
                <a:sym typeface="Arial"/>
              </a:rPr>
              <a:t>changement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climatique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affecte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désormais</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tous</a:t>
            </a:r>
            <a:r>
              <a:rPr lang="en-US" i="1" dirty="0">
                <a:latin typeface="Century Gothic" panose="020B0502020202020204" pitchFamily="34" charset="0"/>
                <a:ea typeface="Arial"/>
                <a:cs typeface="Arial"/>
                <a:sym typeface="Arial"/>
              </a:rPr>
              <a:t> les pays sur </a:t>
            </a:r>
            <a:r>
              <a:rPr lang="en-US" i="1" dirty="0" err="1">
                <a:latin typeface="Century Gothic" panose="020B0502020202020204" pitchFamily="34" charset="0"/>
                <a:ea typeface="Arial"/>
                <a:cs typeface="Arial"/>
                <a:sym typeface="Arial"/>
              </a:rPr>
              <a:t>tous</a:t>
            </a:r>
            <a:r>
              <a:rPr lang="en-US" i="1" dirty="0">
                <a:latin typeface="Century Gothic" panose="020B0502020202020204" pitchFamily="34" charset="0"/>
                <a:ea typeface="Arial"/>
                <a:cs typeface="Arial"/>
                <a:sym typeface="Arial"/>
              </a:rPr>
              <a:t> les continents. Il  </a:t>
            </a:r>
            <a:r>
              <a:rPr lang="en-US" i="1" dirty="0" err="1">
                <a:latin typeface="Century Gothic" panose="020B0502020202020204" pitchFamily="34" charset="0"/>
                <a:ea typeface="Arial"/>
                <a:cs typeface="Arial"/>
                <a:sym typeface="Arial"/>
              </a:rPr>
              <a:t>perturbe</a:t>
            </a:r>
            <a:r>
              <a:rPr lang="en-US" i="1" dirty="0">
                <a:latin typeface="Century Gothic" panose="020B0502020202020204" pitchFamily="34" charset="0"/>
                <a:ea typeface="Arial"/>
                <a:cs typeface="Arial"/>
                <a:sym typeface="Arial"/>
              </a:rPr>
              <a:t> les </a:t>
            </a:r>
            <a:r>
              <a:rPr lang="en-US" i="1" dirty="0" err="1">
                <a:latin typeface="Century Gothic" panose="020B0502020202020204" pitchFamily="34" charset="0"/>
                <a:ea typeface="Arial"/>
                <a:cs typeface="Arial"/>
                <a:sym typeface="Arial"/>
              </a:rPr>
              <a:t>économies</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nationales</a:t>
            </a:r>
            <a:r>
              <a:rPr lang="en-US" i="1" dirty="0">
                <a:latin typeface="Century Gothic" panose="020B0502020202020204" pitchFamily="34" charset="0"/>
                <a:ea typeface="Arial"/>
                <a:cs typeface="Arial"/>
                <a:sym typeface="Arial"/>
              </a:rPr>
              <a:t> et </a:t>
            </a:r>
            <a:r>
              <a:rPr lang="en-US" i="1" dirty="0" err="1">
                <a:latin typeface="Century Gothic" panose="020B0502020202020204" pitchFamily="34" charset="0"/>
                <a:ea typeface="Arial"/>
                <a:cs typeface="Arial"/>
                <a:sym typeface="Arial"/>
              </a:rPr>
              <a:t>affecte</a:t>
            </a:r>
            <a:r>
              <a:rPr lang="en-US" i="1" dirty="0">
                <a:latin typeface="Century Gothic" panose="020B0502020202020204" pitchFamily="34" charset="0"/>
                <a:ea typeface="Arial"/>
                <a:cs typeface="Arial"/>
                <a:sym typeface="Arial"/>
              </a:rPr>
              <a:t> des vies, </a:t>
            </a:r>
            <a:r>
              <a:rPr lang="en-US" i="1" dirty="0" err="1">
                <a:latin typeface="Century Gothic" panose="020B0502020202020204" pitchFamily="34" charset="0"/>
                <a:ea typeface="Arial"/>
                <a:cs typeface="Arial"/>
                <a:sym typeface="Arial"/>
              </a:rPr>
              <a:t>ce</a:t>
            </a:r>
            <a:r>
              <a:rPr lang="en-US" i="1" dirty="0">
                <a:latin typeface="Century Gothic" panose="020B0502020202020204" pitchFamily="34" charset="0"/>
                <a:ea typeface="Arial"/>
                <a:cs typeface="Arial"/>
                <a:sym typeface="Arial"/>
              </a:rPr>
              <a:t> qui </a:t>
            </a:r>
            <a:r>
              <a:rPr lang="en-US" i="1" dirty="0" err="1">
                <a:latin typeface="Century Gothic" panose="020B0502020202020204" pitchFamily="34" charset="0"/>
                <a:ea typeface="Arial"/>
                <a:cs typeface="Arial"/>
                <a:sym typeface="Arial"/>
              </a:rPr>
              <a:t>coûte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très</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cher</a:t>
            </a:r>
            <a:r>
              <a:rPr lang="en-US" i="1" dirty="0">
                <a:latin typeface="Century Gothic" panose="020B0502020202020204" pitchFamily="34" charset="0"/>
                <a:ea typeface="Arial"/>
                <a:cs typeface="Arial"/>
                <a:sym typeface="Arial"/>
              </a:rPr>
              <a:t> aux gens, aux </a:t>
            </a:r>
            <a:r>
              <a:rPr lang="en-US" i="1" dirty="0" err="1">
                <a:latin typeface="Century Gothic" panose="020B0502020202020204" pitchFamily="34" charset="0"/>
                <a:ea typeface="Arial"/>
                <a:cs typeface="Arial"/>
                <a:sym typeface="Arial"/>
              </a:rPr>
              <a:t>communautés</a:t>
            </a:r>
            <a:r>
              <a:rPr lang="en-US" i="1" dirty="0">
                <a:latin typeface="Century Gothic" panose="020B0502020202020204" pitchFamily="34" charset="0"/>
                <a:ea typeface="Arial"/>
                <a:cs typeface="Arial"/>
                <a:sym typeface="Arial"/>
              </a:rPr>
              <a:t> et aux pays </a:t>
            </a:r>
            <a:r>
              <a:rPr lang="en-US" i="1" dirty="0" err="1">
                <a:latin typeface="Century Gothic" panose="020B0502020202020204" pitchFamily="34" charset="0"/>
                <a:ea typeface="Arial"/>
                <a:cs typeface="Arial"/>
                <a:sym typeface="Arial"/>
              </a:rPr>
              <a:t>aujourd'hui</a:t>
            </a:r>
            <a:r>
              <a:rPr lang="en-US" i="1" dirty="0">
                <a:latin typeface="Century Gothic" panose="020B0502020202020204" pitchFamily="34" charset="0"/>
                <a:ea typeface="Arial"/>
                <a:cs typeface="Arial"/>
                <a:sym typeface="Arial"/>
              </a:rPr>
              <a:t> et encore plus </a:t>
            </a:r>
            <a:r>
              <a:rPr lang="en-US" i="1" dirty="0" err="1">
                <a:latin typeface="Century Gothic" panose="020B0502020202020204" pitchFamily="34" charset="0"/>
                <a:ea typeface="Arial"/>
                <a:cs typeface="Arial"/>
                <a:sym typeface="Arial"/>
              </a:rPr>
              <a:t>demain</a:t>
            </a:r>
            <a:r>
              <a:rPr lang="en-US" i="1" dirty="0">
                <a:latin typeface="Century Gothic" panose="020B0502020202020204" pitchFamily="34" charset="0"/>
                <a:ea typeface="Arial"/>
                <a:cs typeface="Arial"/>
                <a:sym typeface="Arial"/>
              </a:rPr>
              <a:t>.</a:t>
            </a:r>
          </a:p>
          <a:p>
            <a:pPr marL="0" indent="0">
              <a:buNone/>
            </a:pPr>
            <a:r>
              <a:rPr lang="en-US" i="1" dirty="0">
                <a:latin typeface="Century Gothic" panose="020B0502020202020204" pitchFamily="34" charset="0"/>
                <a:ea typeface="Arial"/>
                <a:cs typeface="Arial"/>
                <a:sym typeface="Arial"/>
              </a:rPr>
              <a:t>Pour </a:t>
            </a:r>
            <a:r>
              <a:rPr lang="en-US" i="1" dirty="0" err="1">
                <a:latin typeface="Century Gothic" panose="020B0502020202020204" pitchFamily="34" charset="0"/>
                <a:ea typeface="Arial"/>
                <a:cs typeface="Arial"/>
                <a:sym typeface="Arial"/>
              </a:rPr>
              <a:t>renforcer</a:t>
            </a:r>
            <a:r>
              <a:rPr lang="en-US" i="1" dirty="0">
                <a:latin typeface="Century Gothic" panose="020B0502020202020204" pitchFamily="34" charset="0"/>
                <a:ea typeface="Arial"/>
                <a:cs typeface="Arial"/>
                <a:sym typeface="Arial"/>
              </a:rPr>
              <a:t> la </a:t>
            </a:r>
            <a:r>
              <a:rPr lang="en-US" i="1" dirty="0" err="1">
                <a:latin typeface="Century Gothic" panose="020B0502020202020204" pitchFamily="34" charset="0"/>
                <a:ea typeface="Arial"/>
                <a:cs typeface="Arial"/>
                <a:sym typeface="Arial"/>
              </a:rPr>
              <a:t>réponse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mondiale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à</a:t>
            </a:r>
            <a:r>
              <a:rPr lang="en-US" i="1" dirty="0">
                <a:latin typeface="Century Gothic" panose="020B0502020202020204" pitchFamily="34" charset="0"/>
                <a:ea typeface="Arial"/>
                <a:cs typeface="Arial"/>
                <a:sym typeface="Arial"/>
              </a:rPr>
              <a:t> la menace du </a:t>
            </a:r>
            <a:r>
              <a:rPr lang="en-US" i="1" dirty="0" err="1">
                <a:latin typeface="Century Gothic" panose="020B0502020202020204" pitchFamily="34" charset="0"/>
                <a:ea typeface="Arial"/>
                <a:cs typeface="Arial"/>
                <a:sym typeface="Arial"/>
              </a:rPr>
              <a:t>changement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climatique</a:t>
            </a:r>
            <a:r>
              <a:rPr lang="en-US" i="1" dirty="0">
                <a:latin typeface="Century Gothic" panose="020B0502020202020204" pitchFamily="34" charset="0"/>
                <a:ea typeface="Arial"/>
                <a:cs typeface="Arial"/>
                <a:sym typeface="Arial"/>
              </a:rPr>
              <a:t>, les pays </a:t>
            </a:r>
            <a:r>
              <a:rPr lang="en-US" i="1" dirty="0" err="1">
                <a:latin typeface="Century Gothic" panose="020B0502020202020204" pitchFamily="34" charset="0"/>
                <a:ea typeface="Arial"/>
                <a:cs typeface="Arial"/>
                <a:sym typeface="Arial"/>
              </a:rPr>
              <a:t>ont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adopté</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l'Accord</a:t>
            </a:r>
            <a:r>
              <a:rPr lang="en-US" i="1" dirty="0">
                <a:latin typeface="Century Gothic" panose="020B0502020202020204" pitchFamily="34" charset="0"/>
                <a:ea typeface="Arial"/>
                <a:cs typeface="Arial"/>
                <a:sym typeface="Arial"/>
              </a:rPr>
              <a:t> de Paris </a:t>
            </a:r>
            <a:r>
              <a:rPr lang="en-US" i="1" dirty="0" err="1">
                <a:latin typeface="Century Gothic" panose="020B0502020202020204" pitchFamily="34" charset="0"/>
                <a:ea typeface="Arial"/>
                <a:cs typeface="Arial"/>
                <a:sym typeface="Arial"/>
              </a:rPr>
              <a:t>lors</a:t>
            </a:r>
            <a:r>
              <a:rPr lang="en-US" i="1" dirty="0">
                <a:latin typeface="Century Gothic" panose="020B0502020202020204" pitchFamily="34" charset="0"/>
                <a:ea typeface="Arial"/>
                <a:cs typeface="Arial"/>
                <a:sym typeface="Arial"/>
              </a:rPr>
              <a:t> de la COP21 </a:t>
            </a:r>
            <a:r>
              <a:rPr lang="en-US" i="1" dirty="0" err="1">
                <a:latin typeface="Century Gothic" panose="020B0502020202020204" pitchFamily="34" charset="0"/>
                <a:ea typeface="Arial"/>
                <a:cs typeface="Arial"/>
                <a:sym typeface="Arial"/>
              </a:rPr>
              <a:t>à</a:t>
            </a:r>
            <a:r>
              <a:rPr lang="en-US" i="1" dirty="0">
                <a:latin typeface="Century Gothic" panose="020B0502020202020204" pitchFamily="34" charset="0"/>
                <a:ea typeface="Arial"/>
                <a:cs typeface="Arial"/>
                <a:sym typeface="Arial"/>
              </a:rPr>
              <a:t> Paris, qui </a:t>
            </a:r>
            <a:r>
              <a:rPr lang="en-US" i="1" dirty="0" err="1">
                <a:latin typeface="Century Gothic" panose="020B0502020202020204" pitchFamily="34" charset="0"/>
                <a:ea typeface="Arial"/>
                <a:cs typeface="Arial"/>
                <a:sym typeface="Arial"/>
              </a:rPr>
              <a:t>est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entré</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en</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vigueur</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en</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novembre</a:t>
            </a:r>
            <a:r>
              <a:rPr lang="en-US" i="1" dirty="0">
                <a:latin typeface="Century Gothic" panose="020B0502020202020204" pitchFamily="34" charset="0"/>
                <a:ea typeface="Arial"/>
                <a:cs typeface="Arial"/>
                <a:sym typeface="Arial"/>
              </a:rPr>
              <a:t> 2016.</a:t>
            </a:r>
          </a:p>
          <a:p>
            <a:pPr marL="0" indent="0">
              <a:buNone/>
            </a:pPr>
            <a:r>
              <a:rPr lang="en-US" i="1" dirty="0" err="1">
                <a:latin typeface="Century Gothic" panose="020B0502020202020204" pitchFamily="34" charset="0"/>
                <a:ea typeface="Arial"/>
                <a:cs typeface="Arial"/>
                <a:sym typeface="Arial"/>
              </a:rPr>
              <a:t>Concerne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tous</a:t>
            </a:r>
            <a:r>
              <a:rPr lang="en-US" i="1" dirty="0">
                <a:latin typeface="Century Gothic" panose="020B0502020202020204" pitchFamily="34" charset="0"/>
                <a:ea typeface="Arial"/>
                <a:cs typeface="Arial"/>
                <a:sym typeface="Arial"/>
              </a:rPr>
              <a:t> les </a:t>
            </a:r>
            <a:r>
              <a:rPr lang="en-US" i="1" dirty="0" err="1">
                <a:latin typeface="Century Gothic" panose="020B0502020202020204" pitchFamily="34" charset="0"/>
                <a:ea typeface="Arial"/>
                <a:cs typeface="Arial"/>
                <a:sym typeface="Arial"/>
              </a:rPr>
              <a:t>objectifs</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en</a:t>
            </a:r>
            <a:r>
              <a:rPr lang="en-US" i="1" dirty="0">
                <a:latin typeface="Century Gothic" panose="020B0502020202020204" pitchFamily="34" charset="0"/>
                <a:ea typeface="Arial"/>
                <a:cs typeface="Arial"/>
                <a:sym typeface="Arial"/>
              </a:rPr>
              <a:t> particulier </a:t>
            </a:r>
            <a:r>
              <a:rPr lang="en-US" i="1" dirty="0" err="1">
                <a:latin typeface="Century Gothic" panose="020B0502020202020204" pitchFamily="34" charset="0"/>
                <a:ea typeface="Arial"/>
                <a:cs typeface="Arial"/>
                <a:sym typeface="Arial"/>
              </a:rPr>
              <a:t>l'objectif</a:t>
            </a:r>
            <a:r>
              <a:rPr lang="en-US" i="1" dirty="0">
                <a:latin typeface="Century Gothic" panose="020B0502020202020204" pitchFamily="34" charset="0"/>
                <a:ea typeface="Arial"/>
                <a:cs typeface="Arial"/>
                <a:sym typeface="Arial"/>
              </a:rPr>
              <a:t> 13.</a:t>
            </a:r>
          </a:p>
          <a:p>
            <a:pPr marL="0" indent="0">
              <a:buNone/>
            </a:pPr>
            <a:r>
              <a:rPr lang="en-US" i="1" dirty="0">
                <a:latin typeface="Century Gothic" panose="020B0502020202020204" pitchFamily="34" charset="0"/>
                <a:ea typeface="Arial"/>
                <a:cs typeface="Arial"/>
                <a:sym typeface="Arial"/>
              </a:rPr>
              <a:t>Si </a:t>
            </a:r>
            <a:r>
              <a:rPr lang="en-US" i="1" dirty="0" err="1">
                <a:latin typeface="Century Gothic" panose="020B0502020202020204" pitchFamily="34" charset="0"/>
                <a:ea typeface="Arial"/>
                <a:cs typeface="Arial"/>
                <a:sym typeface="Arial"/>
              </a:rPr>
              <a:t>aucune</a:t>
            </a:r>
            <a:r>
              <a:rPr lang="en-US" i="1" dirty="0">
                <a:latin typeface="Century Gothic" panose="020B0502020202020204" pitchFamily="34" charset="0"/>
                <a:ea typeface="Arial"/>
                <a:cs typeface="Arial"/>
                <a:sym typeface="Arial"/>
              </a:rPr>
              <a:t> action </a:t>
            </a:r>
            <a:r>
              <a:rPr lang="en-US" i="1" dirty="0" err="1">
                <a:latin typeface="Century Gothic" panose="020B0502020202020204" pitchFamily="34" charset="0"/>
                <a:ea typeface="Arial"/>
                <a:cs typeface="Arial"/>
                <a:sym typeface="Arial"/>
              </a:rPr>
              <a:t>climatique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n'est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entreprise</a:t>
            </a:r>
            <a:r>
              <a:rPr lang="en-US" i="1" dirty="0">
                <a:latin typeface="Century Gothic" panose="020B0502020202020204" pitchFamily="34" charset="0"/>
                <a:ea typeface="Arial"/>
                <a:cs typeface="Arial"/>
                <a:sym typeface="Arial"/>
              </a:rPr>
              <a:t>, les implications du </a:t>
            </a:r>
            <a:r>
              <a:rPr lang="en-US" i="1" dirty="0" err="1">
                <a:latin typeface="Century Gothic" panose="020B0502020202020204" pitchFamily="34" charset="0"/>
                <a:ea typeface="Arial"/>
                <a:cs typeface="Arial"/>
                <a:sym typeface="Arial"/>
              </a:rPr>
              <a:t>changement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climatique</a:t>
            </a:r>
            <a:r>
              <a:rPr lang="en-US" i="1" dirty="0">
                <a:latin typeface="Century Gothic" panose="020B0502020202020204" pitchFamily="34" charset="0"/>
                <a:ea typeface="Arial"/>
                <a:cs typeface="Arial"/>
                <a:sym typeface="Arial"/>
              </a:rPr>
              <a:t> ne </a:t>
            </a:r>
            <a:r>
              <a:rPr lang="en-US" i="1" dirty="0" err="1">
                <a:latin typeface="Century Gothic" panose="020B0502020202020204" pitchFamily="34" charset="0"/>
                <a:ea typeface="Arial"/>
                <a:cs typeface="Arial"/>
                <a:sym typeface="Arial"/>
              </a:rPr>
              <a:t>permettront</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d'atteindre</a:t>
            </a:r>
            <a:r>
              <a:rPr lang="en-US" i="1" dirty="0">
                <a:latin typeface="Century Gothic" panose="020B0502020202020204" pitchFamily="34" charset="0"/>
                <a:ea typeface="Arial"/>
                <a:cs typeface="Arial"/>
                <a:sym typeface="Arial"/>
              </a:rPr>
              <a:t> </a:t>
            </a:r>
            <a:r>
              <a:rPr lang="en-US" i="1" dirty="0" err="1">
                <a:latin typeface="Century Gothic" panose="020B0502020202020204" pitchFamily="34" charset="0"/>
                <a:ea typeface="Arial"/>
                <a:cs typeface="Arial"/>
                <a:sym typeface="Arial"/>
              </a:rPr>
              <a:t>aucun</a:t>
            </a:r>
            <a:r>
              <a:rPr lang="en-US" i="1" dirty="0">
                <a:latin typeface="Century Gothic" panose="020B0502020202020204" pitchFamily="34" charset="0"/>
                <a:ea typeface="Arial"/>
                <a:cs typeface="Arial"/>
                <a:sym typeface="Arial"/>
              </a:rPr>
              <a:t> des 17 </a:t>
            </a:r>
            <a:r>
              <a:rPr lang="en-US" i="1" dirty="0" err="1">
                <a:latin typeface="Century Gothic" panose="020B0502020202020204" pitchFamily="34" charset="0"/>
                <a:ea typeface="Arial"/>
                <a:cs typeface="Arial"/>
                <a:sym typeface="Arial"/>
              </a:rPr>
              <a:t>objectifs</a:t>
            </a:r>
            <a:r>
              <a:rPr lang="en-US" i="1" dirty="0">
                <a:solidFill>
                  <a:schemeClr val="accent3"/>
                </a:solidFill>
                <a:latin typeface="Century Gothic" panose="020B0502020202020204" pitchFamily="34" charset="0"/>
                <a:ea typeface="Arial"/>
                <a:cs typeface="Arial"/>
                <a:sym typeface="Arial"/>
              </a:rPr>
              <a:t>.</a:t>
            </a:r>
            <a:endParaRPr sz="2133" dirty="0">
              <a:solidFill>
                <a:srgbClr val="4D4D4D"/>
              </a:solidFill>
              <a:highlight>
                <a:srgbClr val="FFFFFF"/>
              </a:highlight>
              <a:latin typeface="Century Gothic" panose="020B0502020202020204" pitchFamily="34" charset="0"/>
              <a:ea typeface="Arial"/>
              <a:cs typeface="Arial"/>
              <a:sym typeface="Arial"/>
            </a:endParaRPr>
          </a:p>
        </p:txBody>
      </p:sp>
      <p:pic>
        <p:nvPicPr>
          <p:cNvPr id="5" name="Picture 4" descr="C2-HD-BTM.png">
            <a:extLst>
              <a:ext uri="{FF2B5EF4-FFF2-40B4-BE49-F238E27FC236}">
                <a16:creationId xmlns:a16="http://schemas.microsoft.com/office/drawing/2014/main" id="{2C864DAA-5651-EF47-84B4-3F7AA9DBC4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6" name="Picture 5">
            <a:extLst>
              <a:ext uri="{FF2B5EF4-FFF2-40B4-BE49-F238E27FC236}">
                <a16:creationId xmlns:a16="http://schemas.microsoft.com/office/drawing/2014/main" id="{1BAF1148-A800-7349-AD23-F32568DBEE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2253" y="0"/>
            <a:ext cx="1729747" cy="1729747"/>
          </a:xfrm>
          <a:prstGeom prst="rect">
            <a:avLst/>
          </a:prstGeom>
        </p:spPr>
      </p:pic>
    </p:spTree>
    <p:extLst>
      <p:ext uri="{BB962C8B-B14F-4D97-AF65-F5344CB8AC3E}">
        <p14:creationId xmlns:p14="http://schemas.microsoft.com/office/powerpoint/2010/main" val="3494273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6BEE7585-DD76-42AF-8EEA-5F0D896841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052" y="1319930"/>
            <a:ext cx="10171648" cy="5085182"/>
          </a:xfrm>
          <a:prstGeom prst="rect">
            <a:avLst/>
          </a:prstGeom>
        </p:spPr>
      </p:pic>
      <p:sp>
        <p:nvSpPr>
          <p:cNvPr id="2" name="Title 1">
            <a:extLst>
              <a:ext uri="{FF2B5EF4-FFF2-40B4-BE49-F238E27FC236}">
                <a16:creationId xmlns:a16="http://schemas.microsoft.com/office/drawing/2014/main" id="{974697D9-4DF5-4E4E-B416-5F15F65007B8}"/>
              </a:ext>
            </a:extLst>
          </p:cNvPr>
          <p:cNvSpPr>
            <a:spLocks noGrp="1"/>
          </p:cNvSpPr>
          <p:nvPr>
            <p:ph type="title"/>
          </p:nvPr>
        </p:nvSpPr>
        <p:spPr>
          <a:xfrm>
            <a:off x="831200" y="554270"/>
            <a:ext cx="11360800" cy="860000"/>
          </a:xfrm>
        </p:spPr>
        <p:txBody>
          <a:bodyPr/>
          <a:lstStyle/>
          <a:p>
            <a:pPr algn="ctr"/>
            <a:r>
              <a:rPr lang="en-US" b="1" dirty="0" err="1">
                <a:solidFill>
                  <a:schemeClr val="accent5">
                    <a:lumMod val="75000"/>
                  </a:schemeClr>
                </a:solidFill>
              </a:rPr>
              <a:t>Comite</a:t>
            </a:r>
            <a:r>
              <a:rPr lang="en-US" b="1" dirty="0">
                <a:solidFill>
                  <a:schemeClr val="accent5">
                    <a:lumMod val="75000"/>
                  </a:schemeClr>
                </a:solidFill>
              </a:rPr>
              <a:t>  </a:t>
            </a:r>
            <a:r>
              <a:rPr lang="en-US" b="1" dirty="0" err="1">
                <a:solidFill>
                  <a:schemeClr val="accent5">
                    <a:lumMod val="75000"/>
                  </a:schemeClr>
                </a:solidFill>
              </a:rPr>
              <a:t>executif</a:t>
            </a:r>
            <a:r>
              <a:rPr lang="en-US" b="1" dirty="0">
                <a:solidFill>
                  <a:schemeClr val="accent5">
                    <a:lumMod val="75000"/>
                  </a:schemeClr>
                </a:solidFill>
              </a:rPr>
              <a:t> </a:t>
            </a:r>
          </a:p>
        </p:txBody>
      </p:sp>
      <p:sp>
        <p:nvSpPr>
          <p:cNvPr id="3" name="Text Placeholder 2">
            <a:extLst>
              <a:ext uri="{FF2B5EF4-FFF2-40B4-BE49-F238E27FC236}">
                <a16:creationId xmlns:a16="http://schemas.microsoft.com/office/drawing/2014/main" id="{BFC91D26-69BA-6E44-AB2E-9DEB77E3A121}"/>
              </a:ext>
            </a:extLst>
          </p:cNvPr>
          <p:cNvSpPr>
            <a:spLocks noGrp="1"/>
          </p:cNvSpPr>
          <p:nvPr>
            <p:ph type="body" idx="1"/>
          </p:nvPr>
        </p:nvSpPr>
        <p:spPr>
          <a:xfrm>
            <a:off x="415600" y="1486678"/>
            <a:ext cx="11360800" cy="4201200"/>
          </a:xfrm>
        </p:spPr>
        <p:txBody>
          <a:bodyPr/>
          <a:lstStyle/>
          <a:p>
            <a:endParaRPr lang="en-US" dirty="0"/>
          </a:p>
        </p:txBody>
      </p:sp>
      <p:pic>
        <p:nvPicPr>
          <p:cNvPr id="13" name="Picture 12" descr="C2-HD-BTM.png">
            <a:extLst>
              <a:ext uri="{FF2B5EF4-FFF2-40B4-BE49-F238E27FC236}">
                <a16:creationId xmlns:a16="http://schemas.microsoft.com/office/drawing/2014/main" id="{741EE4E6-A39E-EF47-8302-FE697E4AEF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16210194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1309513" y="261982"/>
            <a:ext cx="11360800" cy="978000"/>
          </a:xfrm>
          <a:prstGeom prst="rect">
            <a:avLst/>
          </a:prstGeom>
        </p:spPr>
        <p:txBody>
          <a:bodyPr spcFirstLastPara="1" vert="horz" wrap="square" lIns="121900" tIns="121900" rIns="121900" bIns="121900" rtlCol="0" anchor="b" anchorCtr="0">
            <a:noAutofit/>
          </a:bodyPr>
          <a:lstStyle/>
          <a:p>
            <a:r>
              <a:rPr lang="en" b="1" dirty="0">
                <a:solidFill>
                  <a:schemeClr val="accent5">
                    <a:lumMod val="75000"/>
                  </a:schemeClr>
                </a:solidFill>
              </a:rPr>
              <a:t>Migrants &amp; </a:t>
            </a:r>
            <a:r>
              <a:rPr lang="en" b="1" dirty="0" err="1">
                <a:solidFill>
                  <a:schemeClr val="accent5">
                    <a:lumMod val="75000"/>
                  </a:schemeClr>
                </a:solidFill>
              </a:rPr>
              <a:t>Refugies</a:t>
            </a:r>
            <a:endParaRPr b="1" dirty="0">
              <a:solidFill>
                <a:schemeClr val="accent5">
                  <a:lumMod val="75000"/>
                </a:schemeClr>
              </a:solidFill>
            </a:endParaRPr>
          </a:p>
        </p:txBody>
      </p:sp>
      <p:sp>
        <p:nvSpPr>
          <p:cNvPr id="163" name="Google Shape;163;p25"/>
          <p:cNvSpPr txBox="1">
            <a:spLocks noGrp="1"/>
          </p:cNvSpPr>
          <p:nvPr>
            <p:ph type="body" idx="1"/>
          </p:nvPr>
        </p:nvSpPr>
        <p:spPr>
          <a:xfrm>
            <a:off x="415600" y="1362400"/>
            <a:ext cx="9071300" cy="4133200"/>
          </a:xfrm>
          <a:prstGeom prst="rect">
            <a:avLst/>
          </a:prstGeom>
        </p:spPr>
        <p:txBody>
          <a:bodyPr spcFirstLastPara="1" vert="horz" wrap="square" lIns="121900" tIns="121900" rIns="121900" bIns="121900" rtlCol="0" anchor="t" anchorCtr="0">
            <a:noAutofit/>
          </a:bodyPr>
          <a:lstStyle/>
          <a:p>
            <a:pPr marL="0" indent="0">
              <a:buNone/>
            </a:pPr>
            <a:r>
              <a:rPr lang="en-US" sz="2133" dirty="0">
                <a:solidFill>
                  <a:schemeClr val="accent2">
                    <a:lumMod val="60000"/>
                    <a:lumOff val="40000"/>
                  </a:schemeClr>
                </a:solidFill>
                <a:latin typeface="Century Gothic" panose="020B0502020202020204" pitchFamily="34" charset="0"/>
                <a:ea typeface="Arial"/>
                <a:cs typeface="Arial"/>
                <a:sym typeface="Arial"/>
              </a:rPr>
              <a:t>«Nous </a:t>
            </a:r>
            <a:r>
              <a:rPr lang="en-US" sz="2133" dirty="0" err="1">
                <a:solidFill>
                  <a:schemeClr val="accent2">
                    <a:lumMod val="60000"/>
                    <a:lumOff val="40000"/>
                  </a:schemeClr>
                </a:solidFill>
                <a:latin typeface="Century Gothic" panose="020B0502020202020204" pitchFamily="34" charset="0"/>
                <a:ea typeface="Arial"/>
                <a:cs typeface="Arial"/>
                <a:sym typeface="Arial"/>
              </a:rPr>
              <a:t>sommes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devenus</a:t>
            </a:r>
            <a:r>
              <a:rPr lang="en-US" sz="2133" dirty="0">
                <a:solidFill>
                  <a:schemeClr val="accent2">
                    <a:lumMod val="60000"/>
                    <a:lumOff val="40000"/>
                  </a:schemeClr>
                </a:solidFill>
                <a:latin typeface="Century Gothic" panose="020B0502020202020204" pitchFamily="34" charset="0"/>
                <a:ea typeface="Arial"/>
                <a:cs typeface="Arial"/>
                <a:sym typeface="Arial"/>
              </a:rPr>
              <a:t> non pas un </a:t>
            </a:r>
            <a:r>
              <a:rPr lang="en-US" sz="2133" dirty="0" err="1">
                <a:solidFill>
                  <a:schemeClr val="accent2">
                    <a:lumMod val="60000"/>
                    <a:lumOff val="40000"/>
                  </a:schemeClr>
                </a:solidFill>
                <a:latin typeface="Century Gothic" panose="020B0502020202020204" pitchFamily="34" charset="0"/>
                <a:ea typeface="Arial"/>
                <a:cs typeface="Arial"/>
                <a:sym typeface="Arial"/>
              </a:rPr>
              <a:t>creuset</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mais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une</a:t>
            </a:r>
            <a:r>
              <a:rPr lang="en-US" sz="2133" dirty="0">
                <a:solidFill>
                  <a:schemeClr val="accent2">
                    <a:lumMod val="60000"/>
                    <a:lumOff val="40000"/>
                  </a:schemeClr>
                </a:solidFill>
                <a:latin typeface="Century Gothic" panose="020B0502020202020204" pitchFamily="34" charset="0"/>
                <a:ea typeface="Arial"/>
                <a:cs typeface="Arial"/>
                <a:sym typeface="Arial"/>
              </a:rPr>
              <a:t> belle </a:t>
            </a:r>
            <a:r>
              <a:rPr lang="en-US" sz="2133" dirty="0" err="1">
                <a:solidFill>
                  <a:schemeClr val="accent2">
                    <a:lumMod val="60000"/>
                    <a:lumOff val="40000"/>
                  </a:schemeClr>
                </a:solidFill>
                <a:latin typeface="Century Gothic" panose="020B0502020202020204" pitchFamily="34" charset="0"/>
                <a:ea typeface="Arial"/>
                <a:cs typeface="Arial"/>
                <a:sym typeface="Arial"/>
              </a:rPr>
              <a:t>mosaïque</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Différentes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personnes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différentes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croyances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différents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désirs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différents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espoirs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différents</a:t>
            </a:r>
            <a:r>
              <a:rPr lang="en-US" sz="2133" dirty="0">
                <a:solidFill>
                  <a:schemeClr val="accent2">
                    <a:lumMod val="60000"/>
                    <a:lumOff val="40000"/>
                  </a:schemeClr>
                </a:solidFill>
                <a:latin typeface="Century Gothic" panose="020B0502020202020204" pitchFamily="34" charset="0"/>
                <a:ea typeface="Arial"/>
                <a:cs typeface="Arial"/>
                <a:sym typeface="Arial"/>
              </a:rPr>
              <a:t> </a:t>
            </a:r>
            <a:r>
              <a:rPr lang="en-US" sz="2133" dirty="0" err="1">
                <a:solidFill>
                  <a:schemeClr val="accent2">
                    <a:lumMod val="60000"/>
                    <a:lumOff val="40000"/>
                  </a:schemeClr>
                </a:solidFill>
                <a:latin typeface="Century Gothic" panose="020B0502020202020204" pitchFamily="34" charset="0"/>
                <a:ea typeface="Arial"/>
                <a:cs typeface="Arial"/>
                <a:sym typeface="Arial"/>
              </a:rPr>
              <a:t>rêves</a:t>
            </a:r>
            <a:r>
              <a:rPr lang="en-US" sz="2133" dirty="0">
                <a:solidFill>
                  <a:schemeClr val="accent2">
                    <a:lumMod val="60000"/>
                    <a:lumOff val="40000"/>
                  </a:schemeClr>
                </a:solidFill>
                <a:latin typeface="Century Gothic" panose="020B0502020202020204" pitchFamily="34" charset="0"/>
                <a:ea typeface="Arial"/>
                <a:cs typeface="Arial"/>
                <a:sym typeface="Arial"/>
              </a:rPr>
              <a:t>. » - Jimmy Carter</a:t>
            </a:r>
            <a:endParaRPr sz="2133" dirty="0">
              <a:solidFill>
                <a:schemeClr val="accent2">
                  <a:lumMod val="60000"/>
                  <a:lumOff val="40000"/>
                </a:schemeClr>
              </a:solidFill>
              <a:latin typeface="Century Gothic" panose="020B0502020202020204" pitchFamily="34" charset="0"/>
              <a:ea typeface="Arial"/>
              <a:cs typeface="Arial"/>
              <a:sym typeface="Arial"/>
            </a:endParaRPr>
          </a:p>
          <a:p>
            <a:pPr indent="-440256">
              <a:spcBef>
                <a:spcPts val="2133"/>
              </a:spcBef>
              <a:buClr>
                <a:srgbClr val="000000"/>
              </a:buClr>
              <a:buSzPts val="1600"/>
            </a:pPr>
            <a:r>
              <a:rPr lang="en-US" sz="2133" dirty="0">
                <a:solidFill>
                  <a:srgbClr val="000000"/>
                </a:solidFill>
                <a:latin typeface="Century Gothic" panose="020B0502020202020204" pitchFamily="34" charset="0"/>
                <a:ea typeface="Arial"/>
                <a:cs typeface="Arial"/>
                <a:sym typeface="Arial"/>
              </a:rPr>
              <a:t>Le </a:t>
            </a:r>
            <a:r>
              <a:rPr lang="en-US" sz="2133" dirty="0" err="1">
                <a:solidFill>
                  <a:srgbClr val="000000"/>
                </a:solidFill>
                <a:latin typeface="Century Gothic" panose="020B0502020202020204" pitchFamily="34" charset="0"/>
                <a:ea typeface="Arial"/>
                <a:cs typeface="Arial"/>
                <a:sym typeface="Arial"/>
              </a:rPr>
              <a:t>nombre</a:t>
            </a:r>
            <a:r>
              <a:rPr lang="en-US" sz="2133" dirty="0">
                <a:solidFill>
                  <a:srgbClr val="000000"/>
                </a:solidFill>
                <a:latin typeface="Century Gothic" panose="020B0502020202020204" pitchFamily="34" charset="0"/>
                <a:ea typeface="Arial"/>
                <a:cs typeface="Arial"/>
                <a:sym typeface="Arial"/>
              </a:rPr>
              <a:t> de migrants et de </a:t>
            </a:r>
            <a:r>
              <a:rPr lang="en-US" sz="2133" dirty="0" err="1">
                <a:solidFill>
                  <a:srgbClr val="000000"/>
                </a:solidFill>
                <a:latin typeface="Century Gothic" panose="020B0502020202020204" pitchFamily="34" charset="0"/>
                <a:ea typeface="Arial"/>
                <a:cs typeface="Arial"/>
                <a:sym typeface="Arial"/>
              </a:rPr>
              <a:t>réfugiés</a:t>
            </a:r>
            <a:r>
              <a:rPr lang="en-US" sz="2133" dirty="0">
                <a:solidFill>
                  <a:srgbClr val="000000"/>
                </a:solidFill>
                <a:latin typeface="Century Gothic" panose="020B0502020202020204" pitchFamily="34" charset="0"/>
                <a:ea typeface="Arial"/>
                <a:cs typeface="Arial"/>
                <a:sym typeface="Arial"/>
              </a:rPr>
              <a:t> continue </a:t>
            </a:r>
            <a:r>
              <a:rPr lang="en-US" sz="2133" dirty="0" err="1">
                <a:solidFill>
                  <a:srgbClr val="000000"/>
                </a:solidFill>
                <a:latin typeface="Century Gothic" panose="020B0502020202020204" pitchFamily="34" charset="0"/>
                <a:ea typeface="Arial"/>
                <a:cs typeface="Arial"/>
                <a:sym typeface="Arial"/>
              </a:rPr>
              <a:t>d'augmenter</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à</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l'échelle</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mondiale</a:t>
            </a:r>
            <a:endParaRPr lang="en-US" sz="2133" dirty="0">
              <a:solidFill>
                <a:srgbClr val="000000"/>
              </a:solidFill>
              <a:latin typeface="Century Gothic" panose="020B0502020202020204" pitchFamily="34" charset="0"/>
              <a:ea typeface="Arial"/>
              <a:cs typeface="Arial"/>
              <a:sym typeface="Arial"/>
            </a:endParaRPr>
          </a:p>
          <a:p>
            <a:pPr indent="-440256">
              <a:spcBef>
                <a:spcPts val="2133"/>
              </a:spcBef>
              <a:buClr>
                <a:srgbClr val="000000"/>
              </a:buClr>
              <a:buSzPts val="1600"/>
            </a:pPr>
            <a:r>
              <a:rPr lang="en-US" sz="2133" dirty="0">
                <a:solidFill>
                  <a:srgbClr val="000000"/>
                </a:solidFill>
                <a:latin typeface="Century Gothic" panose="020B0502020202020204" pitchFamily="34" charset="0"/>
                <a:ea typeface="Arial"/>
                <a:cs typeface="Arial"/>
                <a:sym typeface="Arial"/>
              </a:rPr>
              <a:t>Les migrants et les </a:t>
            </a:r>
            <a:r>
              <a:rPr lang="en-US" sz="2133" dirty="0" err="1">
                <a:solidFill>
                  <a:srgbClr val="000000"/>
                </a:solidFill>
                <a:latin typeface="Century Gothic" panose="020B0502020202020204" pitchFamily="34" charset="0"/>
                <a:ea typeface="Arial"/>
                <a:cs typeface="Arial"/>
                <a:sym typeface="Arial"/>
              </a:rPr>
              <a:t>réfugiés</a:t>
            </a:r>
            <a:r>
              <a:rPr lang="en-US" sz="2133" dirty="0">
                <a:solidFill>
                  <a:srgbClr val="000000"/>
                </a:solidFill>
                <a:latin typeface="Century Gothic" panose="020B0502020202020204" pitchFamily="34" charset="0"/>
                <a:ea typeface="Arial"/>
                <a:cs typeface="Arial"/>
                <a:sym typeface="Arial"/>
              </a:rPr>
              <a:t> ne </a:t>
            </a:r>
            <a:r>
              <a:rPr lang="en-US" sz="2133" dirty="0" err="1">
                <a:solidFill>
                  <a:srgbClr val="000000"/>
                </a:solidFill>
                <a:latin typeface="Century Gothic" panose="020B0502020202020204" pitchFamily="34" charset="0"/>
                <a:ea typeface="Arial"/>
                <a:cs typeface="Arial"/>
                <a:sym typeface="Arial"/>
              </a:rPr>
              <a:t>sont</a:t>
            </a:r>
            <a:r>
              <a:rPr lang="en-US" sz="2133" dirty="0">
                <a:solidFill>
                  <a:srgbClr val="000000"/>
                </a:solidFill>
                <a:latin typeface="Century Gothic" panose="020B0502020202020204" pitchFamily="34" charset="0"/>
                <a:ea typeface="Arial"/>
                <a:cs typeface="Arial"/>
                <a:sym typeface="Arial"/>
              </a:rPr>
              <a:t> pas </a:t>
            </a:r>
            <a:r>
              <a:rPr lang="en-US" sz="2133" dirty="0" err="1">
                <a:solidFill>
                  <a:srgbClr val="000000"/>
                </a:solidFill>
                <a:latin typeface="Century Gothic" panose="020B0502020202020204" pitchFamily="34" charset="0"/>
                <a:ea typeface="Arial"/>
                <a:cs typeface="Arial"/>
                <a:sym typeface="Arial"/>
              </a:rPr>
              <a:t>seulement</a:t>
            </a:r>
            <a:r>
              <a:rPr lang="en-US" sz="2133" dirty="0">
                <a:solidFill>
                  <a:srgbClr val="000000"/>
                </a:solidFill>
                <a:latin typeface="Century Gothic" panose="020B0502020202020204" pitchFamily="34" charset="0"/>
                <a:ea typeface="Arial"/>
                <a:cs typeface="Arial"/>
                <a:sym typeface="Arial"/>
              </a:rPr>
              <a:t> les </a:t>
            </a:r>
            <a:r>
              <a:rPr lang="en-US" sz="2133" dirty="0" err="1">
                <a:solidFill>
                  <a:srgbClr val="000000"/>
                </a:solidFill>
                <a:latin typeface="Century Gothic" panose="020B0502020202020204" pitchFamily="34" charset="0"/>
                <a:ea typeface="Arial"/>
                <a:cs typeface="Arial"/>
                <a:sym typeface="Arial"/>
              </a:rPr>
              <a:t>personnes</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déplacées</a:t>
            </a:r>
            <a:r>
              <a:rPr lang="en-US" sz="2133" dirty="0">
                <a:solidFill>
                  <a:srgbClr val="000000"/>
                </a:solidFill>
                <a:latin typeface="Century Gothic" panose="020B0502020202020204" pitchFamily="34" charset="0"/>
                <a:ea typeface="Arial"/>
                <a:cs typeface="Arial"/>
                <a:sym typeface="Arial"/>
              </a:rPr>
              <a:t> d'un pays </a:t>
            </a:r>
            <a:r>
              <a:rPr lang="en-US" sz="2133" dirty="0" err="1">
                <a:solidFill>
                  <a:srgbClr val="000000"/>
                </a:solidFill>
                <a:latin typeface="Century Gothic" panose="020B0502020202020204" pitchFamily="34" charset="0"/>
                <a:ea typeface="Arial"/>
                <a:cs typeface="Arial"/>
                <a:sym typeface="Arial"/>
              </a:rPr>
              <a:t>mais</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aussi</a:t>
            </a:r>
            <a:r>
              <a:rPr lang="en-US" sz="2133" dirty="0">
                <a:solidFill>
                  <a:srgbClr val="000000"/>
                </a:solidFill>
                <a:latin typeface="Century Gothic" panose="020B0502020202020204" pitchFamily="34" charset="0"/>
                <a:ea typeface="Arial"/>
                <a:cs typeface="Arial"/>
                <a:sym typeface="Arial"/>
              </a:rPr>
              <a:t> les </a:t>
            </a:r>
            <a:r>
              <a:rPr lang="en-US" sz="2133" dirty="0" err="1">
                <a:solidFill>
                  <a:srgbClr val="000000"/>
                </a:solidFill>
                <a:latin typeface="Century Gothic" panose="020B0502020202020204" pitchFamily="34" charset="0"/>
                <a:ea typeface="Arial"/>
                <a:cs typeface="Arial"/>
                <a:sym typeface="Arial"/>
              </a:rPr>
              <a:t>personnes</a:t>
            </a:r>
            <a:r>
              <a:rPr lang="en-US" sz="2133" dirty="0">
                <a:solidFill>
                  <a:srgbClr val="000000"/>
                </a:solidFill>
                <a:latin typeface="Century Gothic" panose="020B0502020202020204" pitchFamily="34" charset="0"/>
                <a:ea typeface="Arial"/>
                <a:cs typeface="Arial"/>
                <a:sym typeface="Arial"/>
              </a:rPr>
              <a:t> qui </a:t>
            </a:r>
            <a:r>
              <a:rPr lang="en-US" sz="2133" dirty="0" err="1">
                <a:solidFill>
                  <a:srgbClr val="000000"/>
                </a:solidFill>
                <a:latin typeface="Century Gothic" panose="020B0502020202020204" pitchFamily="34" charset="0"/>
                <a:ea typeface="Arial"/>
                <a:cs typeface="Arial"/>
                <a:sym typeface="Arial"/>
              </a:rPr>
              <a:t>subissent</a:t>
            </a:r>
            <a:r>
              <a:rPr lang="en-US" sz="2133" dirty="0">
                <a:solidFill>
                  <a:srgbClr val="000000"/>
                </a:solidFill>
                <a:latin typeface="Century Gothic" panose="020B0502020202020204" pitchFamily="34" charset="0"/>
                <a:ea typeface="Arial"/>
                <a:cs typeface="Arial"/>
                <a:sym typeface="Arial"/>
              </a:rPr>
              <a:t> des </a:t>
            </a:r>
            <a:r>
              <a:rPr lang="en-US" sz="2133" dirty="0" err="1">
                <a:solidFill>
                  <a:srgbClr val="000000"/>
                </a:solidFill>
                <a:latin typeface="Century Gothic" panose="020B0502020202020204" pitchFamily="34" charset="0"/>
                <a:ea typeface="Arial"/>
                <a:cs typeface="Arial"/>
                <a:sym typeface="Arial"/>
              </a:rPr>
              <a:t>déplacements</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à</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l'intérieur</a:t>
            </a:r>
            <a:r>
              <a:rPr lang="en-US" sz="2133" dirty="0">
                <a:solidFill>
                  <a:srgbClr val="000000"/>
                </a:solidFill>
                <a:latin typeface="Century Gothic" panose="020B0502020202020204" pitchFamily="34" charset="0"/>
                <a:ea typeface="Arial"/>
                <a:cs typeface="Arial"/>
                <a:sym typeface="Arial"/>
              </a:rPr>
              <a:t> d'un pays</a:t>
            </a:r>
          </a:p>
          <a:p>
            <a:pPr indent="-440256">
              <a:spcBef>
                <a:spcPts val="2133"/>
              </a:spcBef>
              <a:buClr>
                <a:srgbClr val="000000"/>
              </a:buClr>
              <a:buSzPts val="1600"/>
            </a:pPr>
            <a:r>
              <a:rPr lang="en-US" sz="2133" dirty="0">
                <a:solidFill>
                  <a:srgbClr val="000000"/>
                </a:solidFill>
                <a:latin typeface="Century Gothic" panose="020B0502020202020204" pitchFamily="34" charset="0"/>
                <a:ea typeface="Arial"/>
                <a:cs typeface="Arial"/>
                <a:sym typeface="Arial"/>
              </a:rPr>
              <a:t>Les ODD ne </a:t>
            </a:r>
            <a:r>
              <a:rPr lang="en-US" sz="2133" dirty="0" err="1">
                <a:solidFill>
                  <a:srgbClr val="000000"/>
                </a:solidFill>
                <a:latin typeface="Century Gothic" panose="020B0502020202020204" pitchFamily="34" charset="0"/>
                <a:ea typeface="Arial"/>
                <a:cs typeface="Arial"/>
                <a:sym typeface="Arial"/>
              </a:rPr>
              <a:t>peuvent</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être</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atteints</a:t>
            </a:r>
            <a:r>
              <a:rPr lang="en-US" sz="2133" dirty="0">
                <a:solidFill>
                  <a:srgbClr val="000000"/>
                </a:solidFill>
                <a:latin typeface="Century Gothic" panose="020B0502020202020204" pitchFamily="34" charset="0"/>
                <a:ea typeface="Arial"/>
                <a:cs typeface="Arial"/>
                <a:sym typeface="Arial"/>
              </a:rPr>
              <a:t> sans </a:t>
            </a:r>
            <a:r>
              <a:rPr lang="en-US" sz="2133" dirty="0" err="1">
                <a:solidFill>
                  <a:srgbClr val="000000"/>
                </a:solidFill>
                <a:latin typeface="Century Gothic" panose="020B0502020202020204" pitchFamily="34" charset="0"/>
                <a:ea typeface="Arial"/>
                <a:cs typeface="Arial"/>
                <a:sym typeface="Arial"/>
              </a:rPr>
              <a:t>tenir</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compte</a:t>
            </a:r>
            <a:r>
              <a:rPr lang="en-US" sz="2133" dirty="0">
                <a:solidFill>
                  <a:srgbClr val="000000"/>
                </a:solidFill>
                <a:latin typeface="Century Gothic" panose="020B0502020202020204" pitchFamily="34" charset="0"/>
                <a:ea typeface="Arial"/>
                <a:cs typeface="Arial"/>
                <a:sym typeface="Arial"/>
              </a:rPr>
              <a:t> des droits et des </a:t>
            </a:r>
            <a:r>
              <a:rPr lang="en-US" sz="2133" dirty="0" err="1">
                <a:solidFill>
                  <a:srgbClr val="000000"/>
                </a:solidFill>
                <a:latin typeface="Century Gothic" panose="020B0502020202020204" pitchFamily="34" charset="0"/>
                <a:ea typeface="Arial"/>
                <a:cs typeface="Arial"/>
                <a:sym typeface="Arial"/>
              </a:rPr>
              <a:t>besoins</a:t>
            </a:r>
            <a:r>
              <a:rPr lang="en-US" sz="2133" dirty="0">
                <a:solidFill>
                  <a:srgbClr val="000000"/>
                </a:solidFill>
                <a:latin typeface="Century Gothic" panose="020B0502020202020204" pitchFamily="34" charset="0"/>
                <a:ea typeface="Arial"/>
                <a:cs typeface="Arial"/>
                <a:sym typeface="Arial"/>
              </a:rPr>
              <a:t> des </a:t>
            </a:r>
            <a:r>
              <a:rPr lang="en-US" sz="2133" dirty="0" err="1">
                <a:solidFill>
                  <a:srgbClr val="000000"/>
                </a:solidFill>
                <a:latin typeface="Century Gothic" panose="020B0502020202020204" pitchFamily="34" charset="0"/>
                <a:ea typeface="Arial"/>
                <a:cs typeface="Arial"/>
                <a:sym typeface="Arial"/>
              </a:rPr>
              <a:t>réfugiés</a:t>
            </a:r>
            <a:r>
              <a:rPr lang="en-US" sz="2133" dirty="0">
                <a:solidFill>
                  <a:srgbClr val="000000"/>
                </a:solidFill>
                <a:latin typeface="Century Gothic" panose="020B0502020202020204" pitchFamily="34" charset="0"/>
                <a:ea typeface="Arial"/>
                <a:cs typeface="Arial"/>
                <a:sym typeface="Arial"/>
              </a:rPr>
              <a:t> et des migrants</a:t>
            </a:r>
          </a:p>
          <a:p>
            <a:pPr indent="-440256">
              <a:spcBef>
                <a:spcPts val="2133"/>
              </a:spcBef>
              <a:buClr>
                <a:srgbClr val="000000"/>
              </a:buClr>
              <a:buSzPts val="1600"/>
            </a:pPr>
            <a:r>
              <a:rPr lang="en-US" sz="2133" dirty="0" err="1">
                <a:solidFill>
                  <a:srgbClr val="000000"/>
                </a:solidFill>
                <a:latin typeface="Century Gothic" panose="020B0502020202020204" pitchFamily="34" charset="0"/>
                <a:ea typeface="Arial"/>
                <a:cs typeface="Arial"/>
                <a:sym typeface="Arial"/>
              </a:rPr>
              <a:t>Cible</a:t>
            </a:r>
            <a:r>
              <a:rPr lang="en-US" sz="2133" dirty="0">
                <a:solidFill>
                  <a:srgbClr val="000000"/>
                </a:solidFill>
                <a:latin typeface="Century Gothic" panose="020B0502020202020204" pitchFamily="34" charset="0"/>
                <a:ea typeface="Arial"/>
                <a:cs typeface="Arial"/>
                <a:sym typeface="Arial"/>
              </a:rPr>
              <a:t> 10.7 - </a:t>
            </a:r>
            <a:r>
              <a:rPr lang="en-US" sz="2133" dirty="0" err="1">
                <a:solidFill>
                  <a:srgbClr val="000000"/>
                </a:solidFill>
                <a:latin typeface="Century Gothic" panose="020B0502020202020204" pitchFamily="34" charset="0"/>
                <a:ea typeface="Arial"/>
                <a:cs typeface="Arial"/>
                <a:sym typeface="Arial"/>
              </a:rPr>
              <a:t>Faciliter</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une</a:t>
            </a:r>
            <a:r>
              <a:rPr lang="en-US" sz="2133" dirty="0">
                <a:solidFill>
                  <a:srgbClr val="000000"/>
                </a:solidFill>
                <a:latin typeface="Century Gothic" panose="020B0502020202020204" pitchFamily="34" charset="0"/>
                <a:ea typeface="Arial"/>
                <a:cs typeface="Arial"/>
                <a:sym typeface="Arial"/>
              </a:rPr>
              <a:t> migration et </a:t>
            </a:r>
            <a:r>
              <a:rPr lang="en-US" sz="2133" dirty="0" err="1">
                <a:solidFill>
                  <a:srgbClr val="000000"/>
                </a:solidFill>
                <a:latin typeface="Century Gothic" panose="020B0502020202020204" pitchFamily="34" charset="0"/>
                <a:ea typeface="Arial"/>
                <a:cs typeface="Arial"/>
                <a:sym typeface="Arial"/>
              </a:rPr>
              <a:t>une</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mobilité</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ordonnées</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sûres</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régulières</a:t>
            </a:r>
            <a:r>
              <a:rPr lang="en-US" sz="2133" dirty="0">
                <a:solidFill>
                  <a:srgbClr val="000000"/>
                </a:solidFill>
                <a:latin typeface="Century Gothic" panose="020B0502020202020204" pitchFamily="34" charset="0"/>
                <a:ea typeface="Arial"/>
                <a:cs typeface="Arial"/>
                <a:sym typeface="Arial"/>
              </a:rPr>
              <a:t> et </a:t>
            </a:r>
            <a:r>
              <a:rPr lang="en-US" sz="2133" dirty="0" err="1">
                <a:solidFill>
                  <a:srgbClr val="000000"/>
                </a:solidFill>
                <a:latin typeface="Century Gothic" panose="020B0502020202020204" pitchFamily="34" charset="0"/>
                <a:ea typeface="Arial"/>
                <a:cs typeface="Arial"/>
                <a:sym typeface="Arial"/>
              </a:rPr>
              <a:t>responsables</a:t>
            </a:r>
            <a:r>
              <a:rPr lang="en-US" sz="2133" dirty="0">
                <a:solidFill>
                  <a:srgbClr val="000000"/>
                </a:solidFill>
                <a:latin typeface="Century Gothic" panose="020B0502020202020204" pitchFamily="34" charset="0"/>
                <a:ea typeface="Arial"/>
                <a:cs typeface="Arial"/>
                <a:sym typeface="Arial"/>
              </a:rPr>
              <a:t> des </a:t>
            </a:r>
            <a:r>
              <a:rPr lang="en-US" sz="2133" dirty="0" err="1">
                <a:solidFill>
                  <a:srgbClr val="000000"/>
                </a:solidFill>
                <a:latin typeface="Century Gothic" panose="020B0502020202020204" pitchFamily="34" charset="0"/>
                <a:ea typeface="Arial"/>
                <a:cs typeface="Arial"/>
                <a:sym typeface="Arial"/>
              </a:rPr>
              <a:t>personnes</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notamment</a:t>
            </a:r>
            <a:r>
              <a:rPr lang="en-US" sz="2133" dirty="0">
                <a:solidFill>
                  <a:srgbClr val="000000"/>
                </a:solidFill>
                <a:latin typeface="Century Gothic" panose="020B0502020202020204" pitchFamily="34" charset="0"/>
                <a:ea typeface="Arial"/>
                <a:cs typeface="Arial"/>
                <a:sym typeface="Arial"/>
              </a:rPr>
              <a:t> par la mise </a:t>
            </a:r>
            <a:r>
              <a:rPr lang="en-US" sz="2133" dirty="0" err="1">
                <a:solidFill>
                  <a:srgbClr val="000000"/>
                </a:solidFill>
                <a:latin typeface="Century Gothic" panose="020B0502020202020204" pitchFamily="34" charset="0"/>
                <a:ea typeface="Arial"/>
                <a:cs typeface="Arial"/>
                <a:sym typeface="Arial"/>
              </a:rPr>
              <a:t>en</a:t>
            </a:r>
            <a:r>
              <a:rPr lang="en-US" sz="2133" dirty="0">
                <a:solidFill>
                  <a:srgbClr val="000000"/>
                </a:solidFill>
                <a:latin typeface="Century Gothic" panose="020B0502020202020204" pitchFamily="34" charset="0"/>
                <a:ea typeface="Arial"/>
                <a:cs typeface="Arial"/>
                <a:sym typeface="Arial"/>
              </a:rPr>
              <a:t> </a:t>
            </a:r>
            <a:r>
              <a:rPr lang="en-US" sz="2133" dirty="0" err="1">
                <a:solidFill>
                  <a:srgbClr val="000000"/>
                </a:solidFill>
                <a:latin typeface="Century Gothic" panose="020B0502020202020204" pitchFamily="34" charset="0"/>
                <a:ea typeface="Arial"/>
                <a:cs typeface="Arial"/>
                <a:sym typeface="Arial"/>
              </a:rPr>
              <a:t>œuvre</a:t>
            </a:r>
            <a:r>
              <a:rPr lang="en-US" sz="2133" dirty="0">
                <a:solidFill>
                  <a:srgbClr val="000000"/>
                </a:solidFill>
                <a:latin typeface="Century Gothic" panose="020B0502020202020204" pitchFamily="34" charset="0"/>
                <a:ea typeface="Arial"/>
                <a:cs typeface="Arial"/>
                <a:sym typeface="Arial"/>
              </a:rPr>
              <a:t> de politiques de migration </a:t>
            </a:r>
            <a:r>
              <a:rPr lang="en-US" sz="2133" dirty="0" err="1">
                <a:solidFill>
                  <a:srgbClr val="000000"/>
                </a:solidFill>
                <a:latin typeface="Century Gothic" panose="020B0502020202020204" pitchFamily="34" charset="0"/>
                <a:ea typeface="Arial"/>
                <a:cs typeface="Arial"/>
                <a:sym typeface="Arial"/>
              </a:rPr>
              <a:t>planifiées</a:t>
            </a:r>
            <a:r>
              <a:rPr lang="en-US" sz="2133" dirty="0">
                <a:solidFill>
                  <a:srgbClr val="000000"/>
                </a:solidFill>
                <a:latin typeface="Century Gothic" panose="020B0502020202020204" pitchFamily="34" charset="0"/>
                <a:ea typeface="Arial"/>
                <a:cs typeface="Arial"/>
                <a:sym typeface="Arial"/>
              </a:rPr>
              <a:t> et bien </a:t>
            </a:r>
            <a:r>
              <a:rPr lang="en-US" sz="2133" dirty="0" err="1">
                <a:solidFill>
                  <a:srgbClr val="000000"/>
                </a:solidFill>
                <a:latin typeface="Century Gothic" panose="020B0502020202020204" pitchFamily="34" charset="0"/>
                <a:ea typeface="Arial"/>
                <a:cs typeface="Arial"/>
                <a:sym typeface="Arial"/>
              </a:rPr>
              <a:t>gérées</a:t>
            </a:r>
            <a:endParaRPr sz="2133" dirty="0">
              <a:solidFill>
                <a:srgbClr val="000000"/>
              </a:solidFill>
              <a:latin typeface="Century Gothic" panose="020B0502020202020204" pitchFamily="34" charset="0"/>
              <a:ea typeface="Arial"/>
              <a:cs typeface="Arial"/>
              <a:sym typeface="Arial"/>
            </a:endParaRPr>
          </a:p>
        </p:txBody>
      </p:sp>
      <p:pic>
        <p:nvPicPr>
          <p:cNvPr id="6" name="Picture 5" descr="C2-HD-BTM.png">
            <a:extLst>
              <a:ext uri="{FF2B5EF4-FFF2-40B4-BE49-F238E27FC236}">
                <a16:creationId xmlns:a16="http://schemas.microsoft.com/office/drawing/2014/main" id="{F68A19B9-9699-8C49-AD13-401302C69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06584"/>
            <a:ext cx="12192000" cy="551416"/>
          </a:xfrm>
          <a:prstGeom prst="rect">
            <a:avLst/>
          </a:prstGeom>
        </p:spPr>
      </p:pic>
      <p:pic>
        <p:nvPicPr>
          <p:cNvPr id="165" name="Google Shape;165;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486900" y="3128155"/>
            <a:ext cx="2705100" cy="1576327"/>
          </a:xfrm>
          <a:prstGeom prst="rect">
            <a:avLst/>
          </a:prstGeom>
          <a:noFill/>
          <a:ln>
            <a:noFill/>
          </a:ln>
        </p:spPr>
      </p:pic>
      <p:pic>
        <p:nvPicPr>
          <p:cNvPr id="7" name="Picture 6">
            <a:extLst>
              <a:ext uri="{FF2B5EF4-FFF2-40B4-BE49-F238E27FC236}">
                <a16:creationId xmlns:a16="http://schemas.microsoft.com/office/drawing/2014/main" id="{B1701FE5-15C4-E646-9A41-B1221A855C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15674" y="0"/>
            <a:ext cx="1576326" cy="1576326"/>
          </a:xfrm>
          <a:prstGeom prst="rect">
            <a:avLst/>
          </a:prstGeom>
        </p:spPr>
      </p:pic>
    </p:spTree>
    <p:extLst>
      <p:ext uri="{BB962C8B-B14F-4D97-AF65-F5344CB8AC3E}">
        <p14:creationId xmlns:p14="http://schemas.microsoft.com/office/powerpoint/2010/main" val="31209813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800" y="627065"/>
            <a:ext cx="10820399" cy="2801935"/>
          </a:xfrm>
        </p:spPr>
        <p:txBody>
          <a:bodyPr>
            <a:normAutofit/>
          </a:bodyPr>
          <a:lstStyle/>
          <a:p>
            <a:pPr algn="ctr"/>
            <a:r>
              <a:rPr lang="en-US" sz="5000" b="1" dirty="0">
                <a:solidFill>
                  <a:srgbClr val="E94579"/>
                </a:solidFill>
              </a:rPr>
              <a:t>Questions?</a:t>
            </a:r>
          </a:p>
        </p:txBody>
      </p:sp>
    </p:spTree>
    <p:extLst>
      <p:ext uri="{BB962C8B-B14F-4D97-AF65-F5344CB8AC3E}">
        <p14:creationId xmlns:p14="http://schemas.microsoft.com/office/powerpoint/2010/main" val="1476202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798" y="2028032"/>
            <a:ext cx="10820399" cy="2801935"/>
          </a:xfrm>
        </p:spPr>
        <p:txBody>
          <a:bodyPr>
            <a:normAutofit/>
          </a:bodyPr>
          <a:lstStyle/>
          <a:p>
            <a:pPr algn="ctr"/>
            <a:r>
              <a:rPr lang="en-US" sz="5000" b="1" u="sng" dirty="0">
                <a:solidFill>
                  <a:srgbClr val="E94579"/>
                </a:solidFill>
              </a:rPr>
              <a:t>PLAIDOYER </a:t>
            </a:r>
          </a:p>
        </p:txBody>
      </p:sp>
      <p:pic>
        <p:nvPicPr>
          <p:cNvPr id="4" name="Picture 3">
            <a:extLst>
              <a:ext uri="{FF2B5EF4-FFF2-40B4-BE49-F238E27FC236}">
                <a16:creationId xmlns:a16="http://schemas.microsoft.com/office/drawing/2014/main" id="{0C14FA68-FF06-EF40-8056-31DC5295D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6655" y="1335376"/>
            <a:ext cx="8978683" cy="2446634"/>
          </a:xfrm>
          <a:prstGeom prst="rect">
            <a:avLst/>
          </a:prstGeom>
        </p:spPr>
      </p:pic>
    </p:spTree>
    <p:extLst>
      <p:ext uri="{BB962C8B-B14F-4D97-AF65-F5344CB8AC3E}">
        <p14:creationId xmlns:p14="http://schemas.microsoft.com/office/powerpoint/2010/main" val="4115616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8064B2-8325-4658-9346-5EB8F2308530}"/>
              </a:ext>
            </a:extLst>
          </p:cNvPr>
          <p:cNvSpPr>
            <a:spLocks noGrp="1"/>
          </p:cNvSpPr>
          <p:nvPr>
            <p:ph type="body" idx="1"/>
          </p:nvPr>
        </p:nvSpPr>
        <p:spPr>
          <a:xfrm>
            <a:off x="415600" y="1890400"/>
            <a:ext cx="11360800" cy="1081400"/>
          </a:xfrm>
        </p:spPr>
        <p:txBody>
          <a:bodyPr/>
          <a:lstStyle/>
          <a:p>
            <a:pPr marL="152396" indent="0">
              <a:buNone/>
            </a:pPr>
            <a:r>
              <a:rPr lang="en-US" b="1" dirty="0"/>
              <a:t>Plaidoyer – </a:t>
            </a:r>
            <a:r>
              <a:rPr lang="en-US" dirty="0"/>
              <a:t>Le </a:t>
            </a:r>
            <a:r>
              <a:rPr lang="en-US" dirty="0" err="1"/>
              <a:t>soutien</a:t>
            </a:r>
            <a:r>
              <a:rPr lang="en-US" dirty="0"/>
              <a:t> public pour </a:t>
            </a:r>
            <a:r>
              <a:rPr lang="en-US" dirty="0" err="1"/>
              <a:t>une</a:t>
            </a:r>
            <a:r>
              <a:rPr lang="en-US" dirty="0"/>
              <a:t> idée, un plan </a:t>
            </a:r>
            <a:r>
              <a:rPr lang="en-US" dirty="0" err="1"/>
              <a:t>ou</a:t>
            </a:r>
            <a:r>
              <a:rPr lang="en-US" dirty="0"/>
              <a:t> </a:t>
            </a:r>
            <a:r>
              <a:rPr lang="en-US" dirty="0" err="1"/>
              <a:t>une</a:t>
            </a:r>
            <a:r>
              <a:rPr lang="en-US" dirty="0"/>
              <a:t> manière de faire </a:t>
            </a:r>
            <a:r>
              <a:rPr lang="en-US" dirty="0" err="1"/>
              <a:t>quelque</a:t>
            </a:r>
            <a:r>
              <a:rPr lang="en-US" dirty="0"/>
              <a:t> chose. </a:t>
            </a:r>
          </a:p>
          <a:p>
            <a:pPr marL="152396" indent="0">
              <a:buNone/>
            </a:pPr>
            <a:r>
              <a:rPr lang="en-US" dirty="0"/>
              <a:t>							-</a:t>
            </a:r>
            <a:r>
              <a:rPr lang="en-US" dirty="0" err="1"/>
              <a:t>Dictionnaire</a:t>
            </a:r>
            <a:r>
              <a:rPr lang="en-US" dirty="0"/>
              <a:t> de </a:t>
            </a:r>
            <a:r>
              <a:rPr lang="en-US" sz="1800" dirty="0"/>
              <a:t>Cambridge </a:t>
            </a:r>
            <a:r>
              <a:rPr lang="en-US" sz="1800" dirty="0" err="1"/>
              <a:t>en</a:t>
            </a:r>
            <a:r>
              <a:rPr lang="en-US" sz="1800" dirty="0"/>
              <a:t> </a:t>
            </a:r>
            <a:r>
              <a:rPr lang="en-US" sz="1800" dirty="0" err="1"/>
              <a:t>ligne</a:t>
            </a:r>
            <a:endParaRPr lang="en-US" sz="1800" dirty="0"/>
          </a:p>
          <a:p>
            <a:pPr marL="152396" indent="0">
              <a:buNone/>
            </a:pPr>
            <a:br>
              <a:rPr lang="en-US" sz="1800" dirty="0"/>
            </a:br>
            <a:endParaRPr lang="en-US" sz="1800" dirty="0"/>
          </a:p>
          <a:p>
            <a:pPr marL="152396" indent="0">
              <a:buNone/>
            </a:pPr>
            <a:endParaRPr lang="en-US" b="1" dirty="0"/>
          </a:p>
        </p:txBody>
      </p:sp>
      <p:pic>
        <p:nvPicPr>
          <p:cNvPr id="4" name="Picture 3" descr="C2-HD-BTM.png">
            <a:extLst>
              <a:ext uri="{FF2B5EF4-FFF2-40B4-BE49-F238E27FC236}">
                <a16:creationId xmlns:a16="http://schemas.microsoft.com/office/drawing/2014/main" id="{D3797273-2F06-4FA3-9F12-C63D6FCA96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5" name="Google Shape;127;p21">
            <a:extLst>
              <a:ext uri="{FF2B5EF4-FFF2-40B4-BE49-F238E27FC236}">
                <a16:creationId xmlns:a16="http://schemas.microsoft.com/office/drawing/2014/main" id="{1007FF2B-265C-459C-8CA6-BE17E052C4CD}"/>
              </a:ext>
            </a:extLst>
          </p:cNvPr>
          <p:cNvSpPr txBox="1">
            <a:spLocks/>
          </p:cNvSpPr>
          <p:nvPr/>
        </p:nvSpPr>
        <p:spPr>
          <a:xfrm>
            <a:off x="415600" y="384600"/>
            <a:ext cx="11360800" cy="763600"/>
          </a:xfrm>
          <a:prstGeom prst="rect">
            <a:avLst/>
          </a:prstGeom>
        </p:spPr>
        <p:txBody>
          <a:bodyPr spcFirstLastPara="1" vert="horz" wrap="square" lIns="121900" tIns="121900" rIns="121900" bIns="121900"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b="1" dirty="0">
                <a:solidFill>
                  <a:srgbClr val="0B5394"/>
                </a:solidFill>
              </a:rPr>
              <a:t>QU’EST CE QUE LE PLAIDOYER?</a:t>
            </a:r>
          </a:p>
        </p:txBody>
      </p:sp>
      <p:pic>
        <p:nvPicPr>
          <p:cNvPr id="7" name="Graphic 6" descr="Megaphone">
            <a:extLst>
              <a:ext uri="{FF2B5EF4-FFF2-40B4-BE49-F238E27FC236}">
                <a16:creationId xmlns:a16="http://schemas.microsoft.com/office/drawing/2014/main" id="{9B29B78B-EDEF-4913-8CEC-085EBB06E2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587941" flipH="1">
            <a:off x="7702730" y="2971801"/>
            <a:ext cx="914400" cy="914400"/>
          </a:xfrm>
          <a:prstGeom prst="rect">
            <a:avLst/>
          </a:prstGeom>
        </p:spPr>
      </p:pic>
      <p:pic>
        <p:nvPicPr>
          <p:cNvPr id="9" name="Graphic 8" descr="Group success">
            <a:extLst>
              <a:ext uri="{FF2B5EF4-FFF2-40B4-BE49-F238E27FC236}">
                <a16:creationId xmlns:a16="http://schemas.microsoft.com/office/drawing/2014/main" id="{37F11AD8-985E-4F18-AD00-2B2D04C727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9708" y="2971800"/>
            <a:ext cx="3303862" cy="3303862"/>
          </a:xfrm>
          <a:prstGeom prst="rect">
            <a:avLst/>
          </a:prstGeom>
        </p:spPr>
      </p:pic>
      <p:sp>
        <p:nvSpPr>
          <p:cNvPr id="2" name="Rectangle 1">
            <a:extLst>
              <a:ext uri="{FF2B5EF4-FFF2-40B4-BE49-F238E27FC236}">
                <a16:creationId xmlns:a16="http://schemas.microsoft.com/office/drawing/2014/main" id="{237E77DB-9D7F-4139-B146-D35C4B041D27}"/>
              </a:ext>
            </a:extLst>
          </p:cNvPr>
          <p:cNvSpPr/>
          <p:nvPr/>
        </p:nvSpPr>
        <p:spPr>
          <a:xfrm>
            <a:off x="878430" y="3467368"/>
            <a:ext cx="6096000" cy="1692771"/>
          </a:xfrm>
          <a:prstGeom prst="rect">
            <a:avLst/>
          </a:prstGeom>
        </p:spPr>
        <p:txBody>
          <a:bodyPr>
            <a:spAutoFit/>
          </a:bodyPr>
          <a:lstStyle/>
          <a:p>
            <a:pPr marL="152396" indent="0">
              <a:buNone/>
            </a:pPr>
            <a:r>
              <a:rPr lang="en-US" dirty="0">
                <a:solidFill>
                  <a:srgbClr val="FF0000"/>
                </a:solidFill>
              </a:rPr>
              <a:t>"</a:t>
            </a:r>
            <a:r>
              <a:rPr lang="en-US" dirty="0" err="1">
                <a:solidFill>
                  <a:srgbClr val="FF0000"/>
                </a:solidFill>
              </a:rPr>
              <a:t>Toute</a:t>
            </a:r>
            <a:r>
              <a:rPr lang="en-US" dirty="0">
                <a:solidFill>
                  <a:srgbClr val="FF0000"/>
                </a:solidFill>
              </a:rPr>
              <a:t> action qui </a:t>
            </a:r>
            <a:r>
              <a:rPr lang="en-US" dirty="0" err="1">
                <a:solidFill>
                  <a:srgbClr val="FF0000"/>
                </a:solidFill>
              </a:rPr>
              <a:t>parle</a:t>
            </a:r>
            <a:r>
              <a:rPr lang="en-US" dirty="0">
                <a:solidFill>
                  <a:srgbClr val="FF0000"/>
                </a:solidFill>
              </a:rPr>
              <a:t> </a:t>
            </a:r>
            <a:r>
              <a:rPr lang="en-US" dirty="0" err="1">
                <a:solidFill>
                  <a:srgbClr val="FF0000"/>
                </a:solidFill>
              </a:rPr>
              <a:t>en</a:t>
            </a:r>
            <a:r>
              <a:rPr lang="en-US" dirty="0">
                <a:solidFill>
                  <a:srgbClr val="FF0000"/>
                </a:solidFill>
              </a:rPr>
              <a:t> </a:t>
            </a:r>
            <a:r>
              <a:rPr lang="en-US" dirty="0" err="1">
                <a:solidFill>
                  <a:srgbClr val="FF0000"/>
                </a:solidFill>
              </a:rPr>
              <a:t>faveur</a:t>
            </a:r>
            <a:r>
              <a:rPr lang="en-US" dirty="0">
                <a:solidFill>
                  <a:srgbClr val="FF0000"/>
                </a:solidFill>
              </a:rPr>
              <a:t>, </a:t>
            </a:r>
            <a:r>
              <a:rPr lang="en-US" dirty="0" err="1">
                <a:solidFill>
                  <a:srgbClr val="FF0000"/>
                </a:solidFill>
              </a:rPr>
              <a:t>recommande</a:t>
            </a:r>
            <a:r>
              <a:rPr lang="en-US" dirty="0">
                <a:solidFill>
                  <a:srgbClr val="FF0000"/>
                </a:solidFill>
              </a:rPr>
              <a:t>, </a:t>
            </a:r>
            <a:r>
              <a:rPr lang="en-US" dirty="0" err="1">
                <a:solidFill>
                  <a:srgbClr val="FF0000"/>
                </a:solidFill>
              </a:rPr>
              <a:t>plaide</a:t>
            </a:r>
            <a:r>
              <a:rPr lang="en-US" dirty="0">
                <a:solidFill>
                  <a:srgbClr val="FF0000"/>
                </a:solidFill>
              </a:rPr>
              <a:t> pour </a:t>
            </a:r>
            <a:r>
              <a:rPr lang="en-US" dirty="0" err="1">
                <a:solidFill>
                  <a:srgbClr val="FF0000"/>
                </a:solidFill>
              </a:rPr>
              <a:t>une</a:t>
            </a:r>
            <a:r>
              <a:rPr lang="en-US" dirty="0">
                <a:solidFill>
                  <a:srgbClr val="FF0000"/>
                </a:solidFill>
              </a:rPr>
              <a:t> cause, </a:t>
            </a:r>
            <a:r>
              <a:rPr lang="en-US" dirty="0" err="1">
                <a:solidFill>
                  <a:srgbClr val="FF0000"/>
                </a:solidFill>
              </a:rPr>
              <a:t>soutient</a:t>
            </a:r>
            <a:r>
              <a:rPr lang="en-US" dirty="0">
                <a:solidFill>
                  <a:srgbClr val="FF0000"/>
                </a:solidFill>
              </a:rPr>
              <a:t>,  </a:t>
            </a:r>
            <a:r>
              <a:rPr lang="en-US" dirty="0" err="1">
                <a:solidFill>
                  <a:srgbClr val="FF0000"/>
                </a:solidFill>
              </a:rPr>
              <a:t>défend</a:t>
            </a:r>
            <a:r>
              <a:rPr lang="en-US" dirty="0">
                <a:solidFill>
                  <a:srgbClr val="FF0000"/>
                </a:solidFill>
              </a:rPr>
              <a:t> </a:t>
            </a:r>
            <a:r>
              <a:rPr lang="en-US" dirty="0" err="1">
                <a:solidFill>
                  <a:srgbClr val="FF0000"/>
                </a:solidFill>
              </a:rPr>
              <a:t>ou</a:t>
            </a:r>
            <a:r>
              <a:rPr lang="en-US" dirty="0">
                <a:solidFill>
                  <a:srgbClr val="FF0000"/>
                </a:solidFill>
              </a:rPr>
              <a:t> </a:t>
            </a:r>
            <a:r>
              <a:rPr lang="en-US" dirty="0" err="1">
                <a:solidFill>
                  <a:srgbClr val="FF0000"/>
                </a:solidFill>
              </a:rPr>
              <a:t>plaide</a:t>
            </a:r>
            <a:r>
              <a:rPr lang="en-US" dirty="0">
                <a:solidFill>
                  <a:srgbClr val="FF0000"/>
                </a:solidFill>
              </a:rPr>
              <a:t> au nom </a:t>
            </a:r>
            <a:r>
              <a:rPr lang="en-US" dirty="0" err="1">
                <a:solidFill>
                  <a:srgbClr val="FF0000"/>
                </a:solidFill>
              </a:rPr>
              <a:t>d'autrui</a:t>
            </a:r>
            <a:r>
              <a:rPr lang="en-US" dirty="0">
                <a:solidFill>
                  <a:srgbClr val="FF0000"/>
                </a:solidFill>
              </a:rPr>
              <a:t>.”</a:t>
            </a:r>
          </a:p>
          <a:p>
            <a:pPr marL="152396" indent="0">
              <a:buNone/>
            </a:pPr>
            <a:endParaRPr lang="en-US" dirty="0">
              <a:solidFill>
                <a:srgbClr val="FF0000"/>
              </a:solidFill>
            </a:endParaRPr>
          </a:p>
          <a:p>
            <a:pPr marL="152396" indent="0">
              <a:buNone/>
            </a:pPr>
            <a:r>
              <a:rPr lang="en-US" sz="1400" dirty="0"/>
              <a:t>							-Alliance pour la justice</a:t>
            </a:r>
          </a:p>
          <a:p>
            <a:pPr marL="152396" indent="0">
              <a:buNone/>
            </a:pPr>
            <a:endParaRPr lang="en-US" dirty="0">
              <a:solidFill>
                <a:srgbClr val="2760AB"/>
              </a:solidFill>
            </a:endParaRPr>
          </a:p>
        </p:txBody>
      </p:sp>
    </p:spTree>
    <p:extLst>
      <p:ext uri="{BB962C8B-B14F-4D97-AF65-F5344CB8AC3E}">
        <p14:creationId xmlns:p14="http://schemas.microsoft.com/office/powerpoint/2010/main" val="15930972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D18641C-2FC2-40F0-BF17-FCA4E68CFDED}"/>
              </a:ext>
            </a:extLst>
          </p:cNvPr>
          <p:cNvSpPr>
            <a:spLocks noChangeArrowheads="1"/>
          </p:cNvSpPr>
          <p:nvPr/>
        </p:nvSpPr>
        <p:spPr bwMode="auto">
          <a:xfrm>
            <a:off x="0" y="-29239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A6CCFF26-5CBD-4EE9-8E25-EF73693D70F9}"/>
              </a:ext>
            </a:extLst>
          </p:cNvPr>
          <p:cNvSpPr>
            <a:spLocks noGrp="1" noChangeArrowheads="1"/>
          </p:cNvSpPr>
          <p:nvPr>
            <p:ph type="body" idx="1"/>
          </p:nvPr>
        </p:nvSpPr>
        <p:spPr bwMode="auto">
          <a:xfrm>
            <a:off x="6381999" y="289679"/>
            <a:ext cx="5596642"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lvl="0" indent="0" eaLnBrk="0" fontAlgn="base" hangingPunct="0">
              <a:lnSpc>
                <a:spcPct val="100000"/>
              </a:lnSpc>
              <a:spcBef>
                <a:spcPct val="0"/>
              </a:spcBef>
              <a:spcAft>
                <a:spcPct val="0"/>
              </a:spcAft>
              <a:buSzTx/>
              <a:buNone/>
            </a:pPr>
            <a:r>
              <a:rPr lang="en-US" altLang="en-US" sz="2400" dirty="0">
                <a:latin typeface="+mj-lt"/>
              </a:rPr>
              <a:t>Comment </a:t>
            </a:r>
            <a:r>
              <a:rPr lang="en-US" altLang="en-US" sz="2400" dirty="0" err="1">
                <a:latin typeface="+mj-lt"/>
              </a:rPr>
              <a:t>faisons</a:t>
            </a:r>
            <a:r>
              <a:rPr lang="en-US" altLang="en-US" sz="2400" dirty="0">
                <a:latin typeface="+mj-lt"/>
              </a:rPr>
              <a:t>-nous </a:t>
            </a:r>
            <a:r>
              <a:rPr lang="en-US" altLang="en-US" sz="2400" dirty="0" err="1">
                <a:latin typeface="+mj-lt"/>
              </a:rPr>
              <a:t>cela</a:t>
            </a:r>
            <a:r>
              <a:rPr lang="en-US" altLang="en-US" sz="2400" dirty="0">
                <a:latin typeface="+mj-lt"/>
              </a:rPr>
              <a:t>?</a:t>
            </a:r>
          </a:p>
          <a:p>
            <a:pPr marL="0" lvl="0" indent="0" eaLnBrk="0" fontAlgn="base" hangingPunct="0">
              <a:lnSpc>
                <a:spcPct val="100000"/>
              </a:lnSpc>
              <a:spcBef>
                <a:spcPct val="0"/>
              </a:spcBef>
              <a:spcAft>
                <a:spcPct val="0"/>
              </a:spcAft>
              <a:buSzTx/>
              <a:buNone/>
            </a:pPr>
            <a:endParaRPr lang="en-US" altLang="en-US" sz="2400" dirty="0">
              <a:latin typeface="+mj-lt"/>
            </a:endParaRPr>
          </a:p>
          <a:p>
            <a:pPr marL="0" lvl="0" indent="0" eaLnBrk="0" fontAlgn="base" hangingPunct="0">
              <a:lnSpc>
                <a:spcPct val="100000"/>
              </a:lnSpc>
              <a:spcBef>
                <a:spcPct val="0"/>
              </a:spcBef>
              <a:spcAft>
                <a:spcPct val="0"/>
              </a:spcAft>
              <a:buSzTx/>
              <a:buNone/>
            </a:pPr>
            <a:r>
              <a:rPr lang="en-US" altLang="en-US" sz="2400" dirty="0">
                <a:latin typeface="+mj-lt"/>
              </a:rPr>
              <a:t>Assister et </a:t>
            </a:r>
            <a:r>
              <a:rPr lang="en-US" altLang="en-US" sz="2400" dirty="0" err="1">
                <a:latin typeface="+mj-lt"/>
              </a:rPr>
              <a:t>participer</a:t>
            </a:r>
            <a:r>
              <a:rPr lang="en-US" altLang="en-US" sz="2400" dirty="0">
                <a:latin typeface="+mj-lt"/>
              </a:rPr>
              <a:t> </a:t>
            </a:r>
            <a:r>
              <a:rPr lang="en-US" altLang="en-US" sz="2400" dirty="0" err="1">
                <a:latin typeface="+mj-lt"/>
              </a:rPr>
              <a:t>activement</a:t>
            </a:r>
            <a:r>
              <a:rPr lang="en-US" altLang="en-US" sz="2400" dirty="0">
                <a:latin typeface="+mj-lt"/>
              </a:rPr>
              <a:t> aux commissions, forums, </a:t>
            </a:r>
            <a:r>
              <a:rPr lang="en-US" altLang="en-US" sz="2400" dirty="0" err="1">
                <a:latin typeface="+mj-lt"/>
              </a:rPr>
              <a:t>réunions</a:t>
            </a:r>
            <a:r>
              <a:rPr lang="en-US" altLang="en-US" sz="2400" dirty="0">
                <a:latin typeface="+mj-lt"/>
              </a:rPr>
              <a:t> de </a:t>
            </a:r>
            <a:r>
              <a:rPr lang="en-US" altLang="en-US" sz="2400" dirty="0" err="1">
                <a:latin typeface="+mj-lt"/>
              </a:rPr>
              <a:t>groupes</a:t>
            </a:r>
            <a:r>
              <a:rPr lang="en-US" altLang="en-US" sz="2400" dirty="0">
                <a:latin typeface="+mj-lt"/>
              </a:rPr>
              <a:t> </a:t>
            </a:r>
            <a:r>
              <a:rPr lang="en-US" altLang="en-US" sz="2400" dirty="0" err="1">
                <a:latin typeface="+mj-lt"/>
              </a:rPr>
              <a:t>d'experts</a:t>
            </a:r>
            <a:r>
              <a:rPr lang="en-US" altLang="en-US" sz="2400" dirty="0">
                <a:latin typeface="+mj-lt"/>
              </a:rPr>
              <a:t> et </a:t>
            </a:r>
            <a:r>
              <a:rPr lang="en-US" altLang="en-US" sz="2400" dirty="0" err="1">
                <a:latin typeface="+mj-lt"/>
              </a:rPr>
              <a:t>autres</a:t>
            </a:r>
            <a:r>
              <a:rPr lang="en-US" altLang="en-US" sz="2400" dirty="0">
                <a:latin typeface="+mj-lt"/>
              </a:rPr>
              <a:t> </a:t>
            </a:r>
            <a:r>
              <a:rPr lang="en-US" altLang="en-US" sz="2400" dirty="0" err="1">
                <a:latin typeface="+mj-lt"/>
              </a:rPr>
              <a:t>événements</a:t>
            </a:r>
            <a:r>
              <a:rPr lang="en-US" altLang="en-US" sz="2400" dirty="0">
                <a:latin typeface="+mj-lt"/>
              </a:rPr>
              <a:t> des Nations </a:t>
            </a:r>
            <a:r>
              <a:rPr lang="en-US" altLang="en-US" sz="2400" dirty="0" err="1">
                <a:latin typeface="+mj-lt"/>
              </a:rPr>
              <a:t>Unies</a:t>
            </a:r>
            <a:endParaRPr lang="en-US" altLang="en-US" sz="2400" dirty="0">
              <a:latin typeface="+mj-lt"/>
            </a:endParaRPr>
          </a:p>
          <a:p>
            <a:pPr marL="0" lvl="0" indent="0" eaLnBrk="0" fontAlgn="base" hangingPunct="0">
              <a:lnSpc>
                <a:spcPct val="100000"/>
              </a:lnSpc>
              <a:spcBef>
                <a:spcPct val="0"/>
              </a:spcBef>
              <a:spcAft>
                <a:spcPct val="0"/>
              </a:spcAft>
              <a:buSzTx/>
              <a:buNone/>
            </a:pPr>
            <a:r>
              <a:rPr lang="en-US" altLang="en-US" sz="2400" dirty="0">
                <a:latin typeface="+mj-lt"/>
              </a:rPr>
              <a:t>Assister et </a:t>
            </a:r>
            <a:r>
              <a:rPr lang="en-US" altLang="en-US" sz="2400" dirty="0" err="1">
                <a:latin typeface="+mj-lt"/>
              </a:rPr>
              <a:t>participer</a:t>
            </a:r>
            <a:r>
              <a:rPr lang="en-US" altLang="en-US" sz="2400" dirty="0">
                <a:latin typeface="+mj-lt"/>
              </a:rPr>
              <a:t> </a:t>
            </a:r>
            <a:r>
              <a:rPr lang="en-US" altLang="en-US" sz="2400" dirty="0" err="1">
                <a:latin typeface="+mj-lt"/>
              </a:rPr>
              <a:t>activement</a:t>
            </a:r>
            <a:r>
              <a:rPr lang="en-US" altLang="en-US" sz="2400" dirty="0">
                <a:latin typeface="+mj-lt"/>
              </a:rPr>
              <a:t> aux </a:t>
            </a:r>
            <a:r>
              <a:rPr lang="en-US" altLang="en-US" sz="2400" dirty="0" err="1">
                <a:latin typeface="+mj-lt"/>
              </a:rPr>
              <a:t>réunions</a:t>
            </a:r>
            <a:r>
              <a:rPr lang="en-US" altLang="en-US" sz="2400" dirty="0">
                <a:latin typeface="+mj-lt"/>
              </a:rPr>
              <a:t> des </a:t>
            </a:r>
            <a:r>
              <a:rPr lang="en-US" altLang="en-US" sz="2400" dirty="0" err="1">
                <a:latin typeface="+mj-lt"/>
              </a:rPr>
              <a:t>comités</a:t>
            </a:r>
            <a:r>
              <a:rPr lang="en-US" altLang="en-US" sz="2400" dirty="0">
                <a:latin typeface="+mj-lt"/>
              </a:rPr>
              <a:t> </a:t>
            </a:r>
            <a:r>
              <a:rPr lang="en-US" altLang="en-US" sz="2400" dirty="0" err="1">
                <a:latin typeface="+mj-lt"/>
              </a:rPr>
              <a:t>d'ONG</a:t>
            </a:r>
            <a:r>
              <a:rPr lang="en-US" altLang="en-US" sz="2400" dirty="0">
                <a:latin typeface="+mj-lt"/>
              </a:rPr>
              <a:t>, aux </a:t>
            </a:r>
            <a:r>
              <a:rPr lang="en-US" altLang="en-US" sz="2400" dirty="0" err="1">
                <a:latin typeface="+mj-lt"/>
              </a:rPr>
              <a:t>groupes</a:t>
            </a:r>
            <a:r>
              <a:rPr lang="en-US" altLang="en-US" sz="2400" dirty="0">
                <a:latin typeface="+mj-lt"/>
              </a:rPr>
              <a:t> de travail et aux grands </a:t>
            </a:r>
            <a:r>
              <a:rPr lang="en-US" altLang="en-US" sz="2400" dirty="0" err="1">
                <a:latin typeface="+mj-lt"/>
              </a:rPr>
              <a:t>groupes</a:t>
            </a:r>
            <a:endParaRPr lang="en-US" altLang="en-US" sz="2400" dirty="0">
              <a:latin typeface="+mj-lt"/>
            </a:endParaRPr>
          </a:p>
          <a:p>
            <a:pPr marL="0" lvl="0" indent="0" eaLnBrk="0" fontAlgn="base" hangingPunct="0">
              <a:lnSpc>
                <a:spcPct val="100000"/>
              </a:lnSpc>
              <a:spcBef>
                <a:spcPct val="0"/>
              </a:spcBef>
              <a:spcAft>
                <a:spcPct val="0"/>
              </a:spcAft>
              <a:buSzTx/>
              <a:buNone/>
            </a:pPr>
            <a:r>
              <a:rPr lang="en-US" altLang="en-US" sz="2400" dirty="0">
                <a:latin typeface="+mj-lt"/>
              </a:rPr>
              <a:t>Mise </a:t>
            </a:r>
            <a:r>
              <a:rPr lang="en-US" altLang="en-US" sz="2400" dirty="0" err="1">
                <a:latin typeface="+mj-lt"/>
              </a:rPr>
              <a:t>en</a:t>
            </a:r>
            <a:r>
              <a:rPr lang="en-US" altLang="en-US" sz="2400" dirty="0">
                <a:latin typeface="+mj-lt"/>
              </a:rPr>
              <a:t> reseau  avec les </a:t>
            </a:r>
            <a:r>
              <a:rPr lang="en-US" altLang="en-US" sz="2400" dirty="0" err="1">
                <a:latin typeface="+mj-lt"/>
              </a:rPr>
              <a:t>États</a:t>
            </a:r>
            <a:r>
              <a:rPr lang="en-US" altLang="en-US" sz="2400" dirty="0">
                <a:latin typeface="+mj-lt"/>
              </a:rPr>
              <a:t> </a:t>
            </a:r>
            <a:r>
              <a:rPr lang="en-US" altLang="en-US" sz="2400" dirty="0" err="1">
                <a:latin typeface="+mj-lt"/>
              </a:rPr>
              <a:t>membres</a:t>
            </a:r>
            <a:r>
              <a:rPr lang="en-US" altLang="en-US" sz="2400" dirty="0">
                <a:latin typeface="+mj-lt"/>
              </a:rPr>
              <a:t>, les fonctionnaires et les experts des Nations </a:t>
            </a:r>
            <a:r>
              <a:rPr lang="en-US" altLang="en-US" sz="2400" dirty="0" err="1">
                <a:latin typeface="+mj-lt"/>
              </a:rPr>
              <a:t>Unies</a:t>
            </a:r>
            <a:endParaRPr lang="en-US" altLang="en-US" sz="2400" dirty="0">
              <a:latin typeface="+mj-lt"/>
            </a:endParaRPr>
          </a:p>
          <a:p>
            <a:pPr marL="0" lvl="0" indent="0" eaLnBrk="0" fontAlgn="base" hangingPunct="0">
              <a:lnSpc>
                <a:spcPct val="100000"/>
              </a:lnSpc>
              <a:spcBef>
                <a:spcPct val="0"/>
              </a:spcBef>
              <a:spcAft>
                <a:spcPct val="0"/>
              </a:spcAft>
              <a:buSzTx/>
              <a:buNone/>
            </a:pPr>
            <a:r>
              <a:rPr lang="en-US" altLang="en-US" sz="2400" dirty="0">
                <a:latin typeface="+mj-lt"/>
              </a:rPr>
              <a:t>Recherche</a:t>
            </a:r>
          </a:p>
          <a:p>
            <a:pPr marL="0" lvl="0" indent="0" eaLnBrk="0" fontAlgn="base" hangingPunct="0">
              <a:lnSpc>
                <a:spcPct val="100000"/>
              </a:lnSpc>
              <a:spcBef>
                <a:spcPct val="0"/>
              </a:spcBef>
              <a:spcAft>
                <a:spcPct val="0"/>
              </a:spcAft>
              <a:buSzTx/>
              <a:buNone/>
            </a:pPr>
            <a:r>
              <a:rPr lang="en-US" altLang="en-US" sz="2400" dirty="0">
                <a:latin typeface="+mj-lt"/>
              </a:rPr>
              <a:t>Faire des interventions</a:t>
            </a:r>
          </a:p>
          <a:p>
            <a:pPr marL="0" lvl="0" indent="0" eaLnBrk="0" fontAlgn="base" hangingPunct="0">
              <a:lnSpc>
                <a:spcPct val="100000"/>
              </a:lnSpc>
              <a:spcBef>
                <a:spcPct val="0"/>
              </a:spcBef>
              <a:spcAft>
                <a:spcPct val="0"/>
              </a:spcAft>
              <a:buSzTx/>
              <a:buNone/>
            </a:pPr>
            <a:r>
              <a:rPr lang="en-US" altLang="en-US" sz="2400" dirty="0" err="1">
                <a:latin typeface="+mj-lt"/>
              </a:rPr>
              <a:t>Événements</a:t>
            </a:r>
            <a:r>
              <a:rPr lang="en-US" altLang="en-US" sz="2400" dirty="0">
                <a:latin typeface="+mj-lt"/>
              </a:rPr>
              <a:t> </a:t>
            </a:r>
            <a:r>
              <a:rPr lang="en-US" altLang="en-US" sz="2400" dirty="0" err="1">
                <a:latin typeface="+mj-lt"/>
              </a:rPr>
              <a:t>parallèles</a:t>
            </a:r>
            <a:endParaRPr lang="en-US" altLang="en-US" sz="2400" dirty="0">
              <a:latin typeface="+mj-lt"/>
            </a:endParaRPr>
          </a:p>
          <a:p>
            <a:pPr marL="0" lvl="0" indent="0" eaLnBrk="0" fontAlgn="base" hangingPunct="0">
              <a:lnSpc>
                <a:spcPct val="100000"/>
              </a:lnSpc>
              <a:spcBef>
                <a:spcPct val="0"/>
              </a:spcBef>
              <a:spcAft>
                <a:spcPct val="0"/>
              </a:spcAft>
              <a:buSzTx/>
              <a:buNone/>
            </a:pPr>
            <a:r>
              <a:rPr lang="en-US" altLang="en-US" sz="2400" dirty="0">
                <a:latin typeface="+mj-lt"/>
              </a:rPr>
              <a:t>Femme de courage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Google Shape;127;p21">
            <a:extLst>
              <a:ext uri="{FF2B5EF4-FFF2-40B4-BE49-F238E27FC236}">
                <a16:creationId xmlns:a16="http://schemas.microsoft.com/office/drawing/2014/main" id="{4FA22026-9C7A-4C5C-B9AF-6CAD31D55F15}"/>
              </a:ext>
            </a:extLst>
          </p:cNvPr>
          <p:cNvSpPr txBox="1">
            <a:spLocks/>
          </p:cNvSpPr>
          <p:nvPr/>
        </p:nvSpPr>
        <p:spPr>
          <a:xfrm>
            <a:off x="-1514732" y="386448"/>
            <a:ext cx="7896731" cy="763600"/>
          </a:xfrm>
          <a:prstGeom prst="rect">
            <a:avLst/>
          </a:prstGeom>
        </p:spPr>
        <p:txBody>
          <a:bodyPr spcFirstLastPara="1" vert="horz" wrap="square" lIns="121900" tIns="121900" rIns="121900" bIns="121900"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b="1" dirty="0">
                <a:solidFill>
                  <a:srgbClr val="0B5394"/>
                </a:solidFill>
              </a:rPr>
              <a:t>PLAIDOYER AU NIVEAU International </a:t>
            </a:r>
          </a:p>
        </p:txBody>
      </p:sp>
      <p:pic>
        <p:nvPicPr>
          <p:cNvPr id="1028" name="Picture 4">
            <a:extLst>
              <a:ext uri="{FF2B5EF4-FFF2-40B4-BE49-F238E27FC236}">
                <a16:creationId xmlns:a16="http://schemas.microsoft.com/office/drawing/2014/main" id="{614E9EA0-15B7-428E-A896-C2DE59F36E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3830414"/>
            <a:ext cx="5844031" cy="3063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2-HD-BTM.png">
            <a:extLst>
              <a:ext uri="{FF2B5EF4-FFF2-40B4-BE49-F238E27FC236}">
                <a16:creationId xmlns:a16="http://schemas.microsoft.com/office/drawing/2014/main" id="{CDEEF8E3-2F42-4626-AAF1-98255DD8B7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4" name="Rectangle 3">
            <a:extLst>
              <a:ext uri="{FF2B5EF4-FFF2-40B4-BE49-F238E27FC236}">
                <a16:creationId xmlns:a16="http://schemas.microsoft.com/office/drawing/2014/main" id="{523BB9C5-EDE8-4490-83A6-25290D0CDDDC}"/>
              </a:ext>
            </a:extLst>
          </p:cNvPr>
          <p:cNvSpPr/>
          <p:nvPr/>
        </p:nvSpPr>
        <p:spPr>
          <a:xfrm>
            <a:off x="291736" y="1799089"/>
            <a:ext cx="6318070" cy="2031325"/>
          </a:xfrm>
          <a:prstGeom prst="rect">
            <a:avLst/>
          </a:prstGeom>
        </p:spPr>
        <p:txBody>
          <a:bodyPr wrap="square">
            <a:spAutoFit/>
          </a:bodyPr>
          <a:lstStyle/>
          <a:p>
            <a:r>
              <a:rPr lang="en-US" i="1" dirty="0">
                <a:solidFill>
                  <a:srgbClr val="CC0000"/>
                </a:solidFill>
                <a:latin typeface="+mj-lt"/>
              </a:rPr>
              <a:t>«Un plaidoyer qui se </a:t>
            </a:r>
            <a:r>
              <a:rPr lang="en-US" i="1" dirty="0" err="1">
                <a:solidFill>
                  <a:srgbClr val="CC0000"/>
                </a:solidFill>
                <a:latin typeface="+mj-lt"/>
              </a:rPr>
              <a:t>déroule</a:t>
            </a:r>
            <a:r>
              <a:rPr lang="en-US" i="1" dirty="0">
                <a:solidFill>
                  <a:srgbClr val="CC0000"/>
                </a:solidFill>
                <a:latin typeface="+mj-lt"/>
              </a:rPr>
              <a:t> au </a:t>
            </a:r>
            <a:r>
              <a:rPr lang="en-US" i="1" dirty="0" err="1">
                <a:solidFill>
                  <a:srgbClr val="CC0000"/>
                </a:solidFill>
                <a:latin typeface="+mj-lt"/>
              </a:rPr>
              <a:t>niveau</a:t>
            </a:r>
            <a:r>
              <a:rPr lang="en-US" i="1" dirty="0">
                <a:solidFill>
                  <a:srgbClr val="CC0000"/>
                </a:solidFill>
                <a:latin typeface="+mj-lt"/>
              </a:rPr>
              <a:t> international. </a:t>
            </a:r>
            <a:r>
              <a:rPr lang="en-US" i="1" dirty="0" err="1">
                <a:solidFill>
                  <a:srgbClr val="CC0000"/>
                </a:solidFill>
                <a:latin typeface="+mj-lt"/>
              </a:rPr>
              <a:t>Lorsque</a:t>
            </a:r>
            <a:r>
              <a:rPr lang="en-US" i="1" dirty="0">
                <a:solidFill>
                  <a:srgbClr val="CC0000"/>
                </a:solidFill>
                <a:latin typeface="+mj-lt"/>
              </a:rPr>
              <a:t> les </a:t>
            </a:r>
            <a:r>
              <a:rPr lang="en-US" i="1" dirty="0" err="1">
                <a:solidFill>
                  <a:srgbClr val="CC0000"/>
                </a:solidFill>
                <a:latin typeface="+mj-lt"/>
              </a:rPr>
              <a:t>membres</a:t>
            </a:r>
            <a:r>
              <a:rPr lang="en-US" i="1" dirty="0">
                <a:solidFill>
                  <a:srgbClr val="CC0000"/>
                </a:solidFill>
                <a:latin typeface="+mj-lt"/>
              </a:rPr>
              <a:t> de la </a:t>
            </a:r>
            <a:r>
              <a:rPr lang="en-US" i="1" dirty="0" err="1">
                <a:solidFill>
                  <a:srgbClr val="CC0000"/>
                </a:solidFill>
                <a:latin typeface="+mj-lt"/>
              </a:rPr>
              <a:t>société</a:t>
            </a:r>
            <a:r>
              <a:rPr lang="en-US" i="1" dirty="0">
                <a:solidFill>
                  <a:srgbClr val="CC0000"/>
                </a:solidFill>
                <a:latin typeface="+mj-lt"/>
              </a:rPr>
              <a:t> </a:t>
            </a:r>
            <a:r>
              <a:rPr lang="en-US" i="1" dirty="0" err="1">
                <a:solidFill>
                  <a:srgbClr val="CC0000"/>
                </a:solidFill>
                <a:latin typeface="+mj-lt"/>
              </a:rPr>
              <a:t>civile</a:t>
            </a:r>
            <a:r>
              <a:rPr lang="en-US" i="1" dirty="0">
                <a:solidFill>
                  <a:srgbClr val="CC0000"/>
                </a:solidFill>
                <a:latin typeface="+mj-lt"/>
              </a:rPr>
              <a:t> </a:t>
            </a:r>
            <a:r>
              <a:rPr lang="en-US" i="1" dirty="0" err="1">
                <a:solidFill>
                  <a:srgbClr val="CC0000"/>
                </a:solidFill>
                <a:latin typeface="+mj-lt"/>
              </a:rPr>
              <a:t>interagissent</a:t>
            </a:r>
            <a:r>
              <a:rPr lang="en-US" i="1" dirty="0">
                <a:solidFill>
                  <a:srgbClr val="CC0000"/>
                </a:solidFill>
                <a:latin typeface="+mj-lt"/>
              </a:rPr>
              <a:t> avec les chefs </a:t>
            </a:r>
            <a:r>
              <a:rPr lang="en-US" i="1" dirty="0" err="1">
                <a:solidFill>
                  <a:srgbClr val="CC0000"/>
                </a:solidFill>
                <a:latin typeface="+mj-lt"/>
              </a:rPr>
              <a:t>d'État</a:t>
            </a:r>
            <a:r>
              <a:rPr lang="en-US" i="1" dirty="0">
                <a:solidFill>
                  <a:srgbClr val="CC0000"/>
                </a:solidFill>
                <a:latin typeface="+mj-lt"/>
              </a:rPr>
              <a:t>, les </a:t>
            </a:r>
            <a:r>
              <a:rPr lang="en-US" i="1" dirty="0" err="1">
                <a:solidFill>
                  <a:srgbClr val="CC0000"/>
                </a:solidFill>
                <a:latin typeface="+mj-lt"/>
              </a:rPr>
              <a:t>responsables</a:t>
            </a:r>
            <a:r>
              <a:rPr lang="en-US" i="1" dirty="0">
                <a:solidFill>
                  <a:srgbClr val="CC0000"/>
                </a:solidFill>
                <a:latin typeface="+mj-lt"/>
              </a:rPr>
              <a:t> </a:t>
            </a:r>
            <a:r>
              <a:rPr lang="en-US" i="1" dirty="0" err="1">
                <a:solidFill>
                  <a:srgbClr val="CC0000"/>
                </a:solidFill>
                <a:latin typeface="+mj-lt"/>
              </a:rPr>
              <a:t>gouvernementaux</a:t>
            </a:r>
            <a:r>
              <a:rPr lang="en-US" i="1" dirty="0">
                <a:solidFill>
                  <a:srgbClr val="CC0000"/>
                </a:solidFill>
                <a:latin typeface="+mj-lt"/>
              </a:rPr>
              <a:t> et les </a:t>
            </a:r>
            <a:r>
              <a:rPr lang="en-US" i="1" dirty="0" err="1">
                <a:solidFill>
                  <a:srgbClr val="CC0000"/>
                </a:solidFill>
                <a:latin typeface="+mj-lt"/>
              </a:rPr>
              <a:t>agences</a:t>
            </a:r>
            <a:r>
              <a:rPr lang="en-US" i="1" dirty="0">
                <a:solidFill>
                  <a:srgbClr val="CC0000"/>
                </a:solidFill>
                <a:latin typeface="+mj-lt"/>
              </a:rPr>
              <a:t> et </a:t>
            </a:r>
            <a:r>
              <a:rPr lang="en-US" i="1" dirty="0" err="1">
                <a:solidFill>
                  <a:srgbClr val="CC0000"/>
                </a:solidFill>
                <a:latin typeface="+mj-lt"/>
              </a:rPr>
              <a:t>acteurs</a:t>
            </a:r>
            <a:r>
              <a:rPr lang="en-US" i="1" dirty="0">
                <a:solidFill>
                  <a:srgbClr val="CC0000"/>
                </a:solidFill>
                <a:latin typeface="+mj-lt"/>
              </a:rPr>
              <a:t> </a:t>
            </a:r>
            <a:r>
              <a:rPr lang="en-US" i="1" dirty="0" err="1">
                <a:solidFill>
                  <a:srgbClr val="CC0000"/>
                </a:solidFill>
                <a:latin typeface="+mj-lt"/>
              </a:rPr>
              <a:t>internationaux</a:t>
            </a:r>
            <a:r>
              <a:rPr lang="en-US" i="1" dirty="0">
                <a:solidFill>
                  <a:srgbClr val="CC0000"/>
                </a:solidFill>
                <a:latin typeface="+mj-lt"/>
              </a:rPr>
              <a:t>, pour </a:t>
            </a:r>
            <a:r>
              <a:rPr lang="en-US" i="1" dirty="0" err="1">
                <a:solidFill>
                  <a:srgbClr val="CC0000"/>
                </a:solidFill>
                <a:latin typeface="+mj-lt"/>
              </a:rPr>
              <a:t>sensibiliser</a:t>
            </a:r>
            <a:r>
              <a:rPr lang="en-US" i="1" dirty="0">
                <a:solidFill>
                  <a:srgbClr val="CC0000"/>
                </a:solidFill>
                <a:latin typeface="+mj-lt"/>
              </a:rPr>
              <a:t> le public aux questions </a:t>
            </a:r>
            <a:r>
              <a:rPr lang="en-US" i="1" dirty="0" err="1">
                <a:solidFill>
                  <a:srgbClr val="CC0000"/>
                </a:solidFill>
                <a:latin typeface="+mj-lt"/>
              </a:rPr>
              <a:t>susceptibles</a:t>
            </a:r>
            <a:r>
              <a:rPr lang="en-US" i="1" dirty="0">
                <a:solidFill>
                  <a:srgbClr val="CC0000"/>
                </a:solidFill>
                <a:latin typeface="+mj-lt"/>
              </a:rPr>
              <a:t> </a:t>
            </a:r>
            <a:r>
              <a:rPr lang="en-US" i="1" dirty="0" err="1">
                <a:solidFill>
                  <a:srgbClr val="CC0000"/>
                </a:solidFill>
                <a:latin typeface="+mj-lt"/>
              </a:rPr>
              <a:t>d'influencer</a:t>
            </a:r>
            <a:r>
              <a:rPr lang="en-US" i="1" dirty="0">
                <a:solidFill>
                  <a:srgbClr val="CC0000"/>
                </a:solidFill>
                <a:latin typeface="+mj-lt"/>
              </a:rPr>
              <a:t> les politiques et les </a:t>
            </a:r>
            <a:r>
              <a:rPr lang="en-US" i="1" dirty="0" err="1">
                <a:solidFill>
                  <a:srgbClr val="CC0000"/>
                </a:solidFill>
                <a:latin typeface="+mj-lt"/>
              </a:rPr>
              <a:t>normes</a:t>
            </a:r>
            <a:r>
              <a:rPr lang="en-US" i="1" dirty="0">
                <a:solidFill>
                  <a:srgbClr val="CC0000"/>
                </a:solidFill>
                <a:latin typeface="+mj-lt"/>
              </a:rPr>
              <a:t> </a:t>
            </a:r>
            <a:r>
              <a:rPr lang="en-US" i="1" dirty="0" err="1">
                <a:solidFill>
                  <a:srgbClr val="CC0000"/>
                </a:solidFill>
                <a:latin typeface="+mj-lt"/>
              </a:rPr>
              <a:t>internationales</a:t>
            </a:r>
            <a:r>
              <a:rPr lang="en-US" i="1" dirty="0">
                <a:solidFill>
                  <a:srgbClr val="CC0000"/>
                </a:solidFill>
                <a:latin typeface="+mj-lt"/>
              </a:rPr>
              <a:t>. »</a:t>
            </a:r>
            <a:endParaRPr lang="en-US" dirty="0">
              <a:latin typeface="+mj-lt"/>
            </a:endParaRPr>
          </a:p>
        </p:txBody>
      </p:sp>
    </p:spTree>
    <p:extLst>
      <p:ext uri="{BB962C8B-B14F-4D97-AF65-F5344CB8AC3E}">
        <p14:creationId xmlns:p14="http://schemas.microsoft.com/office/powerpoint/2010/main" val="41265960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D18641C-2FC2-40F0-BF17-FCA4E68CFDED}"/>
              </a:ext>
            </a:extLst>
          </p:cNvPr>
          <p:cNvSpPr>
            <a:spLocks noChangeArrowheads="1"/>
          </p:cNvSpPr>
          <p:nvPr/>
        </p:nvSpPr>
        <p:spPr bwMode="auto">
          <a:xfrm>
            <a:off x="0" y="-29239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A6CCFF26-5CBD-4EE9-8E25-EF73693D70F9}"/>
              </a:ext>
            </a:extLst>
          </p:cNvPr>
          <p:cNvSpPr>
            <a:spLocks noGrp="1" noChangeArrowheads="1"/>
          </p:cNvSpPr>
          <p:nvPr>
            <p:ph type="body" idx="1"/>
          </p:nvPr>
        </p:nvSpPr>
        <p:spPr bwMode="auto">
          <a:xfrm>
            <a:off x="7071769" y="292384"/>
            <a:ext cx="4859384"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lvl="0" indent="0" eaLnBrk="0" fontAlgn="base" hangingPunct="0">
              <a:lnSpc>
                <a:spcPct val="100000"/>
              </a:lnSpc>
              <a:spcBef>
                <a:spcPct val="0"/>
              </a:spcBef>
              <a:spcAft>
                <a:spcPct val="0"/>
              </a:spcAft>
              <a:buSzTx/>
              <a:buNone/>
            </a:pPr>
            <a:r>
              <a:rPr lang="en-US" altLang="en-US" sz="2400" dirty="0"/>
              <a:t>Comment </a:t>
            </a:r>
            <a:r>
              <a:rPr lang="en-US" altLang="en-US" sz="2400" dirty="0" err="1"/>
              <a:t>faisons</a:t>
            </a:r>
            <a:r>
              <a:rPr lang="en-US" altLang="en-US" sz="2400" dirty="0"/>
              <a:t>-nous </a:t>
            </a:r>
            <a:r>
              <a:rPr lang="en-US" altLang="en-US" sz="2400" dirty="0" err="1"/>
              <a:t>cela</a:t>
            </a:r>
            <a:r>
              <a:rPr lang="en-US" altLang="en-US" sz="2400" dirty="0"/>
              <a:t>?</a:t>
            </a:r>
          </a:p>
          <a:p>
            <a:pPr marL="0" lvl="0" indent="0" eaLnBrk="0" fontAlgn="base" hangingPunct="0">
              <a:lnSpc>
                <a:spcPct val="100000"/>
              </a:lnSpc>
              <a:spcBef>
                <a:spcPct val="0"/>
              </a:spcBef>
              <a:spcAft>
                <a:spcPct val="0"/>
              </a:spcAft>
              <a:buSzTx/>
              <a:buNone/>
            </a:pPr>
            <a:endParaRPr lang="en-US" altLang="en-US" sz="2400" dirty="0"/>
          </a:p>
          <a:p>
            <a:pPr marL="0" lvl="0" indent="0" eaLnBrk="0" fontAlgn="base" hangingPunct="0">
              <a:lnSpc>
                <a:spcPct val="100000"/>
              </a:lnSpc>
              <a:spcBef>
                <a:spcPct val="0"/>
              </a:spcBef>
              <a:spcAft>
                <a:spcPct val="0"/>
              </a:spcAft>
              <a:buSzTx/>
              <a:buNone/>
            </a:pPr>
            <a:r>
              <a:rPr lang="en-US" altLang="en-US" sz="2400" dirty="0" err="1"/>
              <a:t>Organiser</a:t>
            </a:r>
            <a:endParaRPr lang="en-US" altLang="en-US" sz="2400" dirty="0"/>
          </a:p>
          <a:p>
            <a:pPr marL="0" lvl="0" indent="0" eaLnBrk="0" fontAlgn="base" hangingPunct="0">
              <a:lnSpc>
                <a:spcPct val="100000"/>
              </a:lnSpc>
              <a:spcBef>
                <a:spcPct val="0"/>
              </a:spcBef>
              <a:spcAft>
                <a:spcPct val="0"/>
              </a:spcAft>
              <a:buSzTx/>
              <a:buNone/>
            </a:pPr>
            <a:r>
              <a:rPr lang="en-US" altLang="en-US" sz="2400" dirty="0" err="1"/>
              <a:t>Éduquer</a:t>
            </a:r>
            <a:r>
              <a:rPr lang="en-US" altLang="en-US" sz="2400" dirty="0"/>
              <a:t> les </a:t>
            </a:r>
            <a:r>
              <a:rPr lang="en-US" altLang="en-US" sz="2400" dirty="0" err="1"/>
              <a:t>législateurs</a:t>
            </a:r>
            <a:endParaRPr lang="en-US" altLang="en-US" sz="2400" dirty="0"/>
          </a:p>
          <a:p>
            <a:pPr marL="0" lvl="0" indent="0" eaLnBrk="0" fontAlgn="base" hangingPunct="0">
              <a:lnSpc>
                <a:spcPct val="100000"/>
              </a:lnSpc>
              <a:spcBef>
                <a:spcPct val="0"/>
              </a:spcBef>
              <a:spcAft>
                <a:spcPct val="0"/>
              </a:spcAft>
              <a:buSzTx/>
              <a:buNone/>
            </a:pPr>
            <a:r>
              <a:rPr lang="en-US" altLang="en-US" sz="2400" dirty="0" err="1"/>
              <a:t>Sensibiliser</a:t>
            </a:r>
            <a:r>
              <a:rPr lang="en-US" altLang="en-US" sz="2400" dirty="0"/>
              <a:t> le public au </a:t>
            </a:r>
            <a:r>
              <a:rPr lang="en-US" altLang="en-US" sz="2400" dirty="0" err="1"/>
              <a:t>processus</a:t>
            </a:r>
            <a:r>
              <a:rPr lang="en-US" altLang="en-US" sz="2400" dirty="0"/>
              <a:t> </a:t>
            </a:r>
            <a:r>
              <a:rPr lang="en-US" altLang="en-US" sz="2400" dirty="0" err="1"/>
              <a:t>législatif</a:t>
            </a:r>
            <a:endParaRPr lang="en-US" altLang="en-US" sz="2400" dirty="0"/>
          </a:p>
          <a:p>
            <a:pPr marL="0" lvl="0" indent="0" eaLnBrk="0" fontAlgn="base" hangingPunct="0">
              <a:lnSpc>
                <a:spcPct val="100000"/>
              </a:lnSpc>
              <a:spcBef>
                <a:spcPct val="0"/>
              </a:spcBef>
              <a:spcAft>
                <a:spcPct val="0"/>
              </a:spcAft>
              <a:buSzTx/>
              <a:buNone/>
            </a:pPr>
            <a:r>
              <a:rPr lang="en-US" altLang="en-US" sz="2400" dirty="0"/>
              <a:t>Recherche</a:t>
            </a:r>
          </a:p>
          <a:p>
            <a:pPr marL="0" lvl="0" indent="0" eaLnBrk="0" fontAlgn="base" hangingPunct="0">
              <a:lnSpc>
                <a:spcPct val="100000"/>
              </a:lnSpc>
              <a:spcBef>
                <a:spcPct val="0"/>
              </a:spcBef>
              <a:spcAft>
                <a:spcPct val="0"/>
              </a:spcAft>
              <a:buSzTx/>
              <a:buNone/>
            </a:pPr>
            <a:r>
              <a:rPr lang="en-US" altLang="en-US" sz="2400" dirty="0" err="1"/>
              <a:t>Organiser</a:t>
            </a:r>
            <a:r>
              <a:rPr lang="en-US" altLang="en-US" sz="2400" dirty="0"/>
              <a:t> un </a:t>
            </a:r>
            <a:r>
              <a:rPr lang="en-US" altLang="en-US" sz="2400" dirty="0" err="1"/>
              <a:t>rallye</a:t>
            </a:r>
            <a:r>
              <a:rPr lang="en-US" altLang="en-US" sz="2400" dirty="0"/>
              <a:t> </a:t>
            </a:r>
            <a:r>
              <a:rPr lang="en-US" altLang="en-US" sz="2400" dirty="0" err="1"/>
              <a:t>ou</a:t>
            </a:r>
            <a:r>
              <a:rPr lang="en-US" altLang="en-US" sz="2400" dirty="0"/>
              <a:t> </a:t>
            </a:r>
            <a:r>
              <a:rPr lang="en-US" altLang="en-US" sz="2400" dirty="0" err="1"/>
              <a:t>une</a:t>
            </a:r>
            <a:r>
              <a:rPr lang="en-US" altLang="en-US" sz="2400" dirty="0"/>
              <a:t> </a:t>
            </a:r>
            <a:r>
              <a:rPr lang="en-US" altLang="en-US" sz="2400" dirty="0" err="1"/>
              <a:t>marche</a:t>
            </a:r>
            <a:endParaRPr lang="en-US" altLang="en-US" sz="2400" dirty="0"/>
          </a:p>
          <a:p>
            <a:pPr marL="0" lvl="0" indent="0" eaLnBrk="0" fontAlgn="base" hangingPunct="0">
              <a:lnSpc>
                <a:spcPct val="100000"/>
              </a:lnSpc>
              <a:spcBef>
                <a:spcPct val="0"/>
              </a:spcBef>
              <a:spcAft>
                <a:spcPct val="0"/>
              </a:spcAft>
              <a:buSzTx/>
              <a:buNone/>
            </a:pPr>
            <a:r>
              <a:rPr lang="en-US" altLang="en-US" sz="2400" dirty="0"/>
              <a:t>Efforts </a:t>
            </a:r>
            <a:r>
              <a:rPr lang="en-US" altLang="en-US" sz="2400" dirty="0" err="1"/>
              <a:t>réglementaires</a:t>
            </a:r>
            <a:endParaRPr lang="en-US" altLang="en-US" sz="2400" dirty="0"/>
          </a:p>
          <a:p>
            <a:pPr marL="0" lvl="0" indent="0" eaLnBrk="0" fontAlgn="base" hangingPunct="0">
              <a:lnSpc>
                <a:spcPct val="100000"/>
              </a:lnSpc>
              <a:spcBef>
                <a:spcPct val="0"/>
              </a:spcBef>
              <a:spcAft>
                <a:spcPct val="0"/>
              </a:spcAft>
              <a:buSzTx/>
              <a:buNone/>
            </a:pPr>
            <a:r>
              <a:rPr lang="en-US" altLang="en-US" sz="2400" dirty="0" err="1"/>
              <a:t>Éducation</a:t>
            </a:r>
            <a:r>
              <a:rPr lang="en-US" altLang="en-US" sz="2400" dirty="0"/>
              <a:t> </a:t>
            </a:r>
            <a:r>
              <a:rPr lang="en-US" altLang="en-US" sz="2400" dirty="0" err="1"/>
              <a:t>publique</a:t>
            </a:r>
            <a:endParaRPr lang="en-US" altLang="en-US" sz="2400" dirty="0"/>
          </a:p>
          <a:p>
            <a:pPr marL="0" lvl="0" indent="0" eaLnBrk="0" fontAlgn="base" hangingPunct="0">
              <a:lnSpc>
                <a:spcPct val="100000"/>
              </a:lnSpc>
              <a:spcBef>
                <a:spcPct val="0"/>
              </a:spcBef>
              <a:spcAft>
                <a:spcPct val="0"/>
              </a:spcAft>
              <a:buSzTx/>
              <a:buNone/>
            </a:pPr>
            <a:r>
              <a:rPr lang="en-US" altLang="en-US" sz="2400" dirty="0" err="1"/>
              <a:t>Mobilisation</a:t>
            </a:r>
            <a:r>
              <a:rPr lang="en-US" altLang="en-US" sz="2400" dirty="0"/>
              <a:t> </a:t>
            </a:r>
            <a:r>
              <a:rPr lang="en-US" altLang="en-US" sz="2400" dirty="0" err="1"/>
              <a:t>électorale</a:t>
            </a:r>
            <a:r>
              <a:rPr lang="en-US" altLang="en-US" sz="2400" dirty="0"/>
              <a:t> non </a:t>
            </a:r>
            <a:r>
              <a:rPr lang="en-US" altLang="en-US" sz="2400" dirty="0" err="1"/>
              <a:t>partisane</a:t>
            </a:r>
            <a:endParaRPr lang="en-US" altLang="en-US" sz="2400" dirty="0"/>
          </a:p>
          <a:p>
            <a:pPr marL="0" lvl="0" indent="0" eaLnBrk="0" fontAlgn="base" hangingPunct="0">
              <a:lnSpc>
                <a:spcPct val="100000"/>
              </a:lnSpc>
              <a:spcBef>
                <a:spcPct val="0"/>
              </a:spcBef>
              <a:spcAft>
                <a:spcPct val="0"/>
              </a:spcAft>
              <a:buSzTx/>
              <a:buNone/>
            </a:pPr>
            <a:r>
              <a:rPr lang="en-US" altLang="en-US" sz="2400" dirty="0" err="1"/>
              <a:t>Conférences</a:t>
            </a:r>
            <a:r>
              <a:rPr lang="en-US" altLang="en-US" sz="2400" dirty="0"/>
              <a:t> </a:t>
            </a:r>
            <a:r>
              <a:rPr lang="en-US" altLang="en-US" sz="2400" dirty="0" err="1"/>
              <a:t>pédagogiques</a:t>
            </a:r>
            <a:endParaRPr lang="en-US" altLang="en-US" sz="2400" dirty="0"/>
          </a:p>
          <a:p>
            <a:pPr marL="0" lvl="0" indent="0" eaLnBrk="0" fontAlgn="base" hangingPunct="0">
              <a:lnSpc>
                <a:spcPct val="100000"/>
              </a:lnSpc>
              <a:spcBef>
                <a:spcPct val="0"/>
              </a:spcBef>
              <a:spcAft>
                <a:spcPct val="0"/>
              </a:spcAft>
              <a:buSzTx/>
              <a:buNone/>
            </a:pPr>
            <a:r>
              <a:rPr lang="en-US" altLang="en-US" sz="2400" dirty="0"/>
              <a:t>Formation</a:t>
            </a:r>
          </a:p>
          <a:p>
            <a:pPr marL="0" lvl="0" indent="0" eaLnBrk="0" fontAlgn="base" hangingPunct="0">
              <a:lnSpc>
                <a:spcPct val="100000"/>
              </a:lnSpc>
              <a:spcBef>
                <a:spcPct val="0"/>
              </a:spcBef>
              <a:spcAft>
                <a:spcPct val="0"/>
              </a:spcAft>
              <a:buSzTx/>
              <a:buNone/>
            </a:pPr>
            <a:r>
              <a:rPr lang="en-US" altLang="en-US" sz="2400" dirty="0"/>
              <a:t>Pression</a:t>
            </a:r>
          </a:p>
        </p:txBody>
      </p:sp>
      <p:sp>
        <p:nvSpPr>
          <p:cNvPr id="7" name="Google Shape;127;p21">
            <a:extLst>
              <a:ext uri="{FF2B5EF4-FFF2-40B4-BE49-F238E27FC236}">
                <a16:creationId xmlns:a16="http://schemas.microsoft.com/office/drawing/2014/main" id="{4FA22026-9C7A-4C5C-B9AF-6CAD31D55F15}"/>
              </a:ext>
            </a:extLst>
          </p:cNvPr>
          <p:cNvSpPr txBox="1">
            <a:spLocks/>
          </p:cNvSpPr>
          <p:nvPr/>
        </p:nvSpPr>
        <p:spPr>
          <a:xfrm>
            <a:off x="-777474" y="409044"/>
            <a:ext cx="7896731" cy="763600"/>
          </a:xfrm>
          <a:prstGeom prst="rect">
            <a:avLst/>
          </a:prstGeom>
        </p:spPr>
        <p:txBody>
          <a:bodyPr spcFirstLastPara="1" vert="horz" wrap="square" lIns="121900" tIns="121900" rIns="121900" bIns="121900"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b="1" dirty="0">
                <a:solidFill>
                  <a:srgbClr val="0B5394"/>
                </a:solidFill>
              </a:rPr>
              <a:t>Plaidoyer au </a:t>
            </a:r>
            <a:r>
              <a:rPr lang="en-US" b="1" dirty="0" err="1">
                <a:solidFill>
                  <a:srgbClr val="0B5394"/>
                </a:solidFill>
              </a:rPr>
              <a:t>niveau</a:t>
            </a:r>
            <a:r>
              <a:rPr lang="en-US" b="1" dirty="0">
                <a:solidFill>
                  <a:srgbClr val="0B5394"/>
                </a:solidFill>
              </a:rPr>
              <a:t> du terrain</a:t>
            </a:r>
          </a:p>
        </p:txBody>
      </p:sp>
      <p:pic>
        <p:nvPicPr>
          <p:cNvPr id="9" name="Picture 8" descr="C2-HD-BTM.png">
            <a:extLst>
              <a:ext uri="{FF2B5EF4-FFF2-40B4-BE49-F238E27FC236}">
                <a16:creationId xmlns:a16="http://schemas.microsoft.com/office/drawing/2014/main" id="{CDEEF8E3-2F42-4626-AAF1-98255DD8B7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4" name="Rectangle 3">
            <a:extLst>
              <a:ext uri="{FF2B5EF4-FFF2-40B4-BE49-F238E27FC236}">
                <a16:creationId xmlns:a16="http://schemas.microsoft.com/office/drawing/2014/main" id="{523BB9C5-EDE8-4490-83A6-25290D0CDDDC}"/>
              </a:ext>
            </a:extLst>
          </p:cNvPr>
          <p:cNvSpPr/>
          <p:nvPr/>
        </p:nvSpPr>
        <p:spPr>
          <a:xfrm>
            <a:off x="291736" y="1799089"/>
            <a:ext cx="6318070" cy="1754326"/>
          </a:xfrm>
          <a:prstGeom prst="rect">
            <a:avLst/>
          </a:prstGeom>
        </p:spPr>
        <p:txBody>
          <a:bodyPr wrap="square">
            <a:spAutoFit/>
          </a:bodyPr>
          <a:lstStyle/>
          <a:p>
            <a:r>
              <a:rPr lang="en-US" dirty="0"/>
              <a:t>«Communication et </a:t>
            </a:r>
            <a:r>
              <a:rPr lang="en-US" dirty="0" err="1"/>
              <a:t>mobilisation</a:t>
            </a:r>
            <a:r>
              <a:rPr lang="en-US" dirty="0"/>
              <a:t> du grand public pour dialoguer avec les </a:t>
            </a:r>
            <a:r>
              <a:rPr lang="en-US" dirty="0" err="1"/>
              <a:t>élus</a:t>
            </a:r>
            <a:r>
              <a:rPr lang="en-US" dirty="0"/>
              <a:t> aux </a:t>
            </a:r>
            <a:r>
              <a:rPr lang="en-US" dirty="0" err="1"/>
              <a:t>niveaux</a:t>
            </a:r>
            <a:r>
              <a:rPr lang="en-US" dirty="0"/>
              <a:t> local, </a:t>
            </a:r>
            <a:r>
              <a:rPr lang="en-US" dirty="0" err="1"/>
              <a:t>étatique</a:t>
            </a:r>
            <a:r>
              <a:rPr lang="en-US" dirty="0"/>
              <a:t> et </a:t>
            </a:r>
            <a:r>
              <a:rPr lang="en-US" dirty="0" err="1"/>
              <a:t>fédéral</a:t>
            </a:r>
            <a:r>
              <a:rPr lang="en-US" dirty="0"/>
              <a:t>. Les activists sur le terrain </a:t>
            </a:r>
            <a:r>
              <a:rPr lang="en-US" dirty="0" err="1"/>
              <a:t>sensibilisent</a:t>
            </a:r>
            <a:r>
              <a:rPr lang="en-US" dirty="0"/>
              <a:t> le public aux </a:t>
            </a:r>
            <a:r>
              <a:rPr lang="en-US" dirty="0" err="1"/>
              <a:t>problèmes</a:t>
            </a:r>
            <a:r>
              <a:rPr lang="en-US" dirty="0"/>
              <a:t> </a:t>
            </a:r>
            <a:r>
              <a:rPr lang="en-US" dirty="0" err="1"/>
              <a:t>afin</a:t>
            </a:r>
            <a:r>
              <a:rPr lang="en-US" dirty="0"/>
              <a:t> que le grand public </a:t>
            </a:r>
            <a:r>
              <a:rPr lang="en-US" dirty="0" err="1"/>
              <a:t>puisse</a:t>
            </a:r>
            <a:r>
              <a:rPr lang="en-US" dirty="0"/>
              <a:t> influencer la perception du public, les </a:t>
            </a:r>
            <a:r>
              <a:rPr lang="en-US" dirty="0" err="1"/>
              <a:t>réglementations</a:t>
            </a:r>
            <a:r>
              <a:rPr lang="en-US" dirty="0"/>
              <a:t> et les politiques </a:t>
            </a:r>
            <a:r>
              <a:rPr lang="en-US" dirty="0" err="1"/>
              <a:t>publiques</a:t>
            </a:r>
            <a:r>
              <a:rPr lang="en-US" dirty="0"/>
              <a:t>. »</a:t>
            </a:r>
            <a:endParaRPr lang="en-US" dirty="0">
              <a:latin typeface="+mj-lt"/>
            </a:endParaRPr>
          </a:p>
        </p:txBody>
      </p:sp>
      <p:pic>
        <p:nvPicPr>
          <p:cNvPr id="2050" name="Picture 2">
            <a:extLst>
              <a:ext uri="{FF2B5EF4-FFF2-40B4-BE49-F238E27FC236}">
                <a16:creationId xmlns:a16="http://schemas.microsoft.com/office/drawing/2014/main" id="{3A8ABBAA-2572-4428-8381-F5CEB106D6E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83391" y="3381375"/>
            <a:ext cx="2428875" cy="3476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F26D0266-C23A-4033-93F5-2248AD3F9884}"/>
              </a:ext>
            </a:extLst>
          </p:cNvPr>
          <p:cNvSpPr>
            <a:spLocks noChangeArrowheads="1"/>
          </p:cNvSpPr>
          <p:nvPr/>
        </p:nvSpPr>
        <p:spPr bwMode="auto">
          <a:xfrm>
            <a:off x="0" y="-20005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7FA981FD-6C51-41D4-915F-AADB3529078C}"/>
              </a:ext>
            </a:extLst>
          </p:cNvPr>
          <p:cNvSpPr>
            <a:spLocks noChangeArrowheads="1"/>
          </p:cNvSpPr>
          <p:nvPr/>
        </p:nvSpPr>
        <p:spPr bwMode="auto">
          <a:xfrm>
            <a:off x="152400" y="-186154"/>
            <a:ext cx="1847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56341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C79DAA-A41F-4460-B8F3-0614814E07F9}"/>
              </a:ext>
            </a:extLst>
          </p:cNvPr>
          <p:cNvSpPr>
            <a:spLocks noGrp="1"/>
          </p:cNvSpPr>
          <p:nvPr>
            <p:ph type="body" idx="1"/>
          </p:nvPr>
        </p:nvSpPr>
        <p:spPr>
          <a:xfrm>
            <a:off x="415598" y="1578432"/>
            <a:ext cx="3046057" cy="3962354"/>
          </a:xfrm>
        </p:spPr>
        <p:txBody>
          <a:bodyPr/>
          <a:lstStyle/>
          <a:p>
            <a:pPr marL="152396" indent="0">
              <a:buNone/>
            </a:pPr>
            <a:r>
              <a:rPr lang="en-US" dirty="0"/>
              <a:t>Nous </a:t>
            </a:r>
            <a:r>
              <a:rPr lang="en-US" dirty="0" err="1"/>
              <a:t>avons</a:t>
            </a:r>
            <a:r>
              <a:rPr lang="en-US" dirty="0"/>
              <a:t> </a:t>
            </a:r>
            <a:r>
              <a:rPr lang="en-US" dirty="0" err="1"/>
              <a:t>entendu</a:t>
            </a:r>
            <a:r>
              <a:rPr lang="en-US" dirty="0"/>
              <a:t> </a:t>
            </a:r>
            <a:r>
              <a:rPr lang="en-US" dirty="0" err="1"/>
              <a:t>l'appel</a:t>
            </a:r>
            <a:r>
              <a:rPr lang="en-US" dirty="0"/>
              <a:t> de </a:t>
            </a:r>
            <a:r>
              <a:rPr lang="en-US" dirty="0" err="1"/>
              <a:t>nos</a:t>
            </a:r>
            <a:r>
              <a:rPr lang="en-US" dirty="0"/>
              <a:t> </a:t>
            </a:r>
            <a:r>
              <a:rPr lang="en-US" dirty="0" err="1"/>
              <a:t>membres</a:t>
            </a:r>
            <a:r>
              <a:rPr lang="en-US" dirty="0"/>
              <a:t>, Femmes et enfants dans le monde, pour que le </a:t>
            </a:r>
            <a:r>
              <a:rPr lang="en-US" dirty="0" err="1"/>
              <a:t>problème</a:t>
            </a:r>
            <a:r>
              <a:rPr lang="en-US" dirty="0"/>
              <a:t> croissant du sans-</a:t>
            </a:r>
            <a:r>
              <a:rPr lang="en-US" dirty="0" err="1"/>
              <a:t>abrisme</a:t>
            </a:r>
            <a:r>
              <a:rPr lang="en-US" dirty="0"/>
              <a:t> familial </a:t>
            </a:r>
            <a:r>
              <a:rPr lang="en-US" dirty="0" err="1"/>
              <a:t>soit</a:t>
            </a:r>
            <a:r>
              <a:rPr lang="en-US" dirty="0"/>
              <a:t> </a:t>
            </a:r>
            <a:r>
              <a:rPr lang="en-US" dirty="0" err="1"/>
              <a:t>traité</a:t>
            </a:r>
            <a:r>
              <a:rPr lang="en-US" dirty="0"/>
              <a:t>…</a:t>
            </a:r>
          </a:p>
        </p:txBody>
      </p:sp>
      <p:sp>
        <p:nvSpPr>
          <p:cNvPr id="4" name="Google Shape;127;p21">
            <a:extLst>
              <a:ext uri="{FF2B5EF4-FFF2-40B4-BE49-F238E27FC236}">
                <a16:creationId xmlns:a16="http://schemas.microsoft.com/office/drawing/2014/main" id="{6B21DCA6-7DF6-4198-A4D9-775C5160F33B}"/>
              </a:ext>
            </a:extLst>
          </p:cNvPr>
          <p:cNvSpPr txBox="1">
            <a:spLocks noGrp="1"/>
          </p:cNvSpPr>
          <p:nvPr>
            <p:ph type="title"/>
          </p:nvPr>
        </p:nvSpPr>
        <p:spPr>
          <a:xfrm>
            <a:off x="3461657" y="496888"/>
            <a:ext cx="8314418" cy="860425"/>
          </a:xfrm>
          <a:prstGeom prst="rect">
            <a:avLst/>
          </a:prstGeom>
        </p:spPr>
        <p:txBody>
          <a:bodyPr spcFirstLastPara="1" vert="horz" wrap="square" lIns="121900" tIns="121900" rIns="121900" bIns="121900" rtlCol="0" anchor="t" anchorCtr="0">
            <a:noAutofit/>
          </a:bodyPr>
          <a:lstStyle/>
          <a:p>
            <a:r>
              <a:rPr lang="en" b="1" dirty="0">
                <a:solidFill>
                  <a:srgbClr val="0B5394"/>
                </a:solidFill>
              </a:rPr>
              <a:t>UNANIMA I</a:t>
            </a:r>
            <a:r>
              <a:rPr lang="en-US" b="1" dirty="0">
                <a:solidFill>
                  <a:srgbClr val="0B5394"/>
                </a:solidFill>
              </a:rPr>
              <a:t>n</a:t>
            </a:r>
            <a:r>
              <a:rPr lang="en" b="1" dirty="0" err="1">
                <a:solidFill>
                  <a:srgbClr val="0B5394"/>
                </a:solidFill>
              </a:rPr>
              <a:t>ternAtional</a:t>
            </a:r>
            <a:r>
              <a:rPr lang="en" b="1" dirty="0">
                <a:solidFill>
                  <a:srgbClr val="0B5394"/>
                </a:solidFill>
              </a:rPr>
              <a:t> &amp; le sans-</a:t>
            </a:r>
            <a:r>
              <a:rPr lang="en" b="1" dirty="0" err="1">
                <a:solidFill>
                  <a:srgbClr val="0B5394"/>
                </a:solidFill>
              </a:rPr>
              <a:t>abrisme</a:t>
            </a:r>
            <a:r>
              <a:rPr lang="en" b="1" dirty="0">
                <a:solidFill>
                  <a:srgbClr val="0B5394"/>
                </a:solidFill>
              </a:rPr>
              <a:t> FAMILIAL</a:t>
            </a:r>
            <a:endParaRPr b="1" dirty="0">
              <a:solidFill>
                <a:srgbClr val="0B5394"/>
              </a:solidFill>
            </a:endParaRPr>
          </a:p>
        </p:txBody>
      </p:sp>
      <p:sp>
        <p:nvSpPr>
          <p:cNvPr id="5" name="Arrow: Right 4">
            <a:extLst>
              <a:ext uri="{FF2B5EF4-FFF2-40B4-BE49-F238E27FC236}">
                <a16:creationId xmlns:a16="http://schemas.microsoft.com/office/drawing/2014/main" id="{53497F4E-84E4-4EC7-8E1E-021142EAF7DD}"/>
              </a:ext>
            </a:extLst>
          </p:cNvPr>
          <p:cNvSpPr/>
          <p:nvPr/>
        </p:nvSpPr>
        <p:spPr>
          <a:xfrm>
            <a:off x="3653245" y="3429000"/>
            <a:ext cx="757646" cy="894806"/>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749FC1E-DFD6-421C-A91A-103805ED0AAF}"/>
              </a:ext>
            </a:extLst>
          </p:cNvPr>
          <p:cNvSpPr/>
          <p:nvPr/>
        </p:nvSpPr>
        <p:spPr>
          <a:xfrm>
            <a:off x="7714822" y="3429000"/>
            <a:ext cx="757646" cy="894806"/>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42D867AA-245F-4DBA-AAC2-15A8FAFE749E}"/>
              </a:ext>
            </a:extLst>
          </p:cNvPr>
          <p:cNvSpPr txBox="1">
            <a:spLocks/>
          </p:cNvSpPr>
          <p:nvPr/>
        </p:nvSpPr>
        <p:spPr>
          <a:xfrm>
            <a:off x="4493295" y="1775803"/>
            <a:ext cx="3046057" cy="4201200"/>
          </a:xfrm>
          <a:prstGeom prst="rect">
            <a:avLst/>
          </a:prstGeom>
        </p:spPr>
        <p:txBody>
          <a:bodyPr spcFirstLastPara="1" vert="horz" wrap="square" lIns="91425" tIns="91425" rIns="91425" bIns="91425"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2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600" kern="1200">
                <a:solidFill>
                  <a:schemeClr val="tx1"/>
                </a:solidFill>
                <a:latin typeface="+mn-lt"/>
                <a:ea typeface="+mn-ea"/>
                <a:cs typeface="+mn-cs"/>
              </a:defRPr>
            </a:lvl9pPr>
          </a:lstStyle>
          <a:p>
            <a:pPr marL="152396" indent="0">
              <a:buNone/>
            </a:pPr>
            <a:r>
              <a:rPr lang="en-US" dirty="0" err="1"/>
              <a:t>Depuis</a:t>
            </a:r>
            <a:r>
              <a:rPr lang="en-US" dirty="0"/>
              <a:t> 2018, nous </a:t>
            </a:r>
            <a:r>
              <a:rPr lang="en-US" dirty="0" err="1"/>
              <a:t>avons</a:t>
            </a:r>
            <a:r>
              <a:rPr lang="en-US" dirty="0"/>
              <a:t> </a:t>
            </a:r>
            <a:r>
              <a:rPr lang="en-US" dirty="0" err="1"/>
              <a:t>consacré</a:t>
            </a:r>
            <a:r>
              <a:rPr lang="en-US" dirty="0"/>
              <a:t> du temps et des </a:t>
            </a:r>
            <a:r>
              <a:rPr lang="en-US" dirty="0" err="1"/>
              <a:t>ressources</a:t>
            </a:r>
            <a:r>
              <a:rPr lang="en-US" dirty="0"/>
              <a:t> au plaidoyer par le </a:t>
            </a:r>
            <a:r>
              <a:rPr lang="en-US" dirty="0" err="1"/>
              <a:t>biais</a:t>
            </a:r>
            <a:r>
              <a:rPr lang="en-US" dirty="0"/>
              <a:t> de </a:t>
            </a:r>
            <a:r>
              <a:rPr lang="en-US" dirty="0" err="1"/>
              <a:t>recherches</a:t>
            </a:r>
            <a:r>
              <a:rPr lang="en-US" dirty="0"/>
              <a:t> sur la question du sans-abri familial et des </a:t>
            </a:r>
            <a:r>
              <a:rPr lang="en-US" dirty="0" err="1"/>
              <a:t>traumatismes</a:t>
            </a:r>
            <a:r>
              <a:rPr lang="en-US" dirty="0"/>
              <a:t>… </a:t>
            </a:r>
          </a:p>
        </p:txBody>
      </p:sp>
      <p:sp>
        <p:nvSpPr>
          <p:cNvPr id="8" name="Text Placeholder 2">
            <a:extLst>
              <a:ext uri="{FF2B5EF4-FFF2-40B4-BE49-F238E27FC236}">
                <a16:creationId xmlns:a16="http://schemas.microsoft.com/office/drawing/2014/main" id="{430BC057-C83C-46E1-BAFB-6F4B511720A2}"/>
              </a:ext>
            </a:extLst>
          </p:cNvPr>
          <p:cNvSpPr txBox="1">
            <a:spLocks/>
          </p:cNvSpPr>
          <p:nvPr/>
        </p:nvSpPr>
        <p:spPr>
          <a:xfrm>
            <a:off x="8700737" y="1775803"/>
            <a:ext cx="3046057" cy="4201200"/>
          </a:xfrm>
          <a:prstGeom prst="rect">
            <a:avLst/>
          </a:prstGeom>
        </p:spPr>
        <p:txBody>
          <a:bodyPr spcFirstLastPara="1" vert="horz" wrap="square" lIns="91425" tIns="91425" rIns="91425" bIns="91425"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2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6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600" kern="1200">
                <a:solidFill>
                  <a:schemeClr val="tx1"/>
                </a:solidFill>
                <a:latin typeface="+mn-lt"/>
                <a:ea typeface="+mn-ea"/>
                <a:cs typeface="+mn-cs"/>
              </a:defRPr>
            </a:lvl9pPr>
          </a:lstStyle>
          <a:p>
            <a:pPr marL="152396" indent="0">
              <a:buNone/>
            </a:pPr>
            <a:r>
              <a:rPr lang="en-US" dirty="0"/>
              <a:t>Nous </a:t>
            </a:r>
            <a:r>
              <a:rPr lang="en-US" dirty="0" err="1"/>
              <a:t>partageons</a:t>
            </a:r>
            <a:r>
              <a:rPr lang="en-US" dirty="0"/>
              <a:t> </a:t>
            </a:r>
            <a:r>
              <a:rPr lang="en-US" dirty="0" err="1"/>
              <a:t>nos</a:t>
            </a:r>
            <a:r>
              <a:rPr lang="en-US" dirty="0"/>
              <a:t> </a:t>
            </a:r>
            <a:r>
              <a:rPr lang="en-US" dirty="0" err="1"/>
              <a:t>recherches</a:t>
            </a:r>
            <a:r>
              <a:rPr lang="en-US" dirty="0"/>
              <a:t>; </a:t>
            </a:r>
            <a:r>
              <a:rPr lang="en-US" dirty="0" err="1"/>
              <a:t>éduquant</a:t>
            </a:r>
            <a:r>
              <a:rPr lang="en-US" dirty="0"/>
              <a:t> et </a:t>
            </a:r>
            <a:r>
              <a:rPr lang="en-US" dirty="0" err="1"/>
              <a:t>plaidoyant</a:t>
            </a:r>
            <a:r>
              <a:rPr lang="en-US" dirty="0"/>
              <a:t>  avec conviction et </a:t>
            </a:r>
            <a:r>
              <a:rPr lang="en-US" dirty="0" err="1"/>
              <a:t>fiabilité</a:t>
            </a:r>
            <a:r>
              <a:rPr lang="en-US" dirty="0"/>
              <a:t>, </a:t>
            </a:r>
            <a:r>
              <a:rPr lang="en-US" dirty="0" err="1"/>
              <a:t>en</a:t>
            </a:r>
            <a:r>
              <a:rPr lang="en-US" dirty="0"/>
              <a:t> </a:t>
            </a:r>
            <a:r>
              <a:rPr lang="en-US" dirty="0" err="1"/>
              <a:t>devenant</a:t>
            </a:r>
            <a:r>
              <a:rPr lang="en-US" dirty="0"/>
              <a:t> des experts </a:t>
            </a:r>
            <a:r>
              <a:rPr lang="en-US" dirty="0" err="1"/>
              <a:t>en</a:t>
            </a:r>
            <a:r>
              <a:rPr lang="en-US" dirty="0"/>
              <a:t> la matière </a:t>
            </a:r>
          </a:p>
        </p:txBody>
      </p:sp>
      <p:pic>
        <p:nvPicPr>
          <p:cNvPr id="12" name="Graphic 11" descr="Globe">
            <a:extLst>
              <a:ext uri="{FF2B5EF4-FFF2-40B4-BE49-F238E27FC236}">
                <a16:creationId xmlns:a16="http://schemas.microsoft.com/office/drawing/2014/main" id="{1476A3E3-E864-4076-9647-468D9EA2B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233" y="4637272"/>
            <a:ext cx="1807029" cy="1807029"/>
          </a:xfrm>
          <a:prstGeom prst="rect">
            <a:avLst/>
          </a:prstGeom>
        </p:spPr>
      </p:pic>
      <p:pic>
        <p:nvPicPr>
          <p:cNvPr id="14" name="Graphic 13" descr="Earth Globe   Asia">
            <a:extLst>
              <a:ext uri="{FF2B5EF4-FFF2-40B4-BE49-F238E27FC236}">
                <a16:creationId xmlns:a16="http://schemas.microsoft.com/office/drawing/2014/main" id="{F87B0E1C-DD6F-4A82-BB26-7E2A3AE87C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296" y="4637272"/>
            <a:ext cx="1630555" cy="1630555"/>
          </a:xfrm>
          <a:prstGeom prst="rect">
            <a:avLst/>
          </a:prstGeom>
        </p:spPr>
      </p:pic>
      <p:pic>
        <p:nvPicPr>
          <p:cNvPr id="16" name="Graphic 15" descr="Books">
            <a:extLst>
              <a:ext uri="{FF2B5EF4-FFF2-40B4-BE49-F238E27FC236}">
                <a16:creationId xmlns:a16="http://schemas.microsoft.com/office/drawing/2014/main" id="{891F5F68-DCFD-46C4-9EF1-7A3576C1F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5321" y="4691381"/>
            <a:ext cx="1675069" cy="1675069"/>
          </a:xfrm>
          <a:prstGeom prst="rect">
            <a:avLst/>
          </a:prstGeom>
        </p:spPr>
      </p:pic>
      <p:pic>
        <p:nvPicPr>
          <p:cNvPr id="18" name="Graphic 17" descr="Lecturer">
            <a:extLst>
              <a:ext uri="{FF2B5EF4-FFF2-40B4-BE49-F238E27FC236}">
                <a16:creationId xmlns:a16="http://schemas.microsoft.com/office/drawing/2014/main" id="{5CA2A7A1-ABDA-4579-9FCA-8B46817BC5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35543" y="4691382"/>
            <a:ext cx="1576446" cy="1576446"/>
          </a:xfrm>
          <a:prstGeom prst="rect">
            <a:avLst/>
          </a:prstGeom>
        </p:spPr>
      </p:pic>
    </p:spTree>
    <p:extLst>
      <p:ext uri="{BB962C8B-B14F-4D97-AF65-F5344CB8AC3E}">
        <p14:creationId xmlns:p14="http://schemas.microsoft.com/office/powerpoint/2010/main" val="2426402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2665708" y="376393"/>
            <a:ext cx="9110692" cy="763600"/>
          </a:xfrm>
          <a:prstGeom prst="rect">
            <a:avLst/>
          </a:prstGeom>
        </p:spPr>
        <p:txBody>
          <a:bodyPr spcFirstLastPara="1" vert="horz" wrap="square" lIns="121900" tIns="121900" rIns="121900" bIns="121900" rtlCol="0" anchor="t" anchorCtr="0">
            <a:noAutofit/>
          </a:bodyPr>
          <a:lstStyle/>
          <a:p>
            <a:r>
              <a:rPr lang="en" b="1" dirty="0">
                <a:solidFill>
                  <a:srgbClr val="0B5394"/>
                </a:solidFill>
              </a:rPr>
              <a:t>COMMENT UNANIMA International PLAIDE POUR METTRE FIN AU SANS-ABRISME ?</a:t>
            </a:r>
            <a:endParaRPr b="1" dirty="0">
              <a:solidFill>
                <a:srgbClr val="0B5394"/>
              </a:solidFill>
            </a:endParaRPr>
          </a:p>
        </p:txBody>
      </p:sp>
      <p:sp>
        <p:nvSpPr>
          <p:cNvPr id="215" name="Google Shape;215;p33"/>
          <p:cNvSpPr txBox="1">
            <a:spLocks noGrp="1"/>
          </p:cNvSpPr>
          <p:nvPr>
            <p:ph type="body" idx="1"/>
          </p:nvPr>
        </p:nvSpPr>
        <p:spPr>
          <a:xfrm>
            <a:off x="415600" y="1797808"/>
            <a:ext cx="11360800" cy="1677119"/>
          </a:xfrm>
          <a:prstGeom prst="rect">
            <a:avLst/>
          </a:prstGeom>
        </p:spPr>
        <p:txBody>
          <a:bodyPr spcFirstLastPara="1" vert="horz" wrap="square" lIns="121900" tIns="121900" rIns="121900" bIns="121900" rtlCol="0" anchor="t" anchorCtr="0">
            <a:noAutofit/>
          </a:bodyPr>
          <a:lstStyle/>
          <a:p>
            <a:pPr marL="0" indent="0">
              <a:spcBef>
                <a:spcPts val="1067"/>
              </a:spcBef>
              <a:spcAft>
                <a:spcPts val="2133"/>
              </a:spcAft>
              <a:buNone/>
            </a:pPr>
            <a:r>
              <a:rPr lang="en-AU" sz="2000" dirty="0"/>
              <a:t>UNANIMA International met un accent particulier sur le sans-</a:t>
            </a:r>
            <a:r>
              <a:rPr lang="en-AU" sz="2000" dirty="0" err="1"/>
              <a:t>abrisme</a:t>
            </a:r>
            <a:r>
              <a:rPr lang="en-AU" sz="2000" dirty="0"/>
              <a:t> familial et les </a:t>
            </a:r>
            <a:r>
              <a:rPr lang="en-AU" sz="2000" dirty="0" err="1"/>
              <a:t>traumatismes</a:t>
            </a:r>
            <a:r>
              <a:rPr lang="en-AU" sz="2000" dirty="0"/>
              <a:t>. Les </a:t>
            </a:r>
            <a:r>
              <a:rPr lang="en-AU" sz="2000" dirty="0" err="1"/>
              <a:t>familles</a:t>
            </a:r>
            <a:r>
              <a:rPr lang="en-AU" sz="2000" dirty="0"/>
              <a:t>, </a:t>
            </a:r>
            <a:r>
              <a:rPr lang="en-AU" sz="2000" dirty="0" err="1"/>
              <a:t>en</a:t>
            </a:r>
            <a:r>
              <a:rPr lang="en-AU" sz="2000" dirty="0"/>
              <a:t> particulier les femmes et les enfants, </a:t>
            </a:r>
            <a:r>
              <a:rPr lang="en-AU" sz="2000" dirty="0" err="1"/>
              <a:t>sont</a:t>
            </a:r>
            <a:r>
              <a:rPr lang="en-AU" sz="2000" dirty="0"/>
              <a:t> </a:t>
            </a:r>
            <a:r>
              <a:rPr lang="en-AU" sz="2000" dirty="0" err="1"/>
              <a:t>souvent</a:t>
            </a:r>
            <a:r>
              <a:rPr lang="en-AU" sz="2000" dirty="0"/>
              <a:t> </a:t>
            </a:r>
            <a:r>
              <a:rPr lang="en-AU" sz="2000" dirty="0" err="1"/>
              <a:t>considérés</a:t>
            </a:r>
            <a:r>
              <a:rPr lang="en-AU" sz="2000" dirty="0"/>
              <a:t> </a:t>
            </a:r>
            <a:r>
              <a:rPr lang="en-AU" sz="2000" dirty="0" err="1"/>
              <a:t>comme</a:t>
            </a:r>
            <a:r>
              <a:rPr lang="en-AU" sz="2000" dirty="0"/>
              <a:t> les sans-abris </a:t>
            </a:r>
            <a:r>
              <a:rPr lang="en-AU" sz="2000" dirty="0" err="1"/>
              <a:t>cachés</a:t>
            </a:r>
            <a:r>
              <a:rPr lang="en-AU" sz="2000" dirty="0"/>
              <a:t> et </a:t>
            </a:r>
            <a:r>
              <a:rPr lang="en-AU" sz="2000" dirty="0" err="1"/>
              <a:t>sont</a:t>
            </a:r>
            <a:r>
              <a:rPr lang="en-AU" sz="2000" dirty="0"/>
              <a:t> </a:t>
            </a:r>
            <a:r>
              <a:rPr lang="en-AU" sz="2000" dirty="0" err="1"/>
              <a:t>donc</a:t>
            </a:r>
            <a:r>
              <a:rPr lang="en-AU" sz="2000" dirty="0"/>
              <a:t> </a:t>
            </a:r>
            <a:r>
              <a:rPr lang="en-AU" sz="2000" dirty="0" err="1"/>
              <a:t>souvent</a:t>
            </a:r>
            <a:r>
              <a:rPr lang="en-AU" sz="2000" dirty="0"/>
              <a:t> </a:t>
            </a:r>
            <a:r>
              <a:rPr lang="en-AU" sz="2000" dirty="0" err="1"/>
              <a:t>laissés</a:t>
            </a:r>
            <a:r>
              <a:rPr lang="en-AU" sz="2000" dirty="0"/>
              <a:t> de </a:t>
            </a:r>
            <a:r>
              <a:rPr lang="en-AU" sz="2000" dirty="0" err="1"/>
              <a:t>côté</a:t>
            </a:r>
            <a:r>
              <a:rPr lang="en-AU" sz="2000" dirty="0"/>
              <a:t>. Nous les </a:t>
            </a:r>
            <a:r>
              <a:rPr lang="en-AU" sz="2000" dirty="0" err="1"/>
              <a:t>défendons</a:t>
            </a:r>
            <a:r>
              <a:rPr lang="en-AU" sz="2000" dirty="0"/>
              <a:t> de </a:t>
            </a:r>
            <a:r>
              <a:rPr lang="en-AU" sz="2000" dirty="0" err="1"/>
              <a:t>plusieurs</a:t>
            </a:r>
            <a:r>
              <a:rPr lang="en-AU" sz="2000" dirty="0"/>
              <a:t> </a:t>
            </a:r>
            <a:r>
              <a:rPr lang="en-AU" sz="2000" dirty="0" err="1"/>
              <a:t>façons</a:t>
            </a:r>
            <a:r>
              <a:rPr lang="en-AU" sz="2000" dirty="0"/>
              <a:t> </a:t>
            </a:r>
          </a:p>
          <a:p>
            <a:pPr marL="457200" indent="-457200">
              <a:spcBef>
                <a:spcPts val="1067"/>
              </a:spcBef>
              <a:spcAft>
                <a:spcPts val="2133"/>
              </a:spcAft>
            </a:pPr>
            <a:r>
              <a:rPr lang="en-AU" sz="2000" dirty="0"/>
              <a:t>Recherche </a:t>
            </a:r>
          </a:p>
          <a:p>
            <a:pPr marL="457200" indent="-457200">
              <a:spcBef>
                <a:spcPts val="1067"/>
              </a:spcBef>
              <a:spcAft>
                <a:spcPts val="2133"/>
              </a:spcAft>
            </a:pPr>
            <a:r>
              <a:rPr lang="en-AU" sz="2000" dirty="0"/>
              <a:t>Plaidoyer direct</a:t>
            </a:r>
          </a:p>
          <a:p>
            <a:pPr marL="457200" indent="-457200">
              <a:spcBef>
                <a:spcPts val="1067"/>
              </a:spcBef>
              <a:spcAft>
                <a:spcPts val="2133"/>
              </a:spcAft>
            </a:pPr>
            <a:r>
              <a:rPr lang="en-AU" sz="2000" dirty="0"/>
              <a:t>Mise </a:t>
            </a:r>
            <a:r>
              <a:rPr lang="en-AU" sz="2000" dirty="0" err="1"/>
              <a:t>en</a:t>
            </a:r>
            <a:r>
              <a:rPr lang="en-AU" sz="2000" dirty="0"/>
              <a:t> </a:t>
            </a:r>
            <a:r>
              <a:rPr lang="en-AU" sz="2000" dirty="0" err="1"/>
              <a:t>réseau</a:t>
            </a:r>
            <a:r>
              <a:rPr lang="en-AU" sz="2000" dirty="0"/>
              <a:t> </a:t>
            </a:r>
          </a:p>
          <a:p>
            <a:pPr marL="457200" indent="-457200">
              <a:spcBef>
                <a:spcPts val="1067"/>
              </a:spcBef>
              <a:spcAft>
                <a:spcPts val="2133"/>
              </a:spcAft>
            </a:pPr>
            <a:r>
              <a:rPr lang="en-AU" sz="2000" dirty="0" err="1"/>
              <a:t>Partenariats</a:t>
            </a:r>
            <a:endParaRPr lang="en-AU" sz="2000" dirty="0"/>
          </a:p>
          <a:p>
            <a:pPr marL="457200" indent="-457200">
              <a:spcBef>
                <a:spcPts val="1067"/>
              </a:spcBef>
              <a:spcAft>
                <a:spcPts val="2133"/>
              </a:spcAft>
            </a:pPr>
            <a:r>
              <a:rPr lang="en-AU" sz="2000" dirty="0" err="1"/>
              <a:t>Evénements</a:t>
            </a:r>
            <a:r>
              <a:rPr lang="en-AU" sz="2000" dirty="0"/>
              <a:t> </a:t>
            </a:r>
            <a:endParaRPr sz="2000" dirty="0"/>
          </a:p>
        </p:txBody>
      </p:sp>
      <p:pic>
        <p:nvPicPr>
          <p:cNvPr id="2" name="Picture 1">
            <a:extLst>
              <a:ext uri="{FF2B5EF4-FFF2-40B4-BE49-F238E27FC236}">
                <a16:creationId xmlns:a16="http://schemas.microsoft.com/office/drawing/2014/main" id="{0BB384C4-041D-8841-8361-7488C0D46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5232" y="3759466"/>
            <a:ext cx="2161168" cy="2881557"/>
          </a:xfrm>
          <a:prstGeom prst="rect">
            <a:avLst/>
          </a:prstGeom>
        </p:spPr>
      </p:pic>
      <p:pic>
        <p:nvPicPr>
          <p:cNvPr id="6" name="Picture 5">
            <a:extLst>
              <a:ext uri="{FF2B5EF4-FFF2-40B4-BE49-F238E27FC236}">
                <a16:creationId xmlns:a16="http://schemas.microsoft.com/office/drawing/2014/main" id="{AB0E1F07-F350-5C44-81B5-55320FEAB9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599" y="3666668"/>
            <a:ext cx="4014281" cy="3010710"/>
          </a:xfrm>
          <a:prstGeom prst="rect">
            <a:avLst/>
          </a:prstGeom>
        </p:spPr>
      </p:pic>
      <p:pic>
        <p:nvPicPr>
          <p:cNvPr id="9" name="Picture 8" descr="C2-HD-BTM.png">
            <a:extLst>
              <a:ext uri="{FF2B5EF4-FFF2-40B4-BE49-F238E27FC236}">
                <a16:creationId xmlns:a16="http://schemas.microsoft.com/office/drawing/2014/main" id="{AA7F3B28-EC6C-394A-B50B-DE8CF200C4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Tree>
    <p:extLst>
      <p:ext uri="{BB962C8B-B14F-4D97-AF65-F5344CB8AC3E}">
        <p14:creationId xmlns:p14="http://schemas.microsoft.com/office/powerpoint/2010/main" val="4059901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387927" y="387800"/>
            <a:ext cx="11360800" cy="763600"/>
          </a:xfrm>
          <a:prstGeom prst="rect">
            <a:avLst/>
          </a:prstGeom>
        </p:spPr>
        <p:txBody>
          <a:bodyPr spcFirstLastPara="1" vert="horz" wrap="square" lIns="121900" tIns="121900" rIns="121900" bIns="121900" rtlCol="0" anchor="t" anchorCtr="0">
            <a:noAutofit/>
          </a:bodyPr>
          <a:lstStyle/>
          <a:p>
            <a:r>
              <a:rPr lang="en-US" b="1" dirty="0">
                <a:solidFill>
                  <a:srgbClr val="0B5394"/>
                </a:solidFill>
              </a:rPr>
              <a:t>PRINCIPAUX Points DU PLAIDOYER</a:t>
            </a:r>
            <a:endParaRPr b="1" dirty="0">
              <a:solidFill>
                <a:srgbClr val="0B5394"/>
              </a:solidFill>
            </a:endParaRPr>
          </a:p>
        </p:txBody>
      </p:sp>
      <p:sp>
        <p:nvSpPr>
          <p:cNvPr id="183" name="Google Shape;183;p28"/>
          <p:cNvSpPr txBox="1">
            <a:spLocks noGrp="1"/>
          </p:cNvSpPr>
          <p:nvPr>
            <p:ph type="body" idx="1"/>
          </p:nvPr>
        </p:nvSpPr>
        <p:spPr>
          <a:xfrm>
            <a:off x="4364182" y="1151400"/>
            <a:ext cx="7412218" cy="4555200"/>
          </a:xfrm>
          <a:prstGeom prst="rect">
            <a:avLst/>
          </a:prstGeom>
        </p:spPr>
        <p:txBody>
          <a:bodyPr spcFirstLastPara="1" vert="horz" wrap="square" lIns="121900" tIns="121900" rIns="121900" bIns="121900" rtlCol="0" anchor="t" anchorCtr="0">
            <a:noAutofit/>
          </a:bodyPr>
          <a:lstStyle/>
          <a:p>
            <a:pPr>
              <a:lnSpc>
                <a:spcPct val="107000"/>
              </a:lnSpc>
              <a:buClr>
                <a:schemeClr val="dk1"/>
              </a:buClr>
            </a:pPr>
            <a:r>
              <a:rPr lang="en-US" dirty="0">
                <a:solidFill>
                  <a:schemeClr val="dk1"/>
                </a:solidFill>
              </a:rPr>
              <a:t>Que la </a:t>
            </a:r>
            <a:r>
              <a:rPr lang="en-US" dirty="0" err="1">
                <a:solidFill>
                  <a:schemeClr val="dk1"/>
                </a:solidFill>
              </a:rPr>
              <a:t>voix</a:t>
            </a:r>
            <a:r>
              <a:rPr lang="en-US" dirty="0">
                <a:solidFill>
                  <a:schemeClr val="dk1"/>
                </a:solidFill>
              </a:rPr>
              <a:t> des femmes et des enfants </a:t>
            </a:r>
            <a:r>
              <a:rPr lang="en-US" dirty="0" err="1">
                <a:solidFill>
                  <a:schemeClr val="dk1"/>
                </a:solidFill>
              </a:rPr>
              <a:t>ayant</a:t>
            </a:r>
            <a:r>
              <a:rPr lang="en-US" dirty="0">
                <a:solidFill>
                  <a:schemeClr val="dk1"/>
                </a:solidFill>
              </a:rPr>
              <a:t> </a:t>
            </a:r>
            <a:r>
              <a:rPr lang="en-US" dirty="0" err="1">
                <a:solidFill>
                  <a:schemeClr val="dk1"/>
                </a:solidFill>
              </a:rPr>
              <a:t>une</a:t>
            </a:r>
            <a:r>
              <a:rPr lang="en-US" dirty="0">
                <a:solidFill>
                  <a:schemeClr val="dk1"/>
                </a:solidFill>
              </a:rPr>
              <a:t> </a:t>
            </a:r>
            <a:r>
              <a:rPr lang="en-US" dirty="0" err="1">
                <a:solidFill>
                  <a:schemeClr val="dk1"/>
                </a:solidFill>
              </a:rPr>
              <a:t>expérience</a:t>
            </a:r>
            <a:r>
              <a:rPr lang="en-US" dirty="0">
                <a:solidFill>
                  <a:schemeClr val="dk1"/>
                </a:solidFill>
              </a:rPr>
              <a:t> </a:t>
            </a:r>
            <a:r>
              <a:rPr lang="en-US" dirty="0" err="1">
                <a:solidFill>
                  <a:schemeClr val="dk1"/>
                </a:solidFill>
              </a:rPr>
              <a:t>vécue</a:t>
            </a:r>
            <a:r>
              <a:rPr lang="en-US" dirty="0">
                <a:solidFill>
                  <a:schemeClr val="dk1"/>
                </a:solidFill>
              </a:rPr>
              <a:t> </a:t>
            </a:r>
            <a:r>
              <a:rPr lang="en-US" dirty="0" err="1">
                <a:solidFill>
                  <a:schemeClr val="dk1"/>
                </a:solidFill>
              </a:rPr>
              <a:t>soit</a:t>
            </a:r>
            <a:r>
              <a:rPr lang="en-US" dirty="0">
                <a:solidFill>
                  <a:schemeClr val="dk1"/>
                </a:solidFill>
              </a:rPr>
              <a:t> </a:t>
            </a:r>
            <a:r>
              <a:rPr lang="en-US" dirty="0" err="1">
                <a:solidFill>
                  <a:schemeClr val="dk1"/>
                </a:solidFill>
              </a:rPr>
              <a:t>entendue</a:t>
            </a:r>
            <a:r>
              <a:rPr lang="en-US" dirty="0">
                <a:solidFill>
                  <a:schemeClr val="dk1"/>
                </a:solidFill>
              </a:rPr>
              <a:t> et </a:t>
            </a:r>
            <a:r>
              <a:rPr lang="en-US" dirty="0" err="1">
                <a:solidFill>
                  <a:schemeClr val="dk1"/>
                </a:solidFill>
              </a:rPr>
              <a:t>incluse</a:t>
            </a:r>
            <a:r>
              <a:rPr lang="en-US" dirty="0">
                <a:solidFill>
                  <a:schemeClr val="dk1"/>
                </a:solidFill>
              </a:rPr>
              <a:t> dans la conversation et le </a:t>
            </a:r>
            <a:r>
              <a:rPr lang="en-US" dirty="0" err="1">
                <a:solidFill>
                  <a:schemeClr val="dk1"/>
                </a:solidFill>
              </a:rPr>
              <a:t>traitement</a:t>
            </a:r>
            <a:r>
              <a:rPr lang="en-US" dirty="0">
                <a:solidFill>
                  <a:schemeClr val="dk1"/>
                </a:solidFill>
              </a:rPr>
              <a:t> de la question</a:t>
            </a:r>
          </a:p>
          <a:p>
            <a:pPr>
              <a:lnSpc>
                <a:spcPct val="107000"/>
              </a:lnSpc>
              <a:buClr>
                <a:schemeClr val="dk1"/>
              </a:buClr>
            </a:pPr>
            <a:r>
              <a:rPr lang="en-US" dirty="0">
                <a:solidFill>
                  <a:schemeClr val="dk1"/>
                </a:solidFill>
              </a:rPr>
              <a:t>Pour que les </a:t>
            </a:r>
            <a:r>
              <a:rPr lang="en-US" dirty="0" err="1">
                <a:solidFill>
                  <a:schemeClr val="dk1"/>
                </a:solidFill>
              </a:rPr>
              <a:t>États</a:t>
            </a:r>
            <a:r>
              <a:rPr lang="en-US" dirty="0">
                <a:solidFill>
                  <a:schemeClr val="dk1"/>
                </a:solidFill>
              </a:rPr>
              <a:t> </a:t>
            </a:r>
            <a:r>
              <a:rPr lang="en-US" dirty="0" err="1">
                <a:solidFill>
                  <a:schemeClr val="dk1"/>
                </a:solidFill>
              </a:rPr>
              <a:t>membres</a:t>
            </a:r>
            <a:r>
              <a:rPr lang="en-US" dirty="0">
                <a:solidFill>
                  <a:schemeClr val="dk1"/>
                </a:solidFill>
              </a:rPr>
              <a:t> de </a:t>
            </a:r>
            <a:r>
              <a:rPr lang="en-US" dirty="0" err="1">
                <a:solidFill>
                  <a:schemeClr val="dk1"/>
                </a:solidFill>
              </a:rPr>
              <a:t>l'ONU</a:t>
            </a:r>
            <a:r>
              <a:rPr lang="en-US" dirty="0">
                <a:solidFill>
                  <a:schemeClr val="dk1"/>
                </a:solidFill>
              </a:rPr>
              <a:t> </a:t>
            </a:r>
            <a:r>
              <a:rPr lang="en-US" dirty="0" err="1">
                <a:solidFill>
                  <a:schemeClr val="dk1"/>
                </a:solidFill>
              </a:rPr>
              <a:t>adhèrent</a:t>
            </a:r>
            <a:r>
              <a:rPr lang="en-US" dirty="0">
                <a:solidFill>
                  <a:schemeClr val="dk1"/>
                </a:solidFill>
              </a:rPr>
              <a:t> et </a:t>
            </a:r>
            <a:r>
              <a:rPr lang="en-US" dirty="0" err="1">
                <a:solidFill>
                  <a:schemeClr val="dk1"/>
                </a:solidFill>
              </a:rPr>
              <a:t>respectent</a:t>
            </a:r>
            <a:r>
              <a:rPr lang="en-US" dirty="0">
                <a:solidFill>
                  <a:schemeClr val="dk1"/>
                </a:solidFill>
              </a:rPr>
              <a:t> les engagements </a:t>
            </a:r>
            <a:r>
              <a:rPr lang="en-US" dirty="0" err="1">
                <a:solidFill>
                  <a:schemeClr val="dk1"/>
                </a:solidFill>
              </a:rPr>
              <a:t>qu'ils</a:t>
            </a:r>
            <a:r>
              <a:rPr lang="en-US" dirty="0">
                <a:solidFill>
                  <a:schemeClr val="dk1"/>
                </a:solidFill>
              </a:rPr>
              <a:t> </a:t>
            </a:r>
            <a:r>
              <a:rPr lang="en-US" dirty="0" err="1">
                <a:solidFill>
                  <a:schemeClr val="dk1"/>
                </a:solidFill>
              </a:rPr>
              <a:t>ont</a:t>
            </a:r>
            <a:r>
              <a:rPr lang="en-US" dirty="0">
                <a:solidFill>
                  <a:schemeClr val="dk1"/>
                </a:solidFill>
              </a:rPr>
              <a:t> </a:t>
            </a:r>
            <a:r>
              <a:rPr lang="en-US" dirty="0" err="1">
                <a:solidFill>
                  <a:schemeClr val="dk1"/>
                </a:solidFill>
              </a:rPr>
              <a:t>pris</a:t>
            </a:r>
            <a:r>
              <a:rPr lang="en-US" dirty="0">
                <a:solidFill>
                  <a:schemeClr val="dk1"/>
                </a:solidFill>
              </a:rPr>
              <a:t>, y </a:t>
            </a:r>
            <a:r>
              <a:rPr lang="en-US" dirty="0" err="1">
                <a:solidFill>
                  <a:schemeClr val="dk1"/>
                </a:solidFill>
              </a:rPr>
              <a:t>compris</a:t>
            </a:r>
            <a:r>
              <a:rPr lang="en-US" dirty="0">
                <a:solidFill>
                  <a:schemeClr val="dk1"/>
                </a:solidFill>
              </a:rPr>
              <a:t>, </a:t>
            </a:r>
            <a:r>
              <a:rPr lang="en-US" dirty="0" err="1">
                <a:solidFill>
                  <a:schemeClr val="dk1"/>
                </a:solidFill>
              </a:rPr>
              <a:t>mais</a:t>
            </a:r>
            <a:r>
              <a:rPr lang="en-US" dirty="0">
                <a:solidFill>
                  <a:schemeClr val="dk1"/>
                </a:solidFill>
              </a:rPr>
              <a:t> sans </a:t>
            </a:r>
            <a:r>
              <a:rPr lang="en-US" dirty="0" err="1">
                <a:solidFill>
                  <a:schemeClr val="dk1"/>
                </a:solidFill>
              </a:rPr>
              <a:t>s'y</a:t>
            </a:r>
            <a:r>
              <a:rPr lang="en-US" dirty="0">
                <a:solidFill>
                  <a:schemeClr val="dk1"/>
                </a:solidFill>
              </a:rPr>
              <a:t> limiter, le </a:t>
            </a:r>
            <a:r>
              <a:rPr lang="en-US" dirty="0" err="1">
                <a:solidFill>
                  <a:schemeClr val="dk1"/>
                </a:solidFill>
              </a:rPr>
              <a:t>programme</a:t>
            </a:r>
            <a:r>
              <a:rPr lang="en-US" dirty="0">
                <a:solidFill>
                  <a:schemeClr val="dk1"/>
                </a:solidFill>
              </a:rPr>
              <a:t> 2030, la </a:t>
            </a:r>
            <a:r>
              <a:rPr lang="en-US" dirty="0" err="1">
                <a:solidFill>
                  <a:schemeClr val="dk1"/>
                </a:solidFill>
              </a:rPr>
              <a:t>Déclaration</a:t>
            </a:r>
            <a:r>
              <a:rPr lang="en-US" dirty="0">
                <a:solidFill>
                  <a:schemeClr val="dk1"/>
                </a:solidFill>
              </a:rPr>
              <a:t> des droits de </a:t>
            </a:r>
            <a:r>
              <a:rPr lang="en-US" dirty="0" err="1">
                <a:solidFill>
                  <a:schemeClr val="dk1"/>
                </a:solidFill>
              </a:rPr>
              <a:t>l'homme</a:t>
            </a:r>
            <a:r>
              <a:rPr lang="en-US" dirty="0">
                <a:solidFill>
                  <a:schemeClr val="dk1"/>
                </a:solidFill>
              </a:rPr>
              <a:t>, etc.</a:t>
            </a:r>
          </a:p>
          <a:p>
            <a:pPr>
              <a:lnSpc>
                <a:spcPct val="107000"/>
              </a:lnSpc>
              <a:buClr>
                <a:schemeClr val="dk1"/>
              </a:buClr>
            </a:pPr>
            <a:r>
              <a:rPr lang="en-US" dirty="0">
                <a:solidFill>
                  <a:schemeClr val="dk1"/>
                </a:solidFill>
              </a:rPr>
              <a:t>Politiques </a:t>
            </a:r>
            <a:r>
              <a:rPr lang="en-US" dirty="0" err="1">
                <a:solidFill>
                  <a:schemeClr val="dk1"/>
                </a:solidFill>
              </a:rPr>
              <a:t>sensibles</a:t>
            </a:r>
            <a:r>
              <a:rPr lang="en-US" dirty="0">
                <a:solidFill>
                  <a:schemeClr val="dk1"/>
                </a:solidFill>
              </a:rPr>
              <a:t> au genre et </a:t>
            </a:r>
            <a:r>
              <a:rPr lang="en-US" dirty="0" err="1">
                <a:solidFill>
                  <a:schemeClr val="dk1"/>
                </a:solidFill>
              </a:rPr>
              <a:t>à</a:t>
            </a:r>
            <a:r>
              <a:rPr lang="en-US" dirty="0">
                <a:solidFill>
                  <a:schemeClr val="dk1"/>
                </a:solidFill>
              </a:rPr>
              <a:t> la </a:t>
            </a:r>
            <a:r>
              <a:rPr lang="en-US" dirty="0" err="1">
                <a:solidFill>
                  <a:schemeClr val="dk1"/>
                </a:solidFill>
              </a:rPr>
              <a:t>famille</a:t>
            </a:r>
            <a:endParaRPr lang="en-US" dirty="0">
              <a:solidFill>
                <a:schemeClr val="dk1"/>
              </a:solidFill>
            </a:endParaRPr>
          </a:p>
          <a:p>
            <a:pPr>
              <a:lnSpc>
                <a:spcPct val="107000"/>
              </a:lnSpc>
              <a:buClr>
                <a:schemeClr val="dk1"/>
              </a:buClr>
            </a:pPr>
            <a:r>
              <a:rPr lang="en-US" dirty="0">
                <a:solidFill>
                  <a:schemeClr val="dk1"/>
                </a:solidFill>
              </a:rPr>
              <a:t>Le </a:t>
            </a:r>
            <a:r>
              <a:rPr lang="en-US" dirty="0" err="1">
                <a:solidFill>
                  <a:schemeClr val="dk1"/>
                </a:solidFill>
              </a:rPr>
              <a:t>logement</a:t>
            </a:r>
            <a:r>
              <a:rPr lang="en-US" dirty="0">
                <a:solidFill>
                  <a:schemeClr val="dk1"/>
                </a:solidFill>
              </a:rPr>
              <a:t> </a:t>
            </a:r>
            <a:r>
              <a:rPr lang="en-US" dirty="0" err="1">
                <a:solidFill>
                  <a:schemeClr val="dk1"/>
                </a:solidFill>
              </a:rPr>
              <a:t>d'abord</a:t>
            </a:r>
            <a:r>
              <a:rPr lang="en-US" dirty="0">
                <a:solidFill>
                  <a:schemeClr val="dk1"/>
                </a:solidFill>
              </a:rPr>
              <a:t> avec des </a:t>
            </a:r>
            <a:r>
              <a:rPr lang="en-US" dirty="0" err="1">
                <a:solidFill>
                  <a:schemeClr val="dk1"/>
                </a:solidFill>
              </a:rPr>
              <a:t>soutiens</a:t>
            </a:r>
            <a:endParaRPr lang="en-US" dirty="0">
              <a:solidFill>
                <a:schemeClr val="dk1"/>
              </a:solidFill>
            </a:endParaRPr>
          </a:p>
          <a:p>
            <a:pPr>
              <a:lnSpc>
                <a:spcPct val="107000"/>
              </a:lnSpc>
              <a:buClr>
                <a:schemeClr val="dk1"/>
              </a:buClr>
            </a:pPr>
            <a:r>
              <a:rPr lang="en-US" dirty="0">
                <a:solidFill>
                  <a:schemeClr val="dk1"/>
                </a:solidFill>
              </a:rPr>
              <a:t>Un </a:t>
            </a:r>
            <a:r>
              <a:rPr lang="en-US" dirty="0" err="1">
                <a:solidFill>
                  <a:schemeClr val="dk1"/>
                </a:solidFill>
              </a:rPr>
              <a:t>changement</a:t>
            </a:r>
            <a:r>
              <a:rPr lang="en-US" dirty="0">
                <a:solidFill>
                  <a:schemeClr val="dk1"/>
                </a:solidFill>
              </a:rPr>
              <a:t> de </a:t>
            </a:r>
            <a:r>
              <a:rPr lang="en-US" dirty="0" err="1">
                <a:solidFill>
                  <a:schemeClr val="dk1"/>
                </a:solidFill>
              </a:rPr>
              <a:t>paradigme</a:t>
            </a:r>
            <a:r>
              <a:rPr lang="en-US" dirty="0">
                <a:solidFill>
                  <a:schemeClr val="dk1"/>
                </a:solidFill>
              </a:rPr>
              <a:t>  </a:t>
            </a:r>
            <a:r>
              <a:rPr lang="en-US" dirty="0" err="1">
                <a:solidFill>
                  <a:schemeClr val="dk1"/>
                </a:solidFill>
              </a:rPr>
              <a:t>où</a:t>
            </a:r>
            <a:r>
              <a:rPr lang="en-US" dirty="0">
                <a:solidFill>
                  <a:schemeClr val="dk1"/>
                </a:solidFill>
              </a:rPr>
              <a:t> le sans-</a:t>
            </a:r>
            <a:r>
              <a:rPr lang="en-US" dirty="0" err="1">
                <a:solidFill>
                  <a:schemeClr val="dk1"/>
                </a:solidFill>
              </a:rPr>
              <a:t>abrisme</a:t>
            </a:r>
            <a:r>
              <a:rPr lang="en-US" dirty="0">
                <a:solidFill>
                  <a:schemeClr val="dk1"/>
                </a:solidFill>
              </a:rPr>
              <a:t> </a:t>
            </a:r>
            <a:r>
              <a:rPr lang="en-US" dirty="0" err="1">
                <a:solidFill>
                  <a:schemeClr val="dk1"/>
                </a:solidFill>
              </a:rPr>
              <a:t>est</a:t>
            </a:r>
            <a:r>
              <a:rPr lang="en-US" dirty="0">
                <a:solidFill>
                  <a:schemeClr val="dk1"/>
                </a:solidFill>
              </a:rPr>
              <a:t> </a:t>
            </a:r>
            <a:r>
              <a:rPr lang="en-US" dirty="0" err="1">
                <a:solidFill>
                  <a:schemeClr val="dk1"/>
                </a:solidFill>
              </a:rPr>
              <a:t>considéré</a:t>
            </a:r>
            <a:r>
              <a:rPr lang="en-US" dirty="0">
                <a:solidFill>
                  <a:schemeClr val="dk1"/>
                </a:solidFill>
              </a:rPr>
              <a:t> </a:t>
            </a:r>
            <a:r>
              <a:rPr lang="en-US" dirty="0" err="1">
                <a:solidFill>
                  <a:schemeClr val="dk1"/>
                </a:solidFill>
              </a:rPr>
              <a:t>comme</a:t>
            </a:r>
            <a:r>
              <a:rPr lang="en-US" dirty="0">
                <a:solidFill>
                  <a:schemeClr val="dk1"/>
                </a:solidFill>
              </a:rPr>
              <a:t> </a:t>
            </a:r>
            <a:r>
              <a:rPr lang="en-US" dirty="0" err="1">
                <a:solidFill>
                  <a:schemeClr val="dk1"/>
                </a:solidFill>
              </a:rPr>
              <a:t>ce</a:t>
            </a:r>
            <a:r>
              <a:rPr lang="en-US" dirty="0">
                <a:solidFill>
                  <a:schemeClr val="dk1"/>
                </a:solidFill>
              </a:rPr>
              <a:t> </a:t>
            </a:r>
            <a:r>
              <a:rPr lang="en-US" dirty="0" err="1">
                <a:solidFill>
                  <a:schemeClr val="dk1"/>
                </a:solidFill>
              </a:rPr>
              <a:t>qu’il</a:t>
            </a:r>
            <a:r>
              <a:rPr lang="en-US" dirty="0">
                <a:solidFill>
                  <a:schemeClr val="dk1"/>
                </a:solidFill>
              </a:rPr>
              <a:t> </a:t>
            </a:r>
            <a:r>
              <a:rPr lang="en-US" dirty="0" err="1">
                <a:solidFill>
                  <a:schemeClr val="dk1"/>
                </a:solidFill>
              </a:rPr>
              <a:t>est</a:t>
            </a:r>
            <a:r>
              <a:rPr lang="en-US" dirty="0">
                <a:solidFill>
                  <a:schemeClr val="dk1"/>
                </a:solidFill>
              </a:rPr>
              <a:t> , </a:t>
            </a:r>
            <a:r>
              <a:rPr lang="en-US" dirty="0" err="1">
                <a:solidFill>
                  <a:schemeClr val="dk1"/>
                </a:solidFill>
              </a:rPr>
              <a:t>une</a:t>
            </a:r>
            <a:r>
              <a:rPr lang="en-US" dirty="0">
                <a:solidFill>
                  <a:schemeClr val="dk1"/>
                </a:solidFill>
              </a:rPr>
              <a:t> question de droits </a:t>
            </a:r>
            <a:r>
              <a:rPr lang="en-US" dirty="0" err="1">
                <a:solidFill>
                  <a:schemeClr val="dk1"/>
                </a:solidFill>
              </a:rPr>
              <a:t>humains</a:t>
            </a:r>
            <a:r>
              <a:rPr lang="en-US" dirty="0">
                <a:solidFill>
                  <a:schemeClr val="dk1"/>
                </a:solidFill>
              </a:rPr>
              <a:t> et civils</a:t>
            </a:r>
          </a:p>
        </p:txBody>
      </p:sp>
      <p:pic>
        <p:nvPicPr>
          <p:cNvPr id="5" name="Picture 4" descr="C2-HD-BTM.png">
            <a:extLst>
              <a:ext uri="{FF2B5EF4-FFF2-40B4-BE49-F238E27FC236}">
                <a16:creationId xmlns:a16="http://schemas.microsoft.com/office/drawing/2014/main" id="{0D2D7FB9-CDEF-E14B-A6BB-0F05C5CDE0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Picture 2" descr="A person sitting on a bicycle&#10;&#10;Description automatically generated">
            <a:extLst>
              <a:ext uri="{FF2B5EF4-FFF2-40B4-BE49-F238E27FC236}">
                <a16:creationId xmlns:a16="http://schemas.microsoft.com/office/drawing/2014/main" id="{E0408AE7-ECDF-41C1-B6E0-B52B1F569D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959" y="2650758"/>
            <a:ext cx="3941186" cy="2628740"/>
          </a:xfrm>
          <a:prstGeom prst="rect">
            <a:avLst/>
          </a:prstGeom>
        </p:spPr>
      </p:pic>
    </p:spTree>
    <p:extLst>
      <p:ext uri="{BB962C8B-B14F-4D97-AF65-F5344CB8AC3E}">
        <p14:creationId xmlns:p14="http://schemas.microsoft.com/office/powerpoint/2010/main" val="939181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dirty="0" err="1">
                <a:solidFill>
                  <a:schemeClr val="accent5">
                    <a:lumMod val="75000"/>
                  </a:schemeClr>
                </a:solidFill>
              </a:rPr>
              <a:t>FacetTES</a:t>
            </a:r>
            <a:r>
              <a:rPr lang="en" b="1" dirty="0">
                <a:solidFill>
                  <a:schemeClr val="accent5">
                    <a:lumMod val="75000"/>
                  </a:schemeClr>
                </a:solidFill>
              </a:rPr>
              <a:t> DE LA RECHERCHE </a:t>
            </a:r>
            <a:endParaRPr b="1" dirty="0">
              <a:solidFill>
                <a:schemeClr val="accent5">
                  <a:lumMod val="75000"/>
                </a:schemeClr>
              </a:solidFill>
            </a:endParaRPr>
          </a:p>
        </p:txBody>
      </p:sp>
      <p:sp>
        <p:nvSpPr>
          <p:cNvPr id="61" name="Google Shape;61;p14"/>
          <p:cNvSpPr txBox="1">
            <a:spLocks noGrp="1"/>
          </p:cNvSpPr>
          <p:nvPr>
            <p:ph type="body" idx="1"/>
          </p:nvPr>
        </p:nvSpPr>
        <p:spPr>
          <a:xfrm>
            <a:off x="415600" y="1536633"/>
            <a:ext cx="3970000" cy="4555200"/>
          </a:xfrm>
          <a:prstGeom prst="rect">
            <a:avLst/>
          </a:prstGeom>
        </p:spPr>
        <p:txBody>
          <a:bodyPr spcFirstLastPara="1" vert="horz" wrap="square" lIns="121900" tIns="121900" rIns="121900" bIns="121900" rtlCol="0" anchor="t" anchorCtr="0">
            <a:noAutofit/>
          </a:bodyPr>
          <a:lstStyle/>
          <a:p>
            <a:pPr marL="0" indent="0">
              <a:buNone/>
            </a:pPr>
            <a:r>
              <a:rPr lang="en" b="1" i="1" dirty="0" err="1">
                <a:solidFill>
                  <a:schemeClr val="accent5">
                    <a:lumMod val="75000"/>
                  </a:schemeClr>
                </a:solidFill>
              </a:rPr>
              <a:t>Partenariats</a:t>
            </a:r>
            <a:r>
              <a:rPr lang="en" b="1" i="1" dirty="0">
                <a:solidFill>
                  <a:schemeClr val="accent5">
                    <a:lumMod val="75000"/>
                  </a:schemeClr>
                </a:solidFill>
              </a:rPr>
              <a:t>: </a:t>
            </a:r>
            <a:endParaRPr b="1" i="1" dirty="0">
              <a:solidFill>
                <a:schemeClr val="accent5">
                  <a:lumMod val="75000"/>
                </a:schemeClr>
              </a:solidFill>
            </a:endParaRPr>
          </a:p>
          <a:p>
            <a:pPr>
              <a:spcBef>
                <a:spcPts val="2133"/>
              </a:spcBef>
              <a:buClr>
                <a:srgbClr val="000000"/>
              </a:buClr>
              <a:buFont typeface="Arial" panose="020B0604020202020204" pitchFamily="34" charset="0"/>
              <a:buChar char="•"/>
            </a:pPr>
            <a:r>
              <a:rPr lang="en" dirty="0">
                <a:solidFill>
                  <a:srgbClr val="000000"/>
                </a:solidFill>
              </a:rPr>
              <a:t>SOPHIA </a:t>
            </a:r>
            <a:endParaRPr dirty="0">
              <a:solidFill>
                <a:srgbClr val="000000"/>
              </a:solidFill>
            </a:endParaRPr>
          </a:p>
          <a:p>
            <a:pPr>
              <a:buClr>
                <a:srgbClr val="000000"/>
              </a:buClr>
              <a:buFont typeface="Arial" panose="020B0604020202020204" pitchFamily="34" charset="0"/>
              <a:buChar char="•"/>
            </a:pPr>
            <a:r>
              <a:rPr lang="en" dirty="0">
                <a:solidFill>
                  <a:srgbClr val="000000"/>
                </a:solidFill>
              </a:rPr>
              <a:t>NYU</a:t>
            </a:r>
            <a:endParaRPr dirty="0">
              <a:solidFill>
                <a:srgbClr val="000000"/>
              </a:solidFill>
            </a:endParaRPr>
          </a:p>
          <a:p>
            <a:pPr>
              <a:buClr>
                <a:srgbClr val="000000"/>
              </a:buClr>
              <a:buFont typeface="Arial" panose="020B0604020202020204" pitchFamily="34" charset="0"/>
              <a:buChar char="•"/>
            </a:pPr>
            <a:r>
              <a:rPr lang="en" dirty="0">
                <a:solidFill>
                  <a:srgbClr val="000000"/>
                </a:solidFill>
              </a:rPr>
              <a:t>Conseil de UNANIMA International </a:t>
            </a:r>
            <a:endParaRPr dirty="0">
              <a:solidFill>
                <a:srgbClr val="000000"/>
              </a:solidFill>
            </a:endParaRPr>
          </a:p>
          <a:p>
            <a:pPr marL="0" indent="0">
              <a:spcBef>
                <a:spcPts val="2133"/>
              </a:spcBef>
              <a:buNone/>
            </a:pPr>
            <a:r>
              <a:rPr lang="en" b="1" i="1" dirty="0">
                <a:solidFill>
                  <a:schemeClr val="accent5">
                    <a:lumMod val="75000"/>
                  </a:schemeClr>
                </a:solidFill>
              </a:rPr>
              <a:t>Savoir des Experts:</a:t>
            </a:r>
            <a:endParaRPr b="1" i="1" dirty="0">
              <a:solidFill>
                <a:schemeClr val="accent5">
                  <a:lumMod val="75000"/>
                </a:schemeClr>
              </a:solidFill>
            </a:endParaRPr>
          </a:p>
          <a:p>
            <a:pPr>
              <a:spcBef>
                <a:spcPts val="2133"/>
              </a:spcBef>
              <a:buClr>
                <a:srgbClr val="000000"/>
              </a:buClr>
              <a:buFont typeface="Arial" panose="020B0604020202020204" pitchFamily="34" charset="0"/>
              <a:buChar char="•"/>
            </a:pPr>
            <a:r>
              <a:rPr lang="en" dirty="0" err="1">
                <a:solidFill>
                  <a:srgbClr val="000000"/>
                </a:solidFill>
              </a:rPr>
              <a:t>Académies</a:t>
            </a:r>
            <a:endParaRPr dirty="0">
              <a:solidFill>
                <a:srgbClr val="000000"/>
              </a:solidFill>
            </a:endParaRPr>
          </a:p>
          <a:p>
            <a:pPr>
              <a:buClr>
                <a:srgbClr val="000000"/>
              </a:buClr>
              <a:buFont typeface="Arial" panose="020B0604020202020204" pitchFamily="34" charset="0"/>
              <a:buChar char="•"/>
            </a:pPr>
            <a:r>
              <a:rPr lang="en" dirty="0">
                <a:solidFill>
                  <a:srgbClr val="000000"/>
                </a:solidFill>
              </a:rPr>
              <a:t>Service des </a:t>
            </a:r>
            <a:r>
              <a:rPr lang="en" dirty="0" err="1">
                <a:solidFill>
                  <a:srgbClr val="000000"/>
                </a:solidFill>
              </a:rPr>
              <a:t>praticiens</a:t>
            </a:r>
            <a:endParaRPr dirty="0">
              <a:solidFill>
                <a:srgbClr val="000000"/>
              </a:solidFill>
            </a:endParaRPr>
          </a:p>
          <a:p>
            <a:pPr>
              <a:buClr>
                <a:srgbClr val="000000"/>
              </a:buClr>
              <a:buFont typeface="Arial" panose="020B0604020202020204" pitchFamily="34" charset="0"/>
              <a:buChar char="•"/>
            </a:pPr>
            <a:r>
              <a:rPr lang="en" dirty="0">
                <a:solidFill>
                  <a:srgbClr val="000000"/>
                </a:solidFill>
              </a:rPr>
              <a:t>Nations </a:t>
            </a:r>
            <a:r>
              <a:rPr lang="en" dirty="0" err="1">
                <a:solidFill>
                  <a:srgbClr val="000000"/>
                </a:solidFill>
              </a:rPr>
              <a:t>Unies</a:t>
            </a:r>
            <a:endParaRPr dirty="0">
              <a:solidFill>
                <a:srgbClr val="000000"/>
              </a:solidFill>
            </a:endParaRPr>
          </a:p>
          <a:p>
            <a:pPr marL="0" indent="0">
              <a:spcBef>
                <a:spcPts val="2133"/>
              </a:spcBef>
              <a:spcAft>
                <a:spcPts val="2133"/>
              </a:spcAft>
              <a:buNone/>
            </a:pPr>
            <a:endParaRPr dirty="0"/>
          </a:p>
        </p:txBody>
      </p:sp>
      <p:sp>
        <p:nvSpPr>
          <p:cNvPr id="62" name="Google Shape;62;p14"/>
          <p:cNvSpPr txBox="1">
            <a:spLocks noGrp="1"/>
          </p:cNvSpPr>
          <p:nvPr>
            <p:ph type="body" idx="4294967295"/>
          </p:nvPr>
        </p:nvSpPr>
        <p:spPr>
          <a:xfrm>
            <a:off x="8221663" y="1536700"/>
            <a:ext cx="3970337" cy="4554538"/>
          </a:xfrm>
          <a:prstGeom prst="rect">
            <a:avLst/>
          </a:prstGeom>
        </p:spPr>
        <p:txBody>
          <a:bodyPr spcFirstLastPara="1" vert="horz" wrap="square" lIns="121900" tIns="121900" rIns="121900" bIns="121900" rtlCol="0" anchor="t" anchorCtr="0">
            <a:noAutofit/>
          </a:bodyPr>
          <a:lstStyle/>
          <a:p>
            <a:pPr marL="0" indent="0">
              <a:buNone/>
            </a:pPr>
            <a:r>
              <a:rPr lang="en" b="1" i="1" dirty="0" err="1">
                <a:solidFill>
                  <a:schemeClr val="accent5">
                    <a:lumMod val="75000"/>
                  </a:schemeClr>
                </a:solidFill>
              </a:rPr>
              <a:t>Autre</a:t>
            </a:r>
            <a:r>
              <a:rPr lang="en" b="1" i="1" dirty="0">
                <a:solidFill>
                  <a:schemeClr val="accent5">
                    <a:lumMod val="75000"/>
                  </a:schemeClr>
                </a:solidFill>
              </a:rPr>
              <a:t> </a:t>
            </a:r>
            <a:r>
              <a:rPr lang="en" b="1" i="1" dirty="0" err="1">
                <a:solidFill>
                  <a:schemeClr val="accent5">
                    <a:lumMod val="75000"/>
                  </a:schemeClr>
                </a:solidFill>
              </a:rPr>
              <a:t>Méthodologie</a:t>
            </a:r>
            <a:r>
              <a:rPr lang="en" b="1" i="1" dirty="0">
                <a:solidFill>
                  <a:schemeClr val="accent5">
                    <a:lumMod val="75000"/>
                  </a:schemeClr>
                </a:solidFill>
              </a:rPr>
              <a:t>: </a:t>
            </a:r>
            <a:endParaRPr b="1" i="1" dirty="0">
              <a:solidFill>
                <a:schemeClr val="accent5">
                  <a:lumMod val="75000"/>
                </a:schemeClr>
              </a:solidFill>
            </a:endParaRPr>
          </a:p>
          <a:p>
            <a:pPr>
              <a:spcBef>
                <a:spcPts val="2133"/>
              </a:spcBef>
              <a:buClr>
                <a:srgbClr val="000000"/>
              </a:buClr>
            </a:pPr>
            <a:r>
              <a:rPr lang="en" dirty="0">
                <a:solidFill>
                  <a:srgbClr val="000000"/>
                </a:solidFill>
              </a:rPr>
              <a:t>Observations</a:t>
            </a:r>
            <a:endParaRPr dirty="0">
              <a:solidFill>
                <a:srgbClr val="000000"/>
              </a:solidFill>
            </a:endParaRPr>
          </a:p>
          <a:p>
            <a:pPr>
              <a:buClr>
                <a:srgbClr val="000000"/>
              </a:buClr>
            </a:pPr>
            <a:r>
              <a:rPr lang="en" dirty="0">
                <a:solidFill>
                  <a:srgbClr val="000000"/>
                </a:solidFill>
              </a:rPr>
              <a:t>Conversations </a:t>
            </a:r>
            <a:r>
              <a:rPr lang="en" dirty="0" err="1">
                <a:solidFill>
                  <a:srgbClr val="000000"/>
                </a:solidFill>
              </a:rPr>
              <a:t>informelles</a:t>
            </a:r>
            <a:endParaRPr dirty="0">
              <a:solidFill>
                <a:srgbClr val="000000"/>
              </a:solidFill>
            </a:endParaRPr>
          </a:p>
          <a:p>
            <a:pPr>
              <a:buClr>
                <a:srgbClr val="000000"/>
              </a:buClr>
            </a:pPr>
            <a:r>
              <a:rPr lang="en" dirty="0" err="1">
                <a:solidFill>
                  <a:srgbClr val="000000"/>
                </a:solidFill>
              </a:rPr>
              <a:t>Enquête</a:t>
            </a:r>
            <a:r>
              <a:rPr lang="en" dirty="0">
                <a:solidFill>
                  <a:srgbClr val="000000"/>
                </a:solidFill>
              </a:rPr>
              <a:t> </a:t>
            </a:r>
            <a:r>
              <a:rPr lang="en" dirty="0" err="1">
                <a:solidFill>
                  <a:srgbClr val="000000"/>
                </a:solidFill>
              </a:rPr>
              <a:t>auprès</a:t>
            </a:r>
            <a:r>
              <a:rPr lang="en" dirty="0">
                <a:solidFill>
                  <a:srgbClr val="000000"/>
                </a:solidFill>
              </a:rPr>
              <a:t> des </a:t>
            </a:r>
            <a:r>
              <a:rPr lang="en" dirty="0" err="1">
                <a:solidFill>
                  <a:srgbClr val="000000"/>
                </a:solidFill>
              </a:rPr>
              <a:t>prestataires</a:t>
            </a:r>
            <a:r>
              <a:rPr lang="en" dirty="0">
                <a:solidFill>
                  <a:srgbClr val="000000"/>
                </a:solidFill>
              </a:rPr>
              <a:t> de services </a:t>
            </a:r>
            <a:endParaRPr dirty="0">
              <a:solidFill>
                <a:srgbClr val="000000"/>
              </a:solidFill>
            </a:endParaRPr>
          </a:p>
          <a:p>
            <a:pPr>
              <a:buClr>
                <a:srgbClr val="662F8E"/>
              </a:buClr>
            </a:pPr>
            <a:r>
              <a:rPr lang="en" b="1" dirty="0" err="1">
                <a:solidFill>
                  <a:srgbClr val="662F8E"/>
                </a:solidFill>
              </a:rPr>
              <a:t>Analyse</a:t>
            </a:r>
            <a:r>
              <a:rPr lang="en" b="1" dirty="0">
                <a:solidFill>
                  <a:srgbClr val="662F8E"/>
                </a:solidFill>
              </a:rPr>
              <a:t> Quantitative  </a:t>
            </a:r>
            <a:endParaRPr b="1" dirty="0">
              <a:solidFill>
                <a:srgbClr val="662F8E"/>
              </a:solidFill>
            </a:endParaRPr>
          </a:p>
        </p:txBody>
      </p:sp>
      <p:sp>
        <p:nvSpPr>
          <p:cNvPr id="63" name="Google Shape;63;p14"/>
          <p:cNvSpPr txBox="1">
            <a:spLocks noGrp="1"/>
          </p:cNvSpPr>
          <p:nvPr>
            <p:ph type="body" idx="4294967295"/>
          </p:nvPr>
        </p:nvSpPr>
        <p:spPr>
          <a:xfrm>
            <a:off x="4564063" y="1536633"/>
            <a:ext cx="3970337" cy="4554538"/>
          </a:xfrm>
          <a:prstGeom prst="rect">
            <a:avLst/>
          </a:prstGeom>
        </p:spPr>
        <p:txBody>
          <a:bodyPr spcFirstLastPara="1" vert="horz" wrap="square" lIns="121900" tIns="121900" rIns="121900" bIns="121900" rtlCol="0" anchor="t" anchorCtr="0">
            <a:noAutofit/>
          </a:bodyPr>
          <a:lstStyle/>
          <a:p>
            <a:pPr marL="0" indent="0">
              <a:buNone/>
            </a:pPr>
            <a:r>
              <a:rPr lang="en" b="1" i="1" dirty="0">
                <a:solidFill>
                  <a:schemeClr val="accent5">
                    <a:lumMod val="75000"/>
                  </a:schemeClr>
                </a:solidFill>
              </a:rPr>
              <a:t> Experience </a:t>
            </a:r>
            <a:r>
              <a:rPr lang="en" b="1" i="1" dirty="0" err="1">
                <a:solidFill>
                  <a:schemeClr val="accent5">
                    <a:lumMod val="75000"/>
                  </a:schemeClr>
                </a:solidFill>
              </a:rPr>
              <a:t>vécue</a:t>
            </a:r>
            <a:r>
              <a:rPr lang="en" b="1" i="1" dirty="0">
                <a:solidFill>
                  <a:schemeClr val="accent5">
                    <a:lumMod val="75000"/>
                  </a:schemeClr>
                </a:solidFill>
              </a:rPr>
              <a:t>:</a:t>
            </a:r>
            <a:endParaRPr b="1" i="1" dirty="0">
              <a:solidFill>
                <a:schemeClr val="accent5">
                  <a:lumMod val="75000"/>
                </a:schemeClr>
              </a:solidFill>
            </a:endParaRPr>
          </a:p>
          <a:p>
            <a:pPr>
              <a:spcBef>
                <a:spcPts val="2133"/>
              </a:spcBef>
              <a:buClr>
                <a:srgbClr val="EB1E79"/>
              </a:buClr>
            </a:pPr>
            <a:r>
              <a:rPr lang="en" b="1" dirty="0">
                <a:solidFill>
                  <a:srgbClr val="EB1E79"/>
                </a:solidFill>
              </a:rPr>
              <a:t>Interviews</a:t>
            </a:r>
            <a:endParaRPr b="1" dirty="0">
              <a:solidFill>
                <a:srgbClr val="EB1E79"/>
              </a:solidFill>
            </a:endParaRPr>
          </a:p>
          <a:p>
            <a:pPr>
              <a:buClr>
                <a:srgbClr val="000000"/>
              </a:buClr>
            </a:pPr>
            <a:r>
              <a:rPr lang="en" dirty="0" err="1">
                <a:solidFill>
                  <a:srgbClr val="000000"/>
                </a:solidFill>
              </a:rPr>
              <a:t>Groupes-cibles</a:t>
            </a:r>
            <a:endParaRPr lang="en" dirty="0">
              <a:solidFill>
                <a:srgbClr val="000000"/>
              </a:solidFill>
            </a:endParaRPr>
          </a:p>
          <a:p>
            <a:pPr>
              <a:buClr>
                <a:srgbClr val="000000"/>
              </a:buClr>
            </a:pPr>
            <a:r>
              <a:rPr lang="en" dirty="0" err="1">
                <a:solidFill>
                  <a:srgbClr val="000000"/>
                </a:solidFill>
              </a:rPr>
              <a:t>Témoignages</a:t>
            </a:r>
            <a:r>
              <a:rPr lang="en" dirty="0">
                <a:solidFill>
                  <a:srgbClr val="000000"/>
                </a:solidFill>
              </a:rPr>
              <a:t> </a:t>
            </a:r>
            <a:r>
              <a:rPr lang="en" dirty="0" err="1">
                <a:solidFill>
                  <a:srgbClr val="000000"/>
                </a:solidFill>
              </a:rPr>
              <a:t>écrits</a:t>
            </a:r>
            <a:endParaRPr dirty="0">
              <a:solidFill>
                <a:srgbClr val="000000"/>
              </a:solidFill>
            </a:endParaRPr>
          </a:p>
          <a:p>
            <a:pPr>
              <a:buClr>
                <a:srgbClr val="000000"/>
              </a:buClr>
            </a:pPr>
            <a:r>
              <a:rPr lang="en" dirty="0" err="1">
                <a:solidFill>
                  <a:srgbClr val="000000"/>
                </a:solidFill>
              </a:rPr>
              <a:t>Soumissions</a:t>
            </a:r>
            <a:r>
              <a:rPr lang="en" dirty="0">
                <a:solidFill>
                  <a:srgbClr val="000000"/>
                </a:solidFill>
              </a:rPr>
              <a:t> </a:t>
            </a:r>
            <a:r>
              <a:rPr lang="en" dirty="0" err="1">
                <a:solidFill>
                  <a:srgbClr val="000000"/>
                </a:solidFill>
              </a:rPr>
              <a:t>d’Art</a:t>
            </a:r>
            <a:endParaRPr dirty="0">
              <a:solidFill>
                <a:srgbClr val="000000"/>
              </a:solidFill>
            </a:endParaRPr>
          </a:p>
        </p:txBody>
      </p:sp>
      <p:pic>
        <p:nvPicPr>
          <p:cNvPr id="6" name="Picture 5" descr="C2-HD-BTM.png">
            <a:extLst>
              <a:ext uri="{FF2B5EF4-FFF2-40B4-BE49-F238E27FC236}">
                <a16:creationId xmlns:a16="http://schemas.microsoft.com/office/drawing/2014/main" id="{A9944039-50FA-924F-A9B0-8E93CFC537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79572"/>
            <a:ext cx="12192000" cy="1170122"/>
          </a:xfrm>
          <a:prstGeom prst="rect">
            <a:avLst/>
          </a:prstGeom>
        </p:spPr>
      </p:pic>
      <p:pic>
        <p:nvPicPr>
          <p:cNvPr id="3" name="Graphic 2" descr="Woman with baby">
            <a:extLst>
              <a:ext uri="{FF2B5EF4-FFF2-40B4-BE49-F238E27FC236}">
                <a16:creationId xmlns:a16="http://schemas.microsoft.com/office/drawing/2014/main" id="{60A7F0EC-0F72-5B46-AC92-31DB5F4D48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3438" y="4326704"/>
            <a:ext cx="1451863" cy="1451863"/>
          </a:xfrm>
          <a:prstGeom prst="rect">
            <a:avLst/>
          </a:prstGeom>
        </p:spPr>
      </p:pic>
      <p:pic>
        <p:nvPicPr>
          <p:cNvPr id="5" name="Graphic 4" descr="Family with two children">
            <a:extLst>
              <a:ext uri="{FF2B5EF4-FFF2-40B4-BE49-F238E27FC236}">
                <a16:creationId xmlns:a16="http://schemas.microsoft.com/office/drawing/2014/main" id="{35C5DA9A-E670-2D4E-8F33-CAB65601B7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4626" y="4326704"/>
            <a:ext cx="1648124" cy="1648124"/>
          </a:xfrm>
          <a:prstGeom prst="rect">
            <a:avLst/>
          </a:prstGeom>
        </p:spPr>
      </p:pic>
      <p:pic>
        <p:nvPicPr>
          <p:cNvPr id="8" name="Graphic 7" descr="Woman with kid">
            <a:extLst>
              <a:ext uri="{FF2B5EF4-FFF2-40B4-BE49-F238E27FC236}">
                <a16:creationId xmlns:a16="http://schemas.microsoft.com/office/drawing/2014/main" id="{7DD59C5B-4D7D-6644-911C-2F8A7DBAD2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7475" y="4329256"/>
            <a:ext cx="1451863" cy="1451863"/>
          </a:xfrm>
          <a:prstGeom prst="rect">
            <a:avLst/>
          </a:prstGeom>
        </p:spPr>
      </p:pic>
    </p:spTree>
    <p:extLst>
      <p:ext uri="{BB962C8B-B14F-4D97-AF65-F5344CB8AC3E}">
        <p14:creationId xmlns:p14="http://schemas.microsoft.com/office/powerpoint/2010/main" val="129954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descr="C2-HD-BTM.png">
            <a:extLst>
              <a:ext uri="{FF2B5EF4-FFF2-40B4-BE49-F238E27FC236}">
                <a16:creationId xmlns:a16="http://schemas.microsoft.com/office/drawing/2014/main" id="{1107B72E-42FC-924A-83CA-D3DB142EA9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4400"/>
            <a:ext cx="12192000" cy="763600"/>
          </a:xfrm>
          <a:prstGeom prst="rect">
            <a:avLst/>
          </a:prstGeom>
        </p:spPr>
      </p:pic>
      <p:sp>
        <p:nvSpPr>
          <p:cNvPr id="109" name="Google Shape;109;p19"/>
          <p:cNvSpPr txBox="1">
            <a:spLocks noGrp="1"/>
          </p:cNvSpPr>
          <p:nvPr>
            <p:ph type="body" idx="1"/>
          </p:nvPr>
        </p:nvSpPr>
        <p:spPr>
          <a:xfrm>
            <a:off x="702717" y="198200"/>
            <a:ext cx="4850718" cy="6461600"/>
          </a:xfrm>
          <a:prstGeom prst="rect">
            <a:avLst/>
          </a:prstGeom>
        </p:spPr>
        <p:txBody>
          <a:bodyPr spcFirstLastPara="1" vert="horz" wrap="square" lIns="121900" tIns="121900" rIns="121900" bIns="121900" rtlCol="0" anchor="t" anchorCtr="0">
            <a:noAutofit/>
          </a:bodyPr>
          <a:lstStyle/>
          <a:p>
            <a:pPr marL="0" indent="0">
              <a:buNone/>
            </a:pPr>
            <a:r>
              <a:rPr lang="en" sz="1867" dirty="0" err="1"/>
              <a:t>Soeurs</a:t>
            </a:r>
            <a:r>
              <a:rPr lang="en" sz="1867" dirty="0"/>
              <a:t> </a:t>
            </a:r>
            <a:r>
              <a:rPr lang="en" sz="1867" dirty="0" err="1"/>
              <a:t>Carmélites</a:t>
            </a:r>
            <a:r>
              <a:rPr lang="en" sz="1867" dirty="0"/>
              <a:t> de la </a:t>
            </a:r>
            <a:r>
              <a:rPr lang="en" sz="1867" dirty="0" err="1"/>
              <a:t>Charité</a:t>
            </a:r>
            <a:r>
              <a:rPr lang="en" sz="1867" dirty="0"/>
              <a:t>  </a:t>
            </a:r>
            <a:r>
              <a:rPr lang="en" sz="1867" dirty="0" err="1"/>
              <a:t>Vedruna</a:t>
            </a:r>
            <a:endParaRPr sz="1867" dirty="0"/>
          </a:p>
          <a:p>
            <a:pPr marL="0" indent="0">
              <a:spcBef>
                <a:spcPts val="2133"/>
              </a:spcBef>
              <a:buNone/>
            </a:pPr>
            <a:r>
              <a:rPr lang="en" sz="1867" dirty="0" err="1"/>
              <a:t>Congrégation</a:t>
            </a:r>
            <a:r>
              <a:rPr lang="en" sz="1867" dirty="0"/>
              <a:t> de Notre Dame</a:t>
            </a:r>
            <a:endParaRPr sz="1867" dirty="0"/>
          </a:p>
          <a:p>
            <a:pPr marL="0" indent="0">
              <a:spcBef>
                <a:spcPts val="2133"/>
              </a:spcBef>
              <a:buNone/>
            </a:pPr>
            <a:r>
              <a:rPr lang="en" sz="1867" dirty="0" err="1"/>
              <a:t>Congrégation</a:t>
            </a:r>
            <a:r>
              <a:rPr lang="en" sz="1867" dirty="0"/>
              <a:t> du Bon Secours of Paris</a:t>
            </a:r>
            <a:endParaRPr sz="1867" dirty="0"/>
          </a:p>
          <a:p>
            <a:pPr marL="0" indent="0">
              <a:spcBef>
                <a:spcPts val="2133"/>
              </a:spcBef>
              <a:buNone/>
            </a:pPr>
            <a:r>
              <a:rPr lang="en" sz="1867" dirty="0" err="1"/>
              <a:t>Congrégation</a:t>
            </a:r>
            <a:r>
              <a:rPr lang="en" sz="1867" dirty="0"/>
              <a:t> de Marie  (</a:t>
            </a:r>
            <a:r>
              <a:rPr lang="en" sz="1867" dirty="0" err="1"/>
              <a:t>Soeurs</a:t>
            </a:r>
            <a:r>
              <a:rPr lang="en" sz="1867" dirty="0"/>
              <a:t> </a:t>
            </a:r>
            <a:r>
              <a:rPr lang="en" sz="1867" dirty="0" err="1"/>
              <a:t>Maristes</a:t>
            </a:r>
            <a:r>
              <a:rPr lang="en" sz="1867" dirty="0"/>
              <a:t>)</a:t>
            </a:r>
            <a:endParaRPr sz="1867" dirty="0"/>
          </a:p>
          <a:p>
            <a:pPr marL="0" indent="0">
              <a:spcBef>
                <a:spcPts val="2133"/>
              </a:spcBef>
              <a:buNone/>
            </a:pPr>
            <a:r>
              <a:rPr lang="en" sz="1867" dirty="0" err="1"/>
              <a:t>Congrégation</a:t>
            </a:r>
            <a:r>
              <a:rPr lang="en" sz="1867" dirty="0"/>
              <a:t> de  Sainte  Brigitte (</a:t>
            </a:r>
            <a:r>
              <a:rPr lang="en" sz="1867" dirty="0" err="1"/>
              <a:t>Brigittines</a:t>
            </a:r>
            <a:r>
              <a:rPr lang="en" sz="1867" dirty="0"/>
              <a:t>)</a:t>
            </a:r>
            <a:endParaRPr sz="1867" dirty="0"/>
          </a:p>
          <a:p>
            <a:pPr marL="0" indent="0">
              <a:spcBef>
                <a:spcPts val="2133"/>
              </a:spcBef>
              <a:buNone/>
            </a:pPr>
            <a:r>
              <a:rPr lang="en" sz="1867" dirty="0" err="1"/>
              <a:t>Congrégation</a:t>
            </a:r>
            <a:r>
              <a:rPr lang="en" sz="1867" dirty="0"/>
              <a:t> des </a:t>
            </a:r>
            <a:r>
              <a:rPr lang="en" sz="1867" dirty="0" err="1"/>
              <a:t>Soeurs</a:t>
            </a:r>
            <a:r>
              <a:rPr lang="en" sz="1867" dirty="0"/>
              <a:t> de Ste Agnès</a:t>
            </a:r>
            <a:endParaRPr sz="1867" dirty="0"/>
          </a:p>
          <a:p>
            <a:pPr marL="0" indent="0">
              <a:spcBef>
                <a:spcPts val="2133"/>
              </a:spcBef>
              <a:buNone/>
            </a:pPr>
            <a:r>
              <a:rPr lang="en" sz="1867" dirty="0" err="1"/>
              <a:t>Filles</a:t>
            </a:r>
            <a:r>
              <a:rPr lang="en" sz="1867" dirty="0"/>
              <a:t> de la </a:t>
            </a:r>
            <a:r>
              <a:rPr lang="en" sz="1867" dirty="0" err="1"/>
              <a:t>Sagesse</a:t>
            </a:r>
            <a:endParaRPr sz="1867" dirty="0"/>
          </a:p>
          <a:p>
            <a:pPr marL="0" indent="0">
              <a:spcBef>
                <a:spcPts val="2133"/>
              </a:spcBef>
              <a:buNone/>
            </a:pPr>
            <a:r>
              <a:rPr lang="en" sz="1867" dirty="0" err="1"/>
              <a:t>Servantes</a:t>
            </a:r>
            <a:r>
              <a:rPr lang="en" sz="1867" dirty="0"/>
              <a:t> du Sacré Coeur de </a:t>
            </a:r>
            <a:r>
              <a:rPr lang="en" sz="1867" dirty="0" err="1"/>
              <a:t>Jésus</a:t>
            </a:r>
            <a:endParaRPr sz="1867" dirty="0"/>
          </a:p>
          <a:p>
            <a:pPr marL="0" indent="0">
              <a:spcBef>
                <a:spcPts val="2133"/>
              </a:spcBef>
              <a:buNone/>
            </a:pPr>
            <a:r>
              <a:rPr lang="en" sz="1867" dirty="0" err="1"/>
              <a:t>Soeurs</a:t>
            </a:r>
            <a:r>
              <a:rPr lang="en" sz="1867" dirty="0"/>
              <a:t> de la Sainte Union </a:t>
            </a:r>
            <a:endParaRPr sz="1867" dirty="0"/>
          </a:p>
          <a:p>
            <a:pPr marL="0" indent="0">
              <a:spcBef>
                <a:spcPts val="2133"/>
              </a:spcBef>
              <a:buNone/>
            </a:pPr>
            <a:r>
              <a:rPr lang="en" sz="1867" dirty="0" err="1"/>
              <a:t>Soeurs</a:t>
            </a:r>
            <a:r>
              <a:rPr lang="en" sz="1867" dirty="0"/>
              <a:t> </a:t>
            </a:r>
            <a:r>
              <a:rPr lang="en" sz="1867" dirty="0" err="1"/>
              <a:t>Missionnaires</a:t>
            </a:r>
            <a:r>
              <a:rPr lang="en" sz="1867" dirty="0"/>
              <a:t> du Sacré Coeur </a:t>
            </a:r>
            <a:endParaRPr sz="1867" dirty="0"/>
          </a:p>
          <a:p>
            <a:pPr marL="0" indent="0">
              <a:spcBef>
                <a:spcPts val="2133"/>
              </a:spcBef>
              <a:buNone/>
            </a:pPr>
            <a:r>
              <a:rPr lang="en" sz="1867" dirty="0"/>
              <a:t>Notre Dame de Sion</a:t>
            </a:r>
            <a:endParaRPr sz="1867" dirty="0"/>
          </a:p>
          <a:p>
            <a:pPr marL="0" indent="0">
              <a:spcBef>
                <a:spcPts val="2133"/>
              </a:spcBef>
              <a:buNone/>
            </a:pPr>
            <a:endParaRPr sz="1867" dirty="0"/>
          </a:p>
          <a:p>
            <a:pPr marL="0" indent="0">
              <a:spcBef>
                <a:spcPts val="2133"/>
              </a:spcBef>
              <a:spcAft>
                <a:spcPts val="2133"/>
              </a:spcAft>
              <a:buNone/>
            </a:pPr>
            <a:endParaRPr dirty="0"/>
          </a:p>
        </p:txBody>
      </p:sp>
      <p:sp>
        <p:nvSpPr>
          <p:cNvPr id="110" name="Google Shape;110;p19"/>
          <p:cNvSpPr txBox="1">
            <a:spLocks noGrp="1"/>
          </p:cNvSpPr>
          <p:nvPr>
            <p:ph type="body" idx="4294967295"/>
          </p:nvPr>
        </p:nvSpPr>
        <p:spPr>
          <a:xfrm>
            <a:off x="6256151" y="710120"/>
            <a:ext cx="5825968" cy="6461125"/>
          </a:xfrm>
          <a:prstGeom prst="rect">
            <a:avLst/>
          </a:prstGeom>
        </p:spPr>
        <p:txBody>
          <a:bodyPr spcFirstLastPara="1" vert="horz" wrap="square" lIns="121900" tIns="121900" rIns="121900" bIns="121900" rtlCol="0" anchor="t" anchorCtr="0">
            <a:noAutofit/>
          </a:bodyPr>
          <a:lstStyle/>
          <a:p>
            <a:pPr marL="0" indent="0">
              <a:buNone/>
            </a:pPr>
            <a:r>
              <a:rPr lang="en" sz="1867" dirty="0"/>
              <a:t>Religieuses de </a:t>
            </a:r>
            <a:r>
              <a:rPr lang="en" sz="1867" dirty="0" err="1"/>
              <a:t>Jésus</a:t>
            </a:r>
            <a:r>
              <a:rPr lang="en" sz="1867" dirty="0"/>
              <a:t> et Marie </a:t>
            </a:r>
            <a:endParaRPr sz="1867" dirty="0"/>
          </a:p>
          <a:p>
            <a:pPr marL="0" indent="0">
              <a:spcBef>
                <a:spcPts val="2133"/>
              </a:spcBef>
              <a:buNone/>
            </a:pPr>
            <a:r>
              <a:rPr lang="en-US" sz="1867" dirty="0"/>
              <a:t>S</a:t>
            </a:r>
            <a:r>
              <a:rPr lang="en" sz="1867" dirty="0" err="1"/>
              <a:t>oeurs</a:t>
            </a:r>
            <a:r>
              <a:rPr lang="en" sz="1867" dirty="0"/>
              <a:t> Religieuses de la </a:t>
            </a:r>
            <a:r>
              <a:rPr lang="en" sz="1867" dirty="0" err="1"/>
              <a:t>Charité</a:t>
            </a:r>
            <a:r>
              <a:rPr lang="en" sz="1867" dirty="0"/>
              <a:t> (</a:t>
            </a:r>
            <a:r>
              <a:rPr lang="en" sz="1867" dirty="0" err="1"/>
              <a:t>Irlande</a:t>
            </a:r>
            <a:r>
              <a:rPr lang="en" sz="1867" dirty="0"/>
              <a:t> et </a:t>
            </a:r>
            <a:r>
              <a:rPr lang="en" sz="1867" dirty="0" err="1"/>
              <a:t>Australie</a:t>
            </a:r>
            <a:r>
              <a:rPr lang="en" sz="1867" dirty="0"/>
              <a:t>)</a:t>
            </a:r>
            <a:endParaRPr sz="1867" dirty="0"/>
          </a:p>
          <a:p>
            <a:pPr marL="0" indent="0">
              <a:spcBef>
                <a:spcPts val="2133"/>
              </a:spcBef>
              <a:buNone/>
            </a:pPr>
            <a:r>
              <a:rPr lang="en-US" sz="1867" dirty="0"/>
              <a:t>S</a:t>
            </a:r>
            <a:r>
              <a:rPr lang="en" sz="1867" dirty="0" err="1"/>
              <a:t>oeurs</a:t>
            </a:r>
            <a:r>
              <a:rPr lang="en" sz="1867" dirty="0"/>
              <a:t> de </a:t>
            </a:r>
            <a:r>
              <a:rPr lang="en" sz="1867" dirty="0" err="1"/>
              <a:t>l’Assomption</a:t>
            </a:r>
            <a:r>
              <a:rPr lang="en" sz="1867" dirty="0"/>
              <a:t> de la </a:t>
            </a:r>
            <a:r>
              <a:rPr lang="en" sz="1867" dirty="0" err="1"/>
              <a:t>Vierge</a:t>
            </a:r>
            <a:r>
              <a:rPr lang="en" sz="1867" dirty="0"/>
              <a:t> Marie</a:t>
            </a:r>
          </a:p>
          <a:p>
            <a:pPr marL="0" indent="0">
              <a:spcBef>
                <a:spcPts val="2133"/>
              </a:spcBef>
              <a:buNone/>
            </a:pPr>
            <a:r>
              <a:rPr lang="en" sz="1867" dirty="0" err="1"/>
              <a:t>Soeurs</a:t>
            </a:r>
            <a:r>
              <a:rPr lang="en" sz="1867" dirty="0"/>
              <a:t> du </a:t>
            </a:r>
            <a:r>
              <a:rPr lang="en" sz="1867" dirty="0" err="1"/>
              <a:t>Divin</a:t>
            </a:r>
            <a:r>
              <a:rPr lang="en" sz="1867" dirty="0"/>
              <a:t> </a:t>
            </a:r>
            <a:r>
              <a:rPr lang="en" sz="1867" dirty="0" err="1"/>
              <a:t>Sauveur</a:t>
            </a:r>
            <a:r>
              <a:rPr lang="en" sz="1867" dirty="0"/>
              <a:t> (</a:t>
            </a:r>
            <a:r>
              <a:rPr lang="en" sz="1867" dirty="0" err="1"/>
              <a:t>Soeurs</a:t>
            </a:r>
            <a:r>
              <a:rPr lang="en" sz="1867" dirty="0"/>
              <a:t> </a:t>
            </a:r>
            <a:r>
              <a:rPr lang="en" sz="1867" dirty="0" err="1"/>
              <a:t>salvatoriennes</a:t>
            </a:r>
            <a:r>
              <a:rPr lang="en" sz="1867" dirty="0"/>
              <a:t>) </a:t>
            </a:r>
          </a:p>
          <a:p>
            <a:pPr marL="0" indent="0">
              <a:spcBef>
                <a:spcPts val="2133"/>
              </a:spcBef>
              <a:buNone/>
            </a:pPr>
            <a:r>
              <a:rPr lang="en" sz="1867" dirty="0" err="1"/>
              <a:t>Soeurs</a:t>
            </a:r>
            <a:r>
              <a:rPr lang="en" sz="1867" dirty="0"/>
              <a:t> des Saints </a:t>
            </a:r>
            <a:r>
              <a:rPr lang="en" sz="1867" dirty="0" err="1"/>
              <a:t>Noms</a:t>
            </a:r>
            <a:r>
              <a:rPr lang="en" sz="1867" dirty="0"/>
              <a:t> de </a:t>
            </a:r>
            <a:r>
              <a:rPr lang="en" sz="1867" dirty="0" err="1"/>
              <a:t>Jésus</a:t>
            </a:r>
            <a:r>
              <a:rPr lang="en" sz="1867" dirty="0"/>
              <a:t> et Marie Sisters </a:t>
            </a:r>
          </a:p>
          <a:p>
            <a:pPr marL="0" indent="0">
              <a:spcBef>
                <a:spcPts val="2133"/>
              </a:spcBef>
              <a:buNone/>
            </a:pPr>
            <a:r>
              <a:rPr lang="en" sz="1867" dirty="0" err="1"/>
              <a:t>Soeurs</a:t>
            </a:r>
            <a:r>
              <a:rPr lang="en" sz="1867" dirty="0"/>
              <a:t> de  Notre Dame</a:t>
            </a:r>
            <a:endParaRPr sz="1867" dirty="0"/>
          </a:p>
          <a:p>
            <a:pPr marL="0" indent="0">
              <a:spcBef>
                <a:spcPts val="2133"/>
              </a:spcBef>
              <a:buNone/>
            </a:pPr>
            <a:r>
              <a:rPr lang="en-US" sz="1867" dirty="0"/>
              <a:t>S</a:t>
            </a:r>
            <a:r>
              <a:rPr lang="en" sz="1867" dirty="0" err="1"/>
              <a:t>oeurs</a:t>
            </a:r>
            <a:r>
              <a:rPr lang="en" sz="1867" dirty="0"/>
              <a:t> de la  Providence</a:t>
            </a:r>
            <a:endParaRPr sz="1867" dirty="0"/>
          </a:p>
          <a:p>
            <a:pPr marL="0" indent="0">
              <a:spcBef>
                <a:spcPts val="2133"/>
              </a:spcBef>
              <a:buNone/>
            </a:pPr>
            <a:r>
              <a:rPr lang="en-US" sz="1867" dirty="0"/>
              <a:t>S</a:t>
            </a:r>
            <a:r>
              <a:rPr lang="en" sz="1867" dirty="0" err="1"/>
              <a:t>oeurs</a:t>
            </a:r>
            <a:r>
              <a:rPr lang="en" sz="1867" dirty="0"/>
              <a:t> de Ste Anne </a:t>
            </a:r>
            <a:endParaRPr sz="1867" dirty="0"/>
          </a:p>
          <a:p>
            <a:pPr marL="0" indent="0">
              <a:spcBef>
                <a:spcPts val="2133"/>
              </a:spcBef>
              <a:buNone/>
            </a:pPr>
            <a:r>
              <a:rPr lang="en" sz="1867" dirty="0"/>
              <a:t>Société du Saint Enfant </a:t>
            </a:r>
            <a:r>
              <a:rPr lang="en" sz="1867" dirty="0" err="1"/>
              <a:t>Jésus</a:t>
            </a:r>
            <a:r>
              <a:rPr lang="en" sz="1867" dirty="0"/>
              <a:t> </a:t>
            </a:r>
            <a:endParaRPr sz="1867" dirty="0"/>
          </a:p>
          <a:p>
            <a:pPr marL="0" indent="0">
              <a:spcBef>
                <a:spcPts val="2133"/>
              </a:spcBef>
              <a:buNone/>
            </a:pPr>
            <a:r>
              <a:rPr lang="en" sz="1867" dirty="0"/>
              <a:t>Groupe du </a:t>
            </a:r>
            <a:r>
              <a:rPr lang="en" sz="1867" dirty="0" err="1"/>
              <a:t>Charisme</a:t>
            </a:r>
            <a:r>
              <a:rPr lang="en" sz="1867" dirty="0"/>
              <a:t> des  Ursulines</a:t>
            </a:r>
            <a:endParaRPr sz="1867" dirty="0"/>
          </a:p>
          <a:p>
            <a:pPr marL="0" indent="0">
              <a:spcBef>
                <a:spcPts val="2133"/>
              </a:spcBef>
              <a:buNone/>
            </a:pPr>
            <a:r>
              <a:rPr lang="en" sz="1867" dirty="0" err="1"/>
              <a:t>Soeurs</a:t>
            </a:r>
            <a:r>
              <a:rPr lang="en" sz="1867" dirty="0"/>
              <a:t> Ursulines du Mont St Joseph</a:t>
            </a:r>
            <a:endParaRPr sz="1867" dirty="0"/>
          </a:p>
          <a:p>
            <a:pPr marL="0" indent="0">
              <a:spcBef>
                <a:spcPts val="2133"/>
              </a:spcBef>
              <a:buNone/>
            </a:pPr>
            <a:endParaRPr sz="1867" dirty="0"/>
          </a:p>
          <a:p>
            <a:pPr marL="0" indent="0">
              <a:spcBef>
                <a:spcPts val="2133"/>
              </a:spcBef>
              <a:spcAft>
                <a:spcPts val="2133"/>
              </a:spcAft>
              <a:buNone/>
            </a:pPr>
            <a:endParaRPr dirty="0"/>
          </a:p>
        </p:txBody>
      </p:sp>
    </p:spTree>
    <p:extLst>
      <p:ext uri="{BB962C8B-B14F-4D97-AF65-F5344CB8AC3E}">
        <p14:creationId xmlns:p14="http://schemas.microsoft.com/office/powerpoint/2010/main" val="4160906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831200" y="634957"/>
            <a:ext cx="11360800" cy="763600"/>
          </a:xfrm>
          <a:prstGeom prst="rect">
            <a:avLst/>
          </a:prstGeom>
        </p:spPr>
        <p:txBody>
          <a:bodyPr spcFirstLastPara="1" vert="horz" wrap="square" lIns="121900" tIns="121900" rIns="121900" bIns="121900" rtlCol="0" anchor="t" anchorCtr="0">
            <a:noAutofit/>
          </a:bodyPr>
          <a:lstStyle/>
          <a:p>
            <a:r>
              <a:rPr lang="en-US" b="1" dirty="0" err="1">
                <a:solidFill>
                  <a:schemeClr val="accent5">
                    <a:lumMod val="75000"/>
                  </a:schemeClr>
                </a:solidFill>
              </a:rPr>
              <a:t>MethodologIE</a:t>
            </a:r>
            <a:r>
              <a:rPr lang="en-US" b="1" dirty="0">
                <a:solidFill>
                  <a:schemeClr val="accent5">
                    <a:lumMod val="75000"/>
                  </a:schemeClr>
                </a:solidFill>
              </a:rPr>
              <a:t> &amp; Regions CIBLEES</a:t>
            </a:r>
            <a:endParaRPr b="1" dirty="0">
              <a:solidFill>
                <a:schemeClr val="accent5">
                  <a:lumMod val="75000"/>
                </a:schemeClr>
              </a:solidFill>
            </a:endParaRPr>
          </a:p>
        </p:txBody>
      </p:sp>
      <p:sp>
        <p:nvSpPr>
          <p:cNvPr id="69" name="Google Shape;69;p15"/>
          <p:cNvSpPr txBox="1">
            <a:spLocks noGrp="1"/>
          </p:cNvSpPr>
          <p:nvPr>
            <p:ph type="body" idx="1"/>
          </p:nvPr>
        </p:nvSpPr>
        <p:spPr>
          <a:xfrm>
            <a:off x="5064520" y="2263795"/>
            <a:ext cx="6878800" cy="2856470"/>
          </a:xfrm>
          <a:prstGeom prst="rect">
            <a:avLst/>
          </a:prstGeom>
        </p:spPr>
        <p:txBody>
          <a:bodyPr spcFirstLastPara="1" vert="horz" wrap="square" lIns="121900" tIns="121900" rIns="121900" bIns="121900" rtlCol="0" anchor="t" anchorCtr="0">
            <a:noAutofit/>
          </a:bodyPr>
          <a:lstStyle/>
          <a:p>
            <a:pPr>
              <a:buClr>
                <a:srgbClr val="000000"/>
              </a:buClr>
            </a:pPr>
            <a:r>
              <a:rPr lang="en-US" sz="2400" dirty="0"/>
              <a:t>Les </a:t>
            </a:r>
            <a:r>
              <a:rPr lang="en-US" sz="2400" dirty="0" err="1"/>
              <a:t>approches</a:t>
            </a:r>
            <a:r>
              <a:rPr lang="en-US" sz="2400" dirty="0"/>
              <a:t> </a:t>
            </a:r>
            <a:r>
              <a:rPr lang="en-US" sz="2400" dirty="0" err="1"/>
              <a:t>théoriques</a:t>
            </a:r>
            <a:r>
              <a:rPr lang="en-US" sz="2400" dirty="0"/>
              <a:t> </a:t>
            </a:r>
            <a:r>
              <a:rPr lang="en-US" sz="2400" dirty="0" err="1"/>
              <a:t>utilisés</a:t>
            </a:r>
            <a:r>
              <a:rPr lang="en-US" sz="2400" dirty="0"/>
              <a:t> pour les analyses </a:t>
            </a:r>
            <a:r>
              <a:rPr lang="en-US" sz="2400" dirty="0" err="1"/>
              <a:t>comprennent</a:t>
            </a:r>
            <a:r>
              <a:rPr lang="en-US" sz="2400" dirty="0"/>
              <a:t> </a:t>
            </a:r>
            <a:r>
              <a:rPr lang="en-US" sz="2400" dirty="0" err="1"/>
              <a:t>l'intersection</a:t>
            </a:r>
            <a:r>
              <a:rPr lang="en-US" sz="2400" dirty="0"/>
              <a:t>, la justice </a:t>
            </a:r>
            <a:r>
              <a:rPr lang="en-US" sz="2400" dirty="0" err="1"/>
              <a:t>sociale</a:t>
            </a:r>
            <a:r>
              <a:rPr lang="en-US" sz="2400" dirty="0"/>
              <a:t>, le </a:t>
            </a:r>
            <a:r>
              <a:rPr lang="en-US" sz="2400" dirty="0" err="1"/>
              <a:t>constructivisme</a:t>
            </a:r>
            <a:r>
              <a:rPr lang="en-US" sz="2400" dirty="0"/>
              <a:t> et le genre; la </a:t>
            </a:r>
            <a:r>
              <a:rPr lang="en-US" sz="2400" dirty="0" err="1"/>
              <a:t>méthodologie</a:t>
            </a:r>
            <a:r>
              <a:rPr lang="en-US" sz="2400" dirty="0"/>
              <a:t> les </a:t>
            </a:r>
            <a:r>
              <a:rPr lang="en-US" sz="2400" dirty="0" err="1"/>
              <a:t>reflète</a:t>
            </a:r>
            <a:r>
              <a:rPr lang="en-US" sz="2400" dirty="0"/>
              <a:t>. </a:t>
            </a:r>
          </a:p>
          <a:p>
            <a:pPr>
              <a:buClr>
                <a:srgbClr val="000000"/>
              </a:buClr>
            </a:pPr>
            <a:endParaRPr lang="en-US" sz="2400" dirty="0"/>
          </a:p>
          <a:p>
            <a:pPr>
              <a:buClr>
                <a:srgbClr val="000000"/>
              </a:buClr>
            </a:pPr>
            <a:r>
              <a:rPr lang="en-US" sz="2400" dirty="0"/>
              <a:t>Un mélange de </a:t>
            </a:r>
            <a:r>
              <a:rPr lang="en-US" sz="2400" dirty="0" err="1"/>
              <a:t>méthodologies</a:t>
            </a:r>
            <a:r>
              <a:rPr lang="en-US" sz="2400" dirty="0"/>
              <a:t> </a:t>
            </a:r>
            <a:r>
              <a:rPr lang="en-US" sz="2400" dirty="0" err="1"/>
              <a:t>qualitatives</a:t>
            </a:r>
            <a:r>
              <a:rPr lang="en-US" sz="2400" dirty="0"/>
              <a:t> et </a:t>
            </a:r>
            <a:r>
              <a:rPr lang="en-US" sz="2400" dirty="0" err="1"/>
              <a:t>quantitatives</a:t>
            </a:r>
            <a:r>
              <a:rPr lang="en-US" sz="2400" dirty="0"/>
              <a:t> a </a:t>
            </a:r>
            <a:r>
              <a:rPr lang="en-US" sz="2400" dirty="0" err="1"/>
              <a:t>été</a:t>
            </a:r>
            <a:r>
              <a:rPr lang="en-US" sz="2400" dirty="0"/>
              <a:t> </a:t>
            </a:r>
            <a:r>
              <a:rPr lang="en-US" sz="2400" dirty="0" err="1"/>
              <a:t>utilisé</a:t>
            </a:r>
            <a:r>
              <a:rPr lang="en-US" sz="2400" dirty="0"/>
              <a:t> pour </a:t>
            </a:r>
            <a:r>
              <a:rPr lang="en-US" sz="2400" dirty="0" err="1"/>
              <a:t>obtenir</a:t>
            </a:r>
            <a:r>
              <a:rPr lang="en-US" sz="2400" dirty="0"/>
              <a:t> </a:t>
            </a:r>
            <a:r>
              <a:rPr lang="en-US" sz="2400" dirty="0" err="1"/>
              <a:t>une</a:t>
            </a:r>
            <a:r>
              <a:rPr lang="en-US" sz="2400" dirty="0"/>
              <a:t> </a:t>
            </a:r>
            <a:r>
              <a:rPr lang="en-US" sz="2400" dirty="0" err="1"/>
              <a:t>vue</a:t>
            </a:r>
            <a:r>
              <a:rPr lang="en-US" sz="2400" dirty="0"/>
              <a:t> </a:t>
            </a:r>
            <a:r>
              <a:rPr lang="en-US" sz="2400" dirty="0" err="1"/>
              <a:t>d'ensemble</a:t>
            </a:r>
            <a:r>
              <a:rPr lang="en-US" sz="2400" dirty="0"/>
              <a:t> </a:t>
            </a:r>
            <a:r>
              <a:rPr lang="en-US" sz="2400" dirty="0" err="1"/>
              <a:t>globale</a:t>
            </a:r>
            <a:r>
              <a:rPr lang="en-US" sz="2400" dirty="0"/>
              <a:t> du </a:t>
            </a:r>
            <a:r>
              <a:rPr lang="en-US" sz="2400" dirty="0" err="1"/>
              <a:t>sujet</a:t>
            </a:r>
            <a:r>
              <a:rPr lang="en-US" sz="2400" dirty="0"/>
              <a:t> et </a:t>
            </a:r>
            <a:r>
              <a:rPr lang="en-US" sz="2400" dirty="0" err="1"/>
              <a:t>garantir</a:t>
            </a:r>
            <a:r>
              <a:rPr lang="en-US" sz="2400" dirty="0"/>
              <a:t> des </a:t>
            </a:r>
            <a:r>
              <a:rPr lang="en-US" sz="2400" dirty="0" err="1"/>
              <a:t>résultats</a:t>
            </a:r>
            <a:r>
              <a:rPr lang="en-US" sz="2400" dirty="0"/>
              <a:t> qui ne se </a:t>
            </a:r>
            <a:r>
              <a:rPr lang="en-US" sz="2400" dirty="0" err="1"/>
              <a:t>limitent</a:t>
            </a:r>
            <a:r>
              <a:rPr lang="en-US" sz="2400" dirty="0"/>
              <a:t> pas aux </a:t>
            </a:r>
            <a:r>
              <a:rPr lang="en-US" sz="2400" dirty="0" err="1"/>
              <a:t>contextes</a:t>
            </a:r>
            <a:r>
              <a:rPr lang="en-US" sz="2400" dirty="0"/>
              <a:t> </a:t>
            </a:r>
            <a:r>
              <a:rPr lang="en-US" sz="2400" dirty="0" err="1"/>
              <a:t>économiques</a:t>
            </a:r>
            <a:r>
              <a:rPr lang="en-US" sz="2400" dirty="0"/>
              <a:t> et </a:t>
            </a:r>
            <a:r>
              <a:rPr lang="en-US" sz="2400" dirty="0" err="1"/>
              <a:t>sociaux</a:t>
            </a:r>
            <a:r>
              <a:rPr lang="en-US" sz="2400" dirty="0"/>
              <a:t>. </a:t>
            </a:r>
            <a:endParaRPr b="1" u="sng" dirty="0">
              <a:solidFill>
                <a:srgbClr val="662F8E"/>
              </a:solidFill>
            </a:endParaRPr>
          </a:p>
        </p:txBody>
      </p:sp>
      <p:pic>
        <p:nvPicPr>
          <p:cNvPr id="5" name="Picture 4" descr="A close up of a logo&#10;&#10;Description automatically generated">
            <a:extLst>
              <a:ext uri="{FF2B5EF4-FFF2-40B4-BE49-F238E27FC236}">
                <a16:creationId xmlns:a16="http://schemas.microsoft.com/office/drawing/2014/main" id="{180714DE-57E8-4444-B4FD-A4FA58A864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169" y="4146131"/>
            <a:ext cx="4690671" cy="2239650"/>
          </a:xfrm>
          <a:prstGeom prst="rect">
            <a:avLst/>
          </a:prstGeom>
        </p:spPr>
      </p:pic>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94398"/>
            <a:ext cx="12192000" cy="763601"/>
          </a:xfrm>
          <a:prstGeom prst="rect">
            <a:avLst/>
          </a:prstGeom>
        </p:spPr>
      </p:pic>
      <p:sp>
        <p:nvSpPr>
          <p:cNvPr id="2" name="Rectangle 1">
            <a:extLst>
              <a:ext uri="{FF2B5EF4-FFF2-40B4-BE49-F238E27FC236}">
                <a16:creationId xmlns:a16="http://schemas.microsoft.com/office/drawing/2014/main" id="{383E50ED-551E-4F3D-B527-8B4C7D24AC03}"/>
              </a:ext>
            </a:extLst>
          </p:cNvPr>
          <p:cNvSpPr/>
          <p:nvPr/>
        </p:nvSpPr>
        <p:spPr>
          <a:xfrm>
            <a:off x="386091" y="1474534"/>
            <a:ext cx="4158342" cy="2585323"/>
          </a:xfrm>
          <a:prstGeom prst="rect">
            <a:avLst/>
          </a:prstGeom>
        </p:spPr>
        <p:txBody>
          <a:bodyPr wrap="square">
            <a:spAutoFit/>
          </a:bodyPr>
          <a:lstStyle/>
          <a:p>
            <a:r>
              <a:rPr lang="en-US" dirty="0" err="1">
                <a:solidFill>
                  <a:schemeClr val="accent2">
                    <a:lumMod val="60000"/>
                    <a:lumOff val="40000"/>
                  </a:schemeClr>
                </a:solidFill>
              </a:rPr>
              <a:t>Centré</a:t>
            </a:r>
            <a:r>
              <a:rPr lang="en-US" dirty="0">
                <a:solidFill>
                  <a:schemeClr val="accent2">
                    <a:lumMod val="60000"/>
                    <a:lumOff val="40000"/>
                  </a:schemeClr>
                </a:solidFill>
              </a:rPr>
              <a:t> sur 5 </a:t>
            </a:r>
            <a:r>
              <a:rPr lang="en-US" dirty="0" err="1">
                <a:solidFill>
                  <a:schemeClr val="accent2">
                    <a:lumMod val="60000"/>
                    <a:lumOff val="40000"/>
                  </a:schemeClr>
                </a:solidFill>
              </a:rPr>
              <a:t>régions</a:t>
            </a:r>
            <a:r>
              <a:rPr lang="en-US" dirty="0">
                <a:solidFill>
                  <a:schemeClr val="accent2">
                    <a:lumMod val="60000"/>
                    <a:lumOff val="40000"/>
                  </a:schemeClr>
                </a:solidFill>
              </a:rPr>
              <a:t> </a:t>
            </a:r>
            <a:r>
              <a:rPr lang="en-US" dirty="0" err="1">
                <a:solidFill>
                  <a:schemeClr val="accent2">
                    <a:lumMod val="60000"/>
                    <a:lumOff val="40000"/>
                  </a:schemeClr>
                </a:solidFill>
              </a:rPr>
              <a:t>géographiques</a:t>
            </a:r>
            <a:r>
              <a:rPr lang="en-US" dirty="0">
                <a:solidFill>
                  <a:schemeClr val="accent2">
                    <a:lumMod val="60000"/>
                    <a:lumOff val="40000"/>
                  </a:schemeClr>
                </a:solidFill>
              </a:rPr>
              <a:t>, </a:t>
            </a:r>
            <a:r>
              <a:rPr lang="en-US" dirty="0" err="1">
                <a:solidFill>
                  <a:schemeClr val="accent2">
                    <a:lumMod val="60000"/>
                    <a:lumOff val="40000"/>
                  </a:schemeClr>
                </a:solidFill>
              </a:rPr>
              <a:t>économiques</a:t>
            </a:r>
            <a:r>
              <a:rPr lang="en-US" dirty="0">
                <a:solidFill>
                  <a:schemeClr val="accent2">
                    <a:lumMod val="60000"/>
                    <a:lumOff val="40000"/>
                  </a:schemeClr>
                </a:solidFill>
              </a:rPr>
              <a:t> et </a:t>
            </a:r>
            <a:r>
              <a:rPr lang="en-US" dirty="0" err="1">
                <a:solidFill>
                  <a:schemeClr val="accent2">
                    <a:lumMod val="60000"/>
                    <a:lumOff val="40000"/>
                  </a:schemeClr>
                </a:solidFill>
              </a:rPr>
              <a:t>sociales</a:t>
            </a:r>
            <a:r>
              <a:rPr lang="en-US" dirty="0">
                <a:solidFill>
                  <a:schemeClr val="accent2">
                    <a:lumMod val="60000"/>
                    <a:lumOff val="40000"/>
                  </a:schemeClr>
                </a:solidFill>
              </a:rPr>
              <a:t> </a:t>
            </a:r>
            <a:r>
              <a:rPr lang="en-US" dirty="0" err="1">
                <a:solidFill>
                  <a:schemeClr val="accent2">
                    <a:lumMod val="60000"/>
                    <a:lumOff val="40000"/>
                  </a:schemeClr>
                </a:solidFill>
              </a:rPr>
              <a:t>diverses</a:t>
            </a:r>
            <a:endParaRPr lang="en-US" dirty="0"/>
          </a:p>
          <a:p>
            <a:r>
              <a:rPr lang="en-US" dirty="0"/>
              <a:t>• Afrique  (Kenya) </a:t>
            </a:r>
          </a:p>
          <a:p>
            <a:r>
              <a:rPr lang="en-US" dirty="0"/>
              <a:t>• </a:t>
            </a:r>
            <a:r>
              <a:rPr lang="en-US" dirty="0" err="1"/>
              <a:t>Asie</a:t>
            </a:r>
            <a:r>
              <a:rPr lang="en-US" dirty="0"/>
              <a:t> (</a:t>
            </a:r>
            <a:r>
              <a:rPr lang="en-US" dirty="0" err="1"/>
              <a:t>Inde</a:t>
            </a:r>
            <a:r>
              <a:rPr lang="en-US" dirty="0"/>
              <a:t>, Philippines) </a:t>
            </a:r>
          </a:p>
          <a:p>
            <a:r>
              <a:rPr lang="en-US" dirty="0"/>
              <a:t>• </a:t>
            </a:r>
            <a:r>
              <a:rPr lang="en-US" dirty="0" err="1"/>
              <a:t>Océanie</a:t>
            </a:r>
            <a:r>
              <a:rPr lang="en-US" dirty="0"/>
              <a:t> (</a:t>
            </a:r>
            <a:r>
              <a:rPr lang="en-US" dirty="0" err="1"/>
              <a:t>Australie</a:t>
            </a:r>
            <a:r>
              <a:rPr lang="en-US" dirty="0"/>
              <a:t>) </a:t>
            </a:r>
          </a:p>
          <a:p>
            <a:r>
              <a:rPr lang="en-US" dirty="0"/>
              <a:t>• Europe (</a:t>
            </a:r>
            <a:r>
              <a:rPr lang="en-US" dirty="0" err="1"/>
              <a:t>Irlande</a:t>
            </a:r>
            <a:r>
              <a:rPr lang="en-US" dirty="0"/>
              <a:t>, </a:t>
            </a:r>
            <a:r>
              <a:rPr lang="en-US" dirty="0" err="1"/>
              <a:t>Grèce</a:t>
            </a:r>
            <a:r>
              <a:rPr lang="en-US" dirty="0"/>
              <a:t>) </a:t>
            </a:r>
          </a:p>
          <a:p>
            <a:r>
              <a:rPr lang="en-US" dirty="0"/>
              <a:t>• </a:t>
            </a:r>
            <a:r>
              <a:rPr lang="en-US" dirty="0" err="1"/>
              <a:t>Amérique</a:t>
            </a:r>
            <a:r>
              <a:rPr lang="en-US" dirty="0"/>
              <a:t> du Nord North (USA, Canada) </a:t>
            </a:r>
          </a:p>
        </p:txBody>
      </p:sp>
    </p:spTree>
    <p:extLst>
      <p:ext uri="{BB962C8B-B14F-4D97-AF65-F5344CB8AC3E}">
        <p14:creationId xmlns:p14="http://schemas.microsoft.com/office/powerpoint/2010/main" val="1626405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0" y="346232"/>
            <a:ext cx="11360800" cy="7636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R</a:t>
            </a:r>
            <a:r>
              <a:rPr lang="en" b="1" dirty="0" err="1">
                <a:solidFill>
                  <a:schemeClr val="accent5">
                    <a:lumMod val="75000"/>
                  </a:schemeClr>
                </a:solidFill>
              </a:rPr>
              <a:t>esultats</a:t>
            </a:r>
            <a:r>
              <a:rPr lang="en" b="1" dirty="0">
                <a:solidFill>
                  <a:schemeClr val="accent5">
                    <a:lumMod val="75000"/>
                  </a:schemeClr>
                </a:solidFill>
              </a:rPr>
              <a:t> </a:t>
            </a:r>
            <a:r>
              <a:rPr lang="en" b="1" dirty="0" err="1">
                <a:solidFill>
                  <a:schemeClr val="accent5">
                    <a:lumMod val="75000"/>
                  </a:schemeClr>
                </a:solidFill>
              </a:rPr>
              <a:t>attendus</a:t>
            </a:r>
            <a:endParaRPr b="1" dirty="0">
              <a:solidFill>
                <a:schemeClr val="accent5">
                  <a:lumMod val="75000"/>
                </a:schemeClr>
              </a:solidFill>
            </a:endParaRPr>
          </a:p>
        </p:txBody>
      </p:sp>
      <p:sp>
        <p:nvSpPr>
          <p:cNvPr id="69" name="Google Shape;69;p15"/>
          <p:cNvSpPr txBox="1">
            <a:spLocks noGrp="1"/>
          </p:cNvSpPr>
          <p:nvPr>
            <p:ph type="body" idx="1"/>
          </p:nvPr>
        </p:nvSpPr>
        <p:spPr>
          <a:xfrm>
            <a:off x="489946" y="1303800"/>
            <a:ext cx="11212107" cy="4555200"/>
          </a:xfrm>
          <a:prstGeom prst="rect">
            <a:avLst/>
          </a:prstGeom>
        </p:spPr>
        <p:txBody>
          <a:bodyPr spcFirstLastPara="1" vert="horz" wrap="square" lIns="121900" tIns="121900" rIns="121900" bIns="121900" rtlCol="0" anchor="t" anchorCtr="0">
            <a:noAutofit/>
          </a:bodyPr>
          <a:lstStyle/>
          <a:p>
            <a:pPr>
              <a:buClr>
                <a:srgbClr val="000000"/>
              </a:buClr>
              <a:buFont typeface="Arial" panose="020B0604020202020204" pitchFamily="34" charset="0"/>
              <a:buChar char="•"/>
            </a:pPr>
            <a:r>
              <a:rPr lang="en-US" sz="2000" dirty="0"/>
              <a:t>Identification des </a:t>
            </a:r>
            <a:r>
              <a:rPr lang="en-US" sz="2000" dirty="0" err="1"/>
              <a:t>bonnes</a:t>
            </a:r>
            <a:r>
              <a:rPr lang="en-US" sz="2000" dirty="0"/>
              <a:t> </a:t>
            </a:r>
            <a:r>
              <a:rPr lang="en-US" sz="2000" dirty="0" err="1"/>
              <a:t>pratiques</a:t>
            </a:r>
            <a:r>
              <a:rPr lang="en-US" sz="2000" dirty="0"/>
              <a:t> sur la manière de </a:t>
            </a:r>
            <a:r>
              <a:rPr lang="en-US" sz="2000" dirty="0" err="1"/>
              <a:t>servir</a:t>
            </a:r>
            <a:r>
              <a:rPr lang="en-US" sz="2000" dirty="0"/>
              <a:t> et </a:t>
            </a:r>
            <a:r>
              <a:rPr lang="en-US" sz="2000" dirty="0" err="1"/>
              <a:t>d'engager</a:t>
            </a:r>
            <a:r>
              <a:rPr lang="en-US" sz="2000" dirty="0"/>
              <a:t> les </a:t>
            </a:r>
            <a:r>
              <a:rPr lang="en-US" sz="2000" dirty="0" err="1"/>
              <a:t>familles</a:t>
            </a:r>
            <a:r>
              <a:rPr lang="en-US" sz="2000" dirty="0"/>
              <a:t> sans abri, </a:t>
            </a:r>
            <a:r>
              <a:rPr lang="en-US" sz="2000" dirty="0" err="1"/>
              <a:t>celles</a:t>
            </a:r>
            <a:r>
              <a:rPr lang="en-US" sz="2000" dirty="0"/>
              <a:t> </a:t>
            </a:r>
            <a:r>
              <a:rPr lang="en-US" sz="2000" dirty="0" err="1"/>
              <a:t>anciennement</a:t>
            </a:r>
            <a:r>
              <a:rPr lang="en-US" sz="2000" dirty="0"/>
              <a:t> sans abri et </a:t>
            </a:r>
            <a:r>
              <a:rPr lang="en-US" sz="2000" dirty="0" err="1"/>
              <a:t>à</a:t>
            </a:r>
            <a:r>
              <a:rPr lang="en-US" sz="2000" dirty="0"/>
              <a:t> </a:t>
            </a:r>
            <a:r>
              <a:rPr lang="en-US" sz="2000" dirty="0" err="1"/>
              <a:t>risque</a:t>
            </a:r>
            <a:r>
              <a:rPr lang="en-US" sz="2000" dirty="0"/>
              <a:t> (femmes et enfants / </a:t>
            </a:r>
            <a:r>
              <a:rPr lang="en-US" sz="2000" dirty="0" err="1"/>
              <a:t>filles</a:t>
            </a:r>
            <a:r>
              <a:rPr lang="en-US" sz="2000" dirty="0"/>
              <a:t>) </a:t>
            </a:r>
            <a:r>
              <a:rPr lang="en-US" sz="2000" dirty="0" err="1"/>
              <a:t>à</a:t>
            </a:r>
            <a:r>
              <a:rPr lang="en-US" sz="2000" dirty="0"/>
              <a:t> </a:t>
            </a:r>
            <a:r>
              <a:rPr lang="en-US" sz="2000" dirty="0" err="1"/>
              <a:t>partager</a:t>
            </a:r>
            <a:r>
              <a:rPr lang="en-US" sz="2000" dirty="0"/>
              <a:t> avec les </a:t>
            </a:r>
            <a:r>
              <a:rPr lang="en-US" sz="2000" dirty="0" err="1"/>
              <a:t>prestataires</a:t>
            </a:r>
            <a:r>
              <a:rPr lang="en-US" sz="2000" dirty="0"/>
              <a:t> de services, y </a:t>
            </a:r>
            <a:r>
              <a:rPr lang="en-US" sz="2000" dirty="0" err="1"/>
              <a:t>compris</a:t>
            </a:r>
            <a:r>
              <a:rPr lang="en-US" sz="2000" dirty="0"/>
              <a:t> les </a:t>
            </a:r>
            <a:r>
              <a:rPr lang="en-US" sz="2000" dirty="0" err="1"/>
              <a:t>agences</a:t>
            </a:r>
            <a:r>
              <a:rPr lang="en-US" sz="2000" dirty="0"/>
              <a:t> </a:t>
            </a:r>
            <a:r>
              <a:rPr lang="en-US" sz="2000" dirty="0" err="1"/>
              <a:t>gouvernementales</a:t>
            </a:r>
            <a:r>
              <a:rPr lang="en-US" sz="2000" dirty="0"/>
              <a:t>, les </a:t>
            </a:r>
            <a:r>
              <a:rPr lang="en-US" sz="2000" dirty="0" err="1"/>
              <a:t>décideurs</a:t>
            </a:r>
            <a:r>
              <a:rPr lang="en-US" sz="2000" dirty="0"/>
              <a:t> et les ONG</a:t>
            </a:r>
          </a:p>
          <a:p>
            <a:pPr>
              <a:buClr>
                <a:srgbClr val="000000"/>
              </a:buClr>
              <a:buFont typeface="Arial" panose="020B0604020202020204" pitchFamily="34" charset="0"/>
              <a:buChar char="•"/>
            </a:pPr>
            <a:endParaRPr lang="en-US" sz="2000" dirty="0"/>
          </a:p>
          <a:p>
            <a:pPr>
              <a:buClr>
                <a:srgbClr val="000000"/>
              </a:buClr>
              <a:buFont typeface="Arial" panose="020B0604020202020204" pitchFamily="34" charset="0"/>
              <a:buChar char="•"/>
            </a:pPr>
            <a:r>
              <a:rPr lang="en-US" sz="2000" dirty="0"/>
              <a:t>Documentation des </a:t>
            </a:r>
            <a:r>
              <a:rPr lang="en-US" sz="2000" dirty="0" err="1"/>
              <a:t>expériences</a:t>
            </a:r>
            <a:r>
              <a:rPr lang="en-US" sz="2000" dirty="0"/>
              <a:t> </a:t>
            </a:r>
            <a:r>
              <a:rPr lang="en-US" sz="2000" dirty="0" err="1"/>
              <a:t>vécues</a:t>
            </a:r>
            <a:r>
              <a:rPr lang="en-US" sz="2000" dirty="0"/>
              <a:t> </a:t>
            </a:r>
            <a:r>
              <a:rPr lang="en-US" sz="2000" dirty="0" err="1"/>
              <a:t>à</a:t>
            </a:r>
            <a:r>
              <a:rPr lang="en-US" sz="2000" dirty="0"/>
              <a:t> </a:t>
            </a:r>
            <a:r>
              <a:rPr lang="en-US" sz="2000" dirty="0" err="1"/>
              <a:t>partager</a:t>
            </a:r>
            <a:r>
              <a:rPr lang="en-US" sz="2000" dirty="0"/>
              <a:t> au sein du </a:t>
            </a:r>
            <a:r>
              <a:rPr lang="en-US" sz="2000" dirty="0" err="1"/>
              <a:t>système</a:t>
            </a:r>
            <a:r>
              <a:rPr lang="en-US" sz="2000" dirty="0"/>
              <a:t> des Nations </a:t>
            </a:r>
            <a:r>
              <a:rPr lang="en-US" sz="2000" dirty="0" err="1"/>
              <a:t>Unies</a:t>
            </a:r>
            <a:r>
              <a:rPr lang="en-US" sz="2000" dirty="0"/>
              <a:t> et pour les </a:t>
            </a:r>
            <a:r>
              <a:rPr lang="en-US" sz="2000" dirty="0" err="1"/>
              <a:t>campagnes</a:t>
            </a:r>
            <a:r>
              <a:rPr lang="en-US" sz="2000" dirty="0"/>
              <a:t> </a:t>
            </a:r>
            <a:r>
              <a:rPr lang="en-US" sz="2000" dirty="0" err="1"/>
              <a:t>éducatives</a:t>
            </a:r>
            <a:endParaRPr lang="en-US" sz="2000" dirty="0"/>
          </a:p>
          <a:p>
            <a:pPr marL="152396" indent="0">
              <a:buClr>
                <a:srgbClr val="000000"/>
              </a:buClr>
              <a:buNone/>
            </a:pPr>
            <a:endParaRPr lang="en-US" sz="2000" dirty="0"/>
          </a:p>
          <a:p>
            <a:pPr>
              <a:buClr>
                <a:srgbClr val="000000"/>
              </a:buClr>
              <a:buFont typeface="Arial" panose="020B0604020202020204" pitchFamily="34" charset="0"/>
              <a:buChar char="•"/>
            </a:pPr>
            <a:r>
              <a:rPr lang="en-US" sz="2000" dirty="0"/>
              <a:t>Une </a:t>
            </a:r>
            <a:r>
              <a:rPr lang="en-US" sz="2000" dirty="0" err="1"/>
              <a:t>analyse</a:t>
            </a:r>
            <a:r>
              <a:rPr lang="en-US" sz="2000" dirty="0"/>
              <a:t> </a:t>
            </a:r>
            <a:r>
              <a:rPr lang="en-US" sz="2000" dirty="0" err="1"/>
              <a:t>préliminaire</a:t>
            </a:r>
            <a:r>
              <a:rPr lang="en-US" sz="2000" dirty="0"/>
              <a:t> des </a:t>
            </a:r>
            <a:r>
              <a:rPr lang="en-US" sz="2000" dirty="0" err="1"/>
              <a:t>témoignages</a:t>
            </a:r>
            <a:r>
              <a:rPr lang="en-US" sz="2000" dirty="0"/>
              <a:t>, de la </a:t>
            </a:r>
            <a:r>
              <a:rPr lang="en-US" sz="2000" dirty="0" err="1"/>
              <a:t>littérature</a:t>
            </a:r>
            <a:r>
              <a:rPr lang="en-US" sz="2000" dirty="0"/>
              <a:t> et des </a:t>
            </a:r>
            <a:r>
              <a:rPr lang="en-US" sz="2000" dirty="0" err="1"/>
              <a:t>données</a:t>
            </a:r>
            <a:r>
              <a:rPr lang="en-US" sz="2000" dirty="0"/>
              <a:t> sur le sans-</a:t>
            </a:r>
            <a:r>
              <a:rPr lang="en-US" sz="2000" dirty="0" err="1"/>
              <a:t>abrisme</a:t>
            </a:r>
            <a:r>
              <a:rPr lang="en-US" sz="2000" dirty="0"/>
              <a:t> familial, </a:t>
            </a:r>
            <a:r>
              <a:rPr lang="en-US" sz="2000" dirty="0" err="1"/>
              <a:t>à</a:t>
            </a:r>
            <a:r>
              <a:rPr lang="en-US" sz="2000" dirty="0"/>
              <a:t> </a:t>
            </a:r>
            <a:r>
              <a:rPr lang="en-US" sz="2000" dirty="0" err="1"/>
              <a:t>organiser</a:t>
            </a:r>
            <a:r>
              <a:rPr lang="en-US" sz="2000" dirty="0"/>
              <a:t> de manière </a:t>
            </a:r>
            <a:r>
              <a:rPr lang="en-US" sz="2000" dirty="0" err="1"/>
              <a:t>thématique</a:t>
            </a:r>
            <a:r>
              <a:rPr lang="en-US" sz="2000" dirty="0"/>
              <a:t> </a:t>
            </a:r>
            <a:r>
              <a:rPr lang="en-US" sz="2000" dirty="0" err="1"/>
              <a:t>conformément</a:t>
            </a:r>
            <a:r>
              <a:rPr lang="en-US" sz="2000" dirty="0"/>
              <a:t> aux </a:t>
            </a:r>
            <a:r>
              <a:rPr lang="en-US" sz="2000" dirty="0" err="1"/>
              <a:t>objectifs</a:t>
            </a:r>
            <a:r>
              <a:rPr lang="en-US" sz="2000" dirty="0"/>
              <a:t> de </a:t>
            </a:r>
            <a:r>
              <a:rPr lang="en-US" sz="2000" dirty="0" err="1"/>
              <a:t>développement</a:t>
            </a:r>
            <a:r>
              <a:rPr lang="en-US" sz="2000" dirty="0"/>
              <a:t> durable (ODD) de </a:t>
            </a:r>
            <a:r>
              <a:rPr lang="en-US" sz="2000" dirty="0" err="1"/>
              <a:t>l'Agenda</a:t>
            </a:r>
            <a:r>
              <a:rPr lang="en-US" sz="2000" dirty="0"/>
              <a:t> des Nations </a:t>
            </a:r>
            <a:r>
              <a:rPr lang="en-US" sz="2000" dirty="0" err="1"/>
              <a:t>Unies</a:t>
            </a:r>
            <a:r>
              <a:rPr lang="en-US" sz="2000" dirty="0"/>
              <a:t> 2030</a:t>
            </a:r>
          </a:p>
          <a:p>
            <a:pPr marL="152396" indent="0">
              <a:buClr>
                <a:srgbClr val="000000"/>
              </a:buClr>
              <a:buNone/>
            </a:pPr>
            <a:endParaRPr lang="en-US" sz="2000" dirty="0"/>
          </a:p>
          <a:p>
            <a:pPr>
              <a:buClr>
                <a:srgbClr val="000000"/>
              </a:buClr>
              <a:buFont typeface="Arial" panose="020B0604020202020204" pitchFamily="34" charset="0"/>
              <a:buChar char="•"/>
            </a:pPr>
            <a:r>
              <a:rPr lang="en-US" sz="2000" dirty="0"/>
              <a:t>Initiation d'un </a:t>
            </a:r>
            <a:r>
              <a:rPr lang="en-US" sz="2000" dirty="0" err="1"/>
              <a:t>changement</a:t>
            </a:r>
            <a:r>
              <a:rPr lang="en-US" sz="2000" dirty="0"/>
              <a:t> de </a:t>
            </a:r>
            <a:r>
              <a:rPr lang="en-US" sz="2000" dirty="0" err="1"/>
              <a:t>paradigme</a:t>
            </a:r>
            <a:endParaRPr lang="en-US" sz="2000" dirty="0"/>
          </a:p>
          <a:p>
            <a:pPr marL="152396" indent="0">
              <a:buClr>
                <a:srgbClr val="000000"/>
              </a:buClr>
              <a:buNone/>
            </a:pPr>
            <a:endParaRPr sz="2000" dirty="0">
              <a:solidFill>
                <a:srgbClr val="000000"/>
              </a:solidFill>
            </a:endParaRPr>
          </a:p>
          <a:p>
            <a:pPr>
              <a:buClr>
                <a:srgbClr val="000000"/>
              </a:buClr>
              <a:buFont typeface="Arial" panose="020B0604020202020204" pitchFamily="34" charset="0"/>
              <a:buChar char="•"/>
            </a:pPr>
            <a:r>
              <a:rPr lang="en-US" sz="2000" b="1" dirty="0">
                <a:solidFill>
                  <a:srgbClr val="FF0000"/>
                </a:solidFill>
              </a:rPr>
              <a:t>Estimations des </a:t>
            </a:r>
            <a:r>
              <a:rPr lang="en-US" sz="2000" b="1" dirty="0" err="1">
                <a:solidFill>
                  <a:srgbClr val="FF0000"/>
                </a:solidFill>
              </a:rPr>
              <a:t>données</a:t>
            </a:r>
            <a:r>
              <a:rPr lang="en-US" sz="2000" b="1" dirty="0">
                <a:solidFill>
                  <a:srgbClr val="FF0000"/>
                </a:solidFill>
              </a:rPr>
              <a:t> sur le sans-</a:t>
            </a:r>
            <a:r>
              <a:rPr lang="en-US" sz="2000" b="1" dirty="0" err="1">
                <a:solidFill>
                  <a:srgbClr val="FF0000"/>
                </a:solidFill>
              </a:rPr>
              <a:t>abrisme</a:t>
            </a:r>
            <a:r>
              <a:rPr lang="en-US" sz="2000" b="1" dirty="0">
                <a:solidFill>
                  <a:srgbClr val="FF0000"/>
                </a:solidFill>
              </a:rPr>
              <a:t> familial </a:t>
            </a:r>
            <a:r>
              <a:rPr lang="en-US" sz="2000" b="1" dirty="0" err="1">
                <a:solidFill>
                  <a:srgbClr val="FF0000"/>
                </a:solidFill>
              </a:rPr>
              <a:t>à</a:t>
            </a:r>
            <a:r>
              <a:rPr lang="en-US" sz="2000" b="1" dirty="0">
                <a:solidFill>
                  <a:srgbClr val="FF0000"/>
                </a:solidFill>
              </a:rPr>
              <a:t> </a:t>
            </a:r>
            <a:r>
              <a:rPr lang="en-US" sz="2000" b="1" dirty="0" err="1">
                <a:solidFill>
                  <a:srgbClr val="FF0000"/>
                </a:solidFill>
              </a:rPr>
              <a:t>partir</a:t>
            </a:r>
            <a:r>
              <a:rPr lang="en-US" sz="2000" b="1" dirty="0">
                <a:solidFill>
                  <a:srgbClr val="FF0000"/>
                </a:solidFill>
              </a:rPr>
              <a:t> des </a:t>
            </a:r>
            <a:r>
              <a:rPr lang="en-US" sz="2000" b="1" dirty="0" err="1">
                <a:solidFill>
                  <a:srgbClr val="FF0000"/>
                </a:solidFill>
              </a:rPr>
              <a:t>cas</a:t>
            </a:r>
            <a:r>
              <a:rPr lang="en-US" sz="2000" b="1" dirty="0">
                <a:solidFill>
                  <a:srgbClr val="FF0000"/>
                </a:solidFill>
              </a:rPr>
              <a:t> dans les  pays</a:t>
            </a:r>
          </a:p>
          <a:p>
            <a:pPr marL="152396" indent="0">
              <a:buClr>
                <a:srgbClr val="000000"/>
              </a:buClr>
              <a:buNone/>
            </a:pPr>
            <a:br>
              <a:rPr lang="en" sz="2000" dirty="0">
                <a:solidFill>
                  <a:srgbClr val="000000"/>
                </a:solidFill>
              </a:rPr>
            </a:br>
            <a:endParaRPr sz="2000" b="1" u="sng" dirty="0">
              <a:solidFill>
                <a:srgbClr val="662F8E"/>
              </a:solidFill>
            </a:endParaRPr>
          </a:p>
        </p:txBody>
      </p:sp>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445358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0" y="346232"/>
            <a:ext cx="11360800" cy="7636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 Actions DE PLAIDOYER </a:t>
            </a:r>
            <a:endParaRPr b="1" dirty="0">
              <a:solidFill>
                <a:schemeClr val="accent5">
                  <a:lumMod val="75000"/>
                </a:schemeClr>
              </a:solidFill>
            </a:endParaRPr>
          </a:p>
        </p:txBody>
      </p:sp>
      <p:sp>
        <p:nvSpPr>
          <p:cNvPr id="69" name="Google Shape;69;p15"/>
          <p:cNvSpPr txBox="1">
            <a:spLocks noGrp="1"/>
          </p:cNvSpPr>
          <p:nvPr>
            <p:ph type="body" idx="1"/>
          </p:nvPr>
        </p:nvSpPr>
        <p:spPr>
          <a:xfrm>
            <a:off x="152400" y="1428147"/>
            <a:ext cx="11624000" cy="4555200"/>
          </a:xfrm>
          <a:prstGeom prst="rect">
            <a:avLst/>
          </a:prstGeom>
        </p:spPr>
        <p:txBody>
          <a:bodyPr spcFirstLastPara="1" vert="horz" wrap="square" lIns="121900" tIns="121900" rIns="121900" bIns="121900" rtlCol="0" anchor="t" anchorCtr="0">
            <a:noAutofit/>
          </a:bodyPr>
          <a:lstStyle/>
          <a:p>
            <a:r>
              <a:rPr lang="en-US" sz="1800" dirty="0" err="1"/>
              <a:t>Amener</a:t>
            </a:r>
            <a:r>
              <a:rPr lang="en-US" sz="1800" dirty="0"/>
              <a:t> des </a:t>
            </a:r>
            <a:r>
              <a:rPr lang="en-US" sz="1800" dirty="0" err="1"/>
              <a:t>individus</a:t>
            </a:r>
            <a:r>
              <a:rPr lang="en-US" sz="1800" dirty="0"/>
              <a:t> </a:t>
            </a:r>
            <a:r>
              <a:rPr lang="en-US" sz="1800" dirty="0" err="1"/>
              <a:t>ayant</a:t>
            </a:r>
            <a:r>
              <a:rPr lang="en-US" sz="1800" dirty="0"/>
              <a:t> </a:t>
            </a:r>
            <a:r>
              <a:rPr lang="en-US" sz="1800" dirty="0" err="1"/>
              <a:t>une</a:t>
            </a:r>
            <a:r>
              <a:rPr lang="en-US" sz="1800" dirty="0"/>
              <a:t> </a:t>
            </a:r>
            <a:r>
              <a:rPr lang="en-US" sz="1800" dirty="0" err="1"/>
              <a:t>expérience</a:t>
            </a:r>
            <a:r>
              <a:rPr lang="en-US" sz="1800" dirty="0"/>
              <a:t> </a:t>
            </a:r>
            <a:r>
              <a:rPr lang="en-US" sz="1800" dirty="0" err="1"/>
              <a:t>vécue</a:t>
            </a:r>
            <a:r>
              <a:rPr lang="en-US" sz="1800" dirty="0"/>
              <a:t> aux Nations </a:t>
            </a:r>
            <a:r>
              <a:rPr lang="en-US" sz="1800" dirty="0" err="1"/>
              <a:t>Unies</a:t>
            </a:r>
            <a:endParaRPr lang="en-US" sz="1800" dirty="0"/>
          </a:p>
          <a:p>
            <a:r>
              <a:rPr lang="en-US" sz="1800" dirty="0"/>
              <a:t>Mise </a:t>
            </a:r>
            <a:r>
              <a:rPr lang="en-US" sz="1800" dirty="0" err="1"/>
              <a:t>en</a:t>
            </a:r>
            <a:r>
              <a:rPr lang="en-US" sz="1800" dirty="0"/>
              <a:t> </a:t>
            </a:r>
            <a:r>
              <a:rPr lang="en-US" sz="1800" dirty="0" err="1"/>
              <a:t>réseau</a:t>
            </a:r>
            <a:r>
              <a:rPr lang="en-US" sz="1800" dirty="0"/>
              <a:t> et partage de la recherche avec des experts </a:t>
            </a:r>
            <a:r>
              <a:rPr lang="en-US" sz="1800" dirty="0" err="1"/>
              <a:t>thématiques</a:t>
            </a:r>
            <a:r>
              <a:rPr lang="en-US" sz="1800" dirty="0"/>
              <a:t>, des </a:t>
            </a:r>
            <a:r>
              <a:rPr lang="en-US" sz="1800" dirty="0" err="1"/>
              <a:t>départements</a:t>
            </a:r>
            <a:r>
              <a:rPr lang="en-US" sz="1800" dirty="0"/>
              <a:t> des Nations </a:t>
            </a:r>
            <a:r>
              <a:rPr lang="en-US" sz="1800" dirty="0" err="1"/>
              <a:t>Unies</a:t>
            </a:r>
            <a:r>
              <a:rPr lang="en-US" sz="1800" dirty="0"/>
              <a:t>, des </a:t>
            </a:r>
            <a:r>
              <a:rPr lang="en-US" sz="1800" dirty="0" err="1"/>
              <a:t>États</a:t>
            </a:r>
            <a:r>
              <a:rPr lang="en-US" sz="1800" dirty="0"/>
              <a:t> </a:t>
            </a:r>
            <a:r>
              <a:rPr lang="en-US" sz="1800" dirty="0" err="1"/>
              <a:t>Membres</a:t>
            </a:r>
            <a:r>
              <a:rPr lang="en-US" sz="1800" dirty="0"/>
              <a:t> et </a:t>
            </a:r>
            <a:r>
              <a:rPr lang="en-US" sz="1800" dirty="0" err="1"/>
              <a:t>d'autres</a:t>
            </a:r>
            <a:r>
              <a:rPr lang="en-US" sz="1800" dirty="0"/>
              <a:t> </a:t>
            </a:r>
            <a:r>
              <a:rPr lang="en-US" sz="1800" dirty="0" err="1"/>
              <a:t>décideurs</a:t>
            </a:r>
            <a:endParaRPr lang="en-US" sz="1800" dirty="0"/>
          </a:p>
          <a:p>
            <a:r>
              <a:rPr lang="en-US" sz="1800" dirty="0"/>
              <a:t>UNANIMA International a </a:t>
            </a:r>
            <a:r>
              <a:rPr lang="en-US" sz="1800" dirty="0" err="1"/>
              <a:t>lancé</a:t>
            </a:r>
            <a:r>
              <a:rPr lang="en-US" sz="1800" dirty="0"/>
              <a:t> 3 publications sur le </a:t>
            </a:r>
            <a:r>
              <a:rPr lang="en-US" sz="1800" dirty="0" err="1"/>
              <a:t>thème</a:t>
            </a:r>
            <a:r>
              <a:rPr lang="en-US" sz="1800" dirty="0"/>
              <a:t> du sans-</a:t>
            </a:r>
            <a:r>
              <a:rPr lang="en-US" sz="1800" dirty="0" err="1"/>
              <a:t>abrisme</a:t>
            </a:r>
            <a:r>
              <a:rPr lang="en-US" sz="1800" dirty="0"/>
              <a:t> familial. </a:t>
            </a:r>
            <a:r>
              <a:rPr lang="en-US" sz="1800" dirty="0" err="1"/>
              <a:t>Ces</a:t>
            </a:r>
            <a:r>
              <a:rPr lang="en-US" sz="1800" dirty="0"/>
              <a:t> publications </a:t>
            </a:r>
            <a:r>
              <a:rPr lang="en-US" sz="1800" dirty="0" err="1"/>
              <a:t>intègrent</a:t>
            </a:r>
            <a:r>
              <a:rPr lang="en-US" sz="1800" dirty="0"/>
              <a:t> des </a:t>
            </a:r>
            <a:r>
              <a:rPr lang="en-US" sz="1800" dirty="0" err="1"/>
              <a:t>éléments</a:t>
            </a:r>
            <a:r>
              <a:rPr lang="en-US" sz="1800" dirty="0"/>
              <a:t> de </a:t>
            </a:r>
            <a:r>
              <a:rPr lang="en-US" sz="1800" dirty="0" err="1"/>
              <a:t>bonnes</a:t>
            </a:r>
            <a:r>
              <a:rPr lang="en-US" sz="1800" dirty="0"/>
              <a:t> </a:t>
            </a:r>
            <a:r>
              <a:rPr lang="en-US" sz="1800" dirty="0" err="1"/>
              <a:t>pratiques</a:t>
            </a:r>
            <a:r>
              <a:rPr lang="en-US" sz="1800" dirty="0"/>
              <a:t> et des </a:t>
            </a:r>
            <a:r>
              <a:rPr lang="en-US" sz="1800" dirty="0" err="1"/>
              <a:t>témoignages</a:t>
            </a:r>
            <a:r>
              <a:rPr lang="en-US" sz="1800" dirty="0"/>
              <a:t> </a:t>
            </a:r>
            <a:r>
              <a:rPr lang="en-US" sz="1800" dirty="0" err="1"/>
              <a:t>qualitatifs</a:t>
            </a:r>
            <a:r>
              <a:rPr lang="en-US" sz="1800" dirty="0"/>
              <a:t> </a:t>
            </a:r>
            <a:r>
              <a:rPr lang="en-US" sz="1800" dirty="0" err="1"/>
              <a:t>d'expériences</a:t>
            </a:r>
            <a:r>
              <a:rPr lang="en-US" sz="1800" dirty="0"/>
              <a:t> </a:t>
            </a:r>
            <a:r>
              <a:rPr lang="en-US" sz="1800" dirty="0" err="1"/>
              <a:t>vécues</a:t>
            </a:r>
            <a:r>
              <a:rPr lang="en-US" sz="1800" dirty="0"/>
              <a:t>. </a:t>
            </a:r>
          </a:p>
          <a:p>
            <a:r>
              <a:rPr lang="en-US" sz="1800" dirty="0"/>
              <a:t>Distribution </a:t>
            </a:r>
            <a:r>
              <a:rPr lang="en-US" sz="1800" dirty="0" err="1"/>
              <a:t>stratégique</a:t>
            </a:r>
            <a:r>
              <a:rPr lang="en-US" sz="1800" dirty="0"/>
              <a:t> de publications et de </a:t>
            </a:r>
            <a:r>
              <a:rPr lang="en-US" sz="1800" dirty="0" err="1"/>
              <a:t>ressources</a:t>
            </a:r>
            <a:r>
              <a:rPr lang="en-US" sz="1800" dirty="0"/>
              <a:t> aux ONG et aux </a:t>
            </a:r>
            <a:r>
              <a:rPr lang="en-US" sz="1800" dirty="0" err="1"/>
              <a:t>États</a:t>
            </a:r>
            <a:r>
              <a:rPr lang="en-US" sz="1800" dirty="0"/>
              <a:t> </a:t>
            </a:r>
            <a:r>
              <a:rPr lang="en-US" sz="1800" dirty="0" err="1"/>
              <a:t>membres</a:t>
            </a:r>
            <a:r>
              <a:rPr lang="en-US" sz="1800" dirty="0"/>
              <a:t> de </a:t>
            </a:r>
            <a:r>
              <a:rPr lang="en-US" sz="1800" dirty="0" err="1"/>
              <a:t>l'ONU</a:t>
            </a:r>
            <a:r>
              <a:rPr lang="en-US" sz="1800" dirty="0"/>
              <a:t> </a:t>
            </a:r>
            <a:r>
              <a:rPr lang="en-US" sz="1800" dirty="0" err="1"/>
              <a:t>lors</a:t>
            </a:r>
            <a:r>
              <a:rPr lang="en-US" sz="1800" dirty="0"/>
              <a:t> du CDS 58, du FPHN 2019 et </a:t>
            </a:r>
            <a:r>
              <a:rPr lang="en-US" sz="1800" dirty="0" err="1"/>
              <a:t>d'autres</a:t>
            </a:r>
            <a:r>
              <a:rPr lang="en-US" sz="1800" dirty="0"/>
              <a:t> </a:t>
            </a:r>
            <a:r>
              <a:rPr lang="en-US" sz="1800" dirty="0" err="1"/>
              <a:t>événements</a:t>
            </a:r>
            <a:r>
              <a:rPr lang="en-US" sz="1800" dirty="0"/>
              <a:t>.</a:t>
            </a:r>
          </a:p>
          <a:p>
            <a:r>
              <a:rPr lang="en-US" sz="1800" dirty="0"/>
              <a:t>Les </a:t>
            </a:r>
            <a:r>
              <a:rPr lang="en-US" sz="1800" dirty="0" err="1"/>
              <a:t>recherches</a:t>
            </a:r>
            <a:r>
              <a:rPr lang="en-US" sz="1800" dirty="0"/>
              <a:t> </a:t>
            </a:r>
            <a:r>
              <a:rPr lang="en-US" sz="1800" dirty="0" err="1"/>
              <a:t>d'UNANIMA</a:t>
            </a:r>
            <a:r>
              <a:rPr lang="en-US" sz="1800" dirty="0"/>
              <a:t> International </a:t>
            </a:r>
            <a:r>
              <a:rPr lang="en-US" sz="1800" dirty="0" err="1"/>
              <a:t>sont</a:t>
            </a:r>
            <a:r>
              <a:rPr lang="en-US" sz="1800" dirty="0"/>
              <a:t> </a:t>
            </a:r>
            <a:r>
              <a:rPr lang="en-US" sz="1800" dirty="0" err="1"/>
              <a:t>citées</a:t>
            </a:r>
            <a:r>
              <a:rPr lang="en-US" sz="1800" dirty="0"/>
              <a:t> et </a:t>
            </a:r>
            <a:r>
              <a:rPr lang="en-US" sz="1800" dirty="0" err="1"/>
              <a:t>partagées</a:t>
            </a:r>
            <a:r>
              <a:rPr lang="en-US" sz="1800" dirty="0"/>
              <a:t> par le personnel </a:t>
            </a:r>
            <a:r>
              <a:rPr lang="en-US" sz="1800" dirty="0" err="1"/>
              <a:t>d'UNANIMA</a:t>
            </a:r>
            <a:r>
              <a:rPr lang="en-US" sz="1800" dirty="0"/>
              <a:t> International et </a:t>
            </a:r>
            <a:r>
              <a:rPr lang="en-US" sz="1800" dirty="0" err="1"/>
              <a:t>plusieurs</a:t>
            </a:r>
            <a:r>
              <a:rPr lang="en-US" sz="1800" dirty="0"/>
              <a:t> </a:t>
            </a:r>
            <a:r>
              <a:rPr lang="en-US" sz="1800" dirty="0" err="1"/>
              <a:t>sympathisants</a:t>
            </a:r>
            <a:r>
              <a:rPr lang="en-US" sz="1800" dirty="0"/>
              <a:t> notables, </a:t>
            </a:r>
            <a:r>
              <a:rPr lang="en-US" sz="1800" dirty="0" err="1"/>
              <a:t>dont</a:t>
            </a:r>
            <a:r>
              <a:rPr lang="en-US" sz="1800" dirty="0"/>
              <a:t> </a:t>
            </a:r>
            <a:r>
              <a:rPr lang="en-US" sz="1800" dirty="0" err="1"/>
              <a:t>l'ancienne</a:t>
            </a:r>
            <a:r>
              <a:rPr lang="en-US" sz="1800" dirty="0"/>
              <a:t> </a:t>
            </a:r>
            <a:r>
              <a:rPr lang="en-US" sz="1800" dirty="0" err="1"/>
              <a:t>présidente</a:t>
            </a:r>
            <a:r>
              <a:rPr lang="en-US" sz="1800" dirty="0"/>
              <a:t> </a:t>
            </a:r>
            <a:r>
              <a:rPr lang="en-US" sz="1800" dirty="0" err="1"/>
              <a:t>irlandaise</a:t>
            </a:r>
            <a:r>
              <a:rPr lang="en-US" sz="1800" dirty="0"/>
              <a:t> Mary McAleese, </a:t>
            </a:r>
            <a:r>
              <a:rPr lang="en-US" sz="1800" dirty="0" err="1"/>
              <a:t>lors</a:t>
            </a:r>
            <a:r>
              <a:rPr lang="en-US" sz="1800" dirty="0"/>
              <a:t> de </a:t>
            </a:r>
            <a:r>
              <a:rPr lang="en-US" sz="1800" dirty="0" err="1"/>
              <a:t>plusieurs</a:t>
            </a:r>
            <a:r>
              <a:rPr lang="en-US" sz="1800" dirty="0"/>
              <a:t> manifestations, sans se limiter aux </a:t>
            </a:r>
            <a:r>
              <a:rPr lang="en-US" sz="1800" dirty="0" err="1"/>
              <a:t>événements</a:t>
            </a:r>
            <a:r>
              <a:rPr lang="en-US" sz="1800" dirty="0"/>
              <a:t> et panels </a:t>
            </a:r>
            <a:r>
              <a:rPr lang="en-US" sz="1800" dirty="0" err="1"/>
              <a:t>parallèles</a:t>
            </a:r>
            <a:r>
              <a:rPr lang="en-US" sz="1800" dirty="0"/>
              <a:t> des ONG, aux panels de </a:t>
            </a:r>
            <a:r>
              <a:rPr lang="en-US" sz="1800" dirty="0" err="1"/>
              <a:t>haut</a:t>
            </a:r>
            <a:r>
              <a:rPr lang="en-US" sz="1800" dirty="0"/>
              <a:t> </a:t>
            </a:r>
            <a:r>
              <a:rPr lang="en-US" sz="1800" dirty="0" err="1"/>
              <a:t>niveau</a:t>
            </a:r>
            <a:r>
              <a:rPr lang="en-US" sz="1800" dirty="0"/>
              <a:t> et </a:t>
            </a:r>
            <a:r>
              <a:rPr lang="en-US" sz="1800" dirty="0" err="1"/>
              <a:t>à</a:t>
            </a:r>
            <a:r>
              <a:rPr lang="en-US" sz="1800" dirty="0"/>
              <a:t> </a:t>
            </a:r>
            <a:r>
              <a:rPr lang="en-US" sz="1800" dirty="0" err="1"/>
              <a:t>une</a:t>
            </a:r>
            <a:r>
              <a:rPr lang="en-US" sz="1800" dirty="0"/>
              <a:t> </a:t>
            </a:r>
            <a:r>
              <a:rPr lang="en-US" sz="1800" dirty="0" err="1"/>
              <a:t>déclaration</a:t>
            </a:r>
            <a:r>
              <a:rPr lang="en-US" sz="1800" dirty="0"/>
              <a:t> </a:t>
            </a:r>
            <a:r>
              <a:rPr lang="en-US" sz="1800" dirty="0" err="1"/>
              <a:t>orale</a:t>
            </a:r>
            <a:r>
              <a:rPr lang="en-US" sz="1800" dirty="0"/>
              <a:t> </a:t>
            </a:r>
            <a:r>
              <a:rPr lang="en-US" sz="1800" dirty="0" err="1"/>
              <a:t>devant</a:t>
            </a:r>
            <a:r>
              <a:rPr lang="en-US" sz="1800" dirty="0"/>
              <a:t> </a:t>
            </a:r>
            <a:r>
              <a:rPr lang="en-US" sz="1800" dirty="0" err="1"/>
              <a:t>l'assemblée</a:t>
            </a:r>
            <a:r>
              <a:rPr lang="en-US" sz="1800" dirty="0"/>
              <a:t>. </a:t>
            </a:r>
          </a:p>
          <a:p>
            <a:r>
              <a:rPr lang="en-US" sz="1800" dirty="0"/>
              <a:t>Les </a:t>
            </a:r>
            <a:r>
              <a:rPr lang="en-US" sz="1800" dirty="0" err="1"/>
              <a:t>événements</a:t>
            </a:r>
            <a:r>
              <a:rPr lang="en-US" sz="1800" dirty="0"/>
              <a:t> </a:t>
            </a:r>
            <a:r>
              <a:rPr lang="en-US" sz="1800" dirty="0" err="1"/>
              <a:t>éducatifs</a:t>
            </a:r>
            <a:r>
              <a:rPr lang="en-US" sz="1800" dirty="0"/>
              <a:t> et les actions de plaidoyer au sein de la </a:t>
            </a:r>
            <a:r>
              <a:rPr lang="en-US" sz="1800" dirty="0" err="1"/>
              <a:t>communauté</a:t>
            </a:r>
            <a:r>
              <a:rPr lang="en-US" sz="1800" dirty="0"/>
              <a:t> des Nations </a:t>
            </a:r>
            <a:r>
              <a:rPr lang="en-US" sz="1800" dirty="0" err="1"/>
              <a:t>Unies</a:t>
            </a:r>
            <a:r>
              <a:rPr lang="en-US" sz="1800" dirty="0"/>
              <a:t> et au-</a:t>
            </a:r>
            <a:r>
              <a:rPr lang="en-US" sz="1800" dirty="0" err="1"/>
              <a:t>delà</a:t>
            </a:r>
            <a:r>
              <a:rPr lang="en-US" sz="1800" dirty="0"/>
              <a:t> pour les </a:t>
            </a:r>
            <a:r>
              <a:rPr lang="en-US" sz="1800" dirty="0" err="1"/>
              <a:t>organisations</a:t>
            </a:r>
            <a:r>
              <a:rPr lang="en-US" sz="1800" dirty="0"/>
              <a:t> religieuses et les </a:t>
            </a:r>
            <a:r>
              <a:rPr lang="en-US" sz="1800" dirty="0" err="1"/>
              <a:t>établissements</a:t>
            </a:r>
            <a:r>
              <a:rPr lang="en-US" sz="1800" dirty="0"/>
              <a:t> </a:t>
            </a:r>
            <a:r>
              <a:rPr lang="en-US" sz="1800" dirty="0" err="1"/>
              <a:t>d'enseignement</a:t>
            </a:r>
            <a:r>
              <a:rPr lang="en-US" sz="1800" dirty="0"/>
              <a:t> </a:t>
            </a:r>
            <a:r>
              <a:rPr lang="en-US" sz="1800" dirty="0" err="1"/>
              <a:t>ont</a:t>
            </a:r>
            <a:r>
              <a:rPr lang="en-US" sz="1800" dirty="0"/>
              <a:t> </a:t>
            </a:r>
            <a:r>
              <a:rPr lang="en-US" sz="1800" dirty="0" err="1"/>
              <a:t>contribué</a:t>
            </a:r>
            <a:r>
              <a:rPr lang="en-US" sz="1800" dirty="0"/>
              <a:t> </a:t>
            </a:r>
            <a:r>
              <a:rPr lang="en-US" sz="1800" dirty="0" err="1"/>
              <a:t>à</a:t>
            </a:r>
            <a:r>
              <a:rPr lang="en-US" sz="1800" dirty="0"/>
              <a:t> </a:t>
            </a:r>
            <a:r>
              <a:rPr lang="en-US" sz="1800" dirty="0" err="1"/>
              <a:t>amorcer</a:t>
            </a:r>
            <a:r>
              <a:rPr lang="en-US" sz="1800" dirty="0"/>
              <a:t> un </a:t>
            </a:r>
            <a:r>
              <a:rPr lang="en-US" sz="1800" dirty="0" err="1"/>
              <a:t>changement</a:t>
            </a:r>
            <a:r>
              <a:rPr lang="en-US" sz="1800" dirty="0"/>
              <a:t> de </a:t>
            </a:r>
            <a:r>
              <a:rPr lang="en-US" sz="1800" dirty="0" err="1"/>
              <a:t>paradigme</a:t>
            </a:r>
            <a:r>
              <a:rPr lang="en-US" sz="1800" dirty="0"/>
              <a:t> pour que le sans-</a:t>
            </a:r>
            <a:r>
              <a:rPr lang="en-US" sz="1800" dirty="0" err="1"/>
              <a:t>abrisme</a:t>
            </a:r>
            <a:r>
              <a:rPr lang="en-US" sz="1800" dirty="0"/>
              <a:t> </a:t>
            </a:r>
            <a:r>
              <a:rPr lang="en-US" sz="1800" dirty="0" err="1"/>
              <a:t>soit</a:t>
            </a:r>
            <a:r>
              <a:rPr lang="en-US" sz="1800" dirty="0"/>
              <a:t> </a:t>
            </a:r>
            <a:r>
              <a:rPr lang="en-US" sz="1800" dirty="0" err="1"/>
              <a:t>considéré</a:t>
            </a:r>
            <a:r>
              <a:rPr lang="en-US" sz="1800" dirty="0"/>
              <a:t> </a:t>
            </a:r>
            <a:r>
              <a:rPr lang="en-US" sz="1800" dirty="0" err="1"/>
              <a:t>comme</a:t>
            </a:r>
            <a:r>
              <a:rPr lang="en-US" sz="1800" dirty="0"/>
              <a:t> </a:t>
            </a:r>
            <a:r>
              <a:rPr lang="en-US" sz="1800" dirty="0" err="1"/>
              <a:t>une</a:t>
            </a:r>
            <a:r>
              <a:rPr lang="en-US" sz="1800" dirty="0"/>
              <a:t> question de droits civils et de droits </a:t>
            </a:r>
            <a:r>
              <a:rPr lang="en-US" sz="1800" dirty="0" err="1"/>
              <a:t>humains</a:t>
            </a:r>
            <a:r>
              <a:rPr lang="en-US" sz="1800" dirty="0"/>
              <a:t>.</a:t>
            </a:r>
          </a:p>
          <a:p>
            <a:r>
              <a:rPr lang="en-US" sz="1800" dirty="0" err="1"/>
              <a:t>L'activité</a:t>
            </a:r>
            <a:r>
              <a:rPr lang="en-US" sz="1800" dirty="0"/>
              <a:t> des </a:t>
            </a:r>
            <a:r>
              <a:rPr lang="en-US" sz="1800" dirty="0" err="1"/>
              <a:t>médias</a:t>
            </a:r>
            <a:r>
              <a:rPr lang="en-US" sz="1800" dirty="0"/>
              <a:t> </a:t>
            </a:r>
            <a:r>
              <a:rPr lang="en-US" sz="1800" dirty="0" err="1"/>
              <a:t>sociaux</a:t>
            </a:r>
            <a:r>
              <a:rPr lang="en-US" sz="1800" dirty="0"/>
              <a:t>, y </a:t>
            </a:r>
            <a:r>
              <a:rPr lang="en-US" sz="1800" dirty="0" err="1"/>
              <a:t>compris</a:t>
            </a:r>
            <a:r>
              <a:rPr lang="en-US" sz="1800" dirty="0"/>
              <a:t> le partage du </a:t>
            </a:r>
            <a:r>
              <a:rPr lang="en-US" sz="1800" dirty="0" err="1"/>
              <a:t>contenu</a:t>
            </a:r>
            <a:r>
              <a:rPr lang="en-US" sz="1800" dirty="0"/>
              <a:t> des publications, les </a:t>
            </a:r>
            <a:r>
              <a:rPr lang="en-US" sz="1800" dirty="0" err="1"/>
              <a:t>événements</a:t>
            </a:r>
            <a:r>
              <a:rPr lang="en-US" sz="1800" dirty="0"/>
              <a:t> </a:t>
            </a:r>
            <a:r>
              <a:rPr lang="en-US" sz="1800" dirty="0" err="1"/>
              <a:t>oraux</a:t>
            </a:r>
            <a:r>
              <a:rPr lang="en-US" sz="1800" dirty="0"/>
              <a:t>, la couverture des </a:t>
            </a:r>
            <a:r>
              <a:rPr lang="en-US" sz="1800" dirty="0" err="1"/>
              <a:t>nouvelles</a:t>
            </a:r>
            <a:r>
              <a:rPr lang="en-US" sz="1800" dirty="0"/>
              <a:t> et </a:t>
            </a:r>
            <a:r>
              <a:rPr lang="en-US" sz="1800" dirty="0" err="1"/>
              <a:t>d'autres</a:t>
            </a:r>
            <a:r>
              <a:rPr lang="en-US" sz="1800" dirty="0"/>
              <a:t> </a:t>
            </a:r>
            <a:r>
              <a:rPr lang="en-US" sz="1800" dirty="0" err="1"/>
              <a:t>résultats</a:t>
            </a:r>
            <a:r>
              <a:rPr lang="en-US" sz="1800" dirty="0"/>
              <a:t> de recherche, a </a:t>
            </a:r>
            <a:r>
              <a:rPr lang="en-US" sz="1800" dirty="0" err="1"/>
              <a:t>renforcé</a:t>
            </a:r>
            <a:r>
              <a:rPr lang="en-US" sz="1800" dirty="0"/>
              <a:t> la </a:t>
            </a:r>
            <a:r>
              <a:rPr lang="en-US" sz="1800" dirty="0" err="1"/>
              <a:t>préoccupation</a:t>
            </a:r>
            <a:r>
              <a:rPr lang="en-US" sz="1800" dirty="0"/>
              <a:t> </a:t>
            </a:r>
            <a:r>
              <a:rPr lang="en-US" sz="1800" dirty="0" err="1"/>
              <a:t>répandue</a:t>
            </a:r>
            <a:r>
              <a:rPr lang="en-US" sz="1800" dirty="0"/>
              <a:t> pour le sans-</a:t>
            </a:r>
            <a:r>
              <a:rPr lang="en-US" sz="1800" dirty="0" err="1"/>
              <a:t>abrisme</a:t>
            </a:r>
            <a:r>
              <a:rPr lang="en-US" sz="1800" dirty="0"/>
              <a:t> familial et </a:t>
            </a:r>
            <a:r>
              <a:rPr lang="en-US" sz="1800" dirty="0" err="1"/>
              <a:t>l'attention</a:t>
            </a:r>
            <a:r>
              <a:rPr lang="en-US" sz="1800" dirty="0"/>
              <a:t> </a:t>
            </a:r>
            <a:r>
              <a:rPr lang="en-US" sz="1800" dirty="0" err="1"/>
              <a:t>portée</a:t>
            </a:r>
            <a:r>
              <a:rPr lang="en-US" sz="1800" dirty="0"/>
              <a:t> </a:t>
            </a:r>
            <a:r>
              <a:rPr lang="en-US" sz="1800" dirty="0" err="1"/>
              <a:t>à</a:t>
            </a:r>
            <a:r>
              <a:rPr lang="en-US" sz="1800" dirty="0"/>
              <a:t> </a:t>
            </a:r>
            <a:r>
              <a:rPr lang="en-US" sz="1800" dirty="0" err="1"/>
              <a:t>notre</a:t>
            </a:r>
            <a:r>
              <a:rPr lang="en-US" sz="1800" dirty="0"/>
              <a:t> travail. </a:t>
            </a:r>
            <a:br>
              <a:rPr lang="en" sz="1800" dirty="0">
                <a:solidFill>
                  <a:srgbClr val="000000"/>
                </a:solidFill>
              </a:rPr>
            </a:br>
            <a:endParaRPr sz="1800" b="1" u="sng" dirty="0">
              <a:solidFill>
                <a:srgbClr val="662F8E"/>
              </a:solidFill>
            </a:endParaRPr>
          </a:p>
        </p:txBody>
      </p:sp>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15327755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5" name="Google Shape;68;p15">
            <a:extLst>
              <a:ext uri="{FF2B5EF4-FFF2-40B4-BE49-F238E27FC236}">
                <a16:creationId xmlns:a16="http://schemas.microsoft.com/office/drawing/2014/main" id="{57BB8538-6894-443B-A27E-3BD97D41502E}"/>
              </a:ext>
            </a:extLst>
          </p:cNvPr>
          <p:cNvSpPr txBox="1">
            <a:spLocks noGrp="1"/>
          </p:cNvSpPr>
          <p:nvPr>
            <p:ph type="title"/>
          </p:nvPr>
        </p:nvSpPr>
        <p:spPr>
          <a:xfrm>
            <a:off x="1022888" y="4375150"/>
            <a:ext cx="10146224" cy="1145118"/>
          </a:xfrm>
          <a:prstGeom prst="rect">
            <a:avLst/>
          </a:prstGeom>
        </p:spPr>
        <p:txBody>
          <a:bodyPr spcFirstLastPara="1" vert="horz" lIns="91440" tIns="45720" rIns="91440" bIns="45720" rtlCol="0" anchor="b" anchorCtr="0">
            <a:normAutofit/>
          </a:bodyPr>
          <a:lstStyle/>
          <a:p>
            <a:pPr algn="l">
              <a:spcBef>
                <a:spcPct val="0"/>
              </a:spcBef>
            </a:pPr>
            <a:r>
              <a:rPr lang="en-US" sz="4400" b="1" dirty="0" err="1">
                <a:solidFill>
                  <a:schemeClr val="accent5">
                    <a:lumMod val="75000"/>
                  </a:schemeClr>
                </a:solidFill>
              </a:rPr>
              <a:t>ResSources</a:t>
            </a:r>
            <a:r>
              <a:rPr lang="en-US" sz="4400" b="1" dirty="0">
                <a:solidFill>
                  <a:schemeClr val="accent5">
                    <a:lumMod val="75000"/>
                  </a:schemeClr>
                </a:solidFill>
              </a:rPr>
              <a:t> &amp; Publications </a:t>
            </a:r>
          </a:p>
        </p:txBody>
      </p:sp>
      <p:pic>
        <p:nvPicPr>
          <p:cNvPr id="74" name="Google Shape;74;p16"/>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63094" y="1617958"/>
            <a:ext cx="1912461" cy="2549949"/>
          </a:xfrm>
          <a:prstGeom prst="rect">
            <a:avLst/>
          </a:prstGeom>
          <a:noFill/>
        </p:spPr>
      </p:pic>
      <p:pic>
        <p:nvPicPr>
          <p:cNvPr id="3" name="Google Shape;525;p60">
            <a:extLst>
              <a:ext uri="{FF2B5EF4-FFF2-40B4-BE49-F238E27FC236}">
                <a16:creationId xmlns:a16="http://schemas.microsoft.com/office/drawing/2014/main" id="{F0217E33-6707-CA42-9017-839C9D9FCA35}"/>
              </a:ext>
            </a:extLst>
          </p:cNvPr>
          <p:cNvPicPr preferRelativeResize="0"/>
          <p:nvPr/>
        </p:nvPicPr>
        <p:blipFill>
          <a:blip r:embed="rId4" cstate="email">
            <a:extLst>
              <a:ext uri="{28A0092B-C50C-407E-A947-70E740481C1C}">
                <a14:useLocalDpi xmlns:a14="http://schemas.microsoft.com/office/drawing/2010/main"/>
              </a:ext>
            </a:extLst>
          </a:blip>
          <a:stretch>
            <a:fillRect/>
          </a:stretch>
        </p:blipFill>
        <p:spPr>
          <a:xfrm>
            <a:off x="1252048" y="1633819"/>
            <a:ext cx="1957583" cy="2534088"/>
          </a:xfrm>
          <a:prstGeom prst="rect">
            <a:avLst/>
          </a:prstGeom>
          <a:noFill/>
        </p:spPr>
      </p:pic>
      <p:pic>
        <p:nvPicPr>
          <p:cNvPr id="8" name="Picture 7" descr="A picture containing hitting, racket, player, ball&#10;&#10;Description automatically generated">
            <a:extLst>
              <a:ext uri="{FF2B5EF4-FFF2-40B4-BE49-F238E27FC236}">
                <a16:creationId xmlns:a16="http://schemas.microsoft.com/office/drawing/2014/main" id="{A4BDEC1C-6442-438F-8373-6C86CD4C8C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0168" y="1633819"/>
            <a:ext cx="1957583" cy="2534088"/>
          </a:xfrm>
          <a:prstGeom prst="rect">
            <a:avLst/>
          </a:prstGeom>
        </p:spPr>
      </p:pic>
      <p:pic>
        <p:nvPicPr>
          <p:cNvPr id="6" name="Picture 5" descr="A close up of a sign&#10;&#10;Description automatically generated">
            <a:extLst>
              <a:ext uri="{FF2B5EF4-FFF2-40B4-BE49-F238E27FC236}">
                <a16:creationId xmlns:a16="http://schemas.microsoft.com/office/drawing/2014/main" id="{B2855277-811C-451D-BA28-833B8D27B3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04926" y="1668232"/>
            <a:ext cx="1935026" cy="2449400"/>
          </a:xfrm>
          <a:prstGeom prst="rect">
            <a:avLst/>
          </a:prstGeom>
        </p:spPr>
      </p:pic>
      <p:pic>
        <p:nvPicPr>
          <p:cNvPr id="4" name="Picture 3" descr="C2-HD-BTM.png">
            <a:extLst>
              <a:ext uri="{FF2B5EF4-FFF2-40B4-BE49-F238E27FC236}">
                <a16:creationId xmlns:a16="http://schemas.microsoft.com/office/drawing/2014/main" id="{EEDB0AE8-8C73-9641-9678-7806265872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6306584"/>
            <a:ext cx="12192000" cy="551416"/>
          </a:xfrm>
          <a:prstGeom prst="rect">
            <a:avLst/>
          </a:prstGeom>
        </p:spPr>
      </p:pic>
    </p:spTree>
    <p:extLst>
      <p:ext uri="{BB962C8B-B14F-4D97-AF65-F5344CB8AC3E}">
        <p14:creationId xmlns:p14="http://schemas.microsoft.com/office/powerpoint/2010/main" val="1439176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67265" y="358832"/>
            <a:ext cx="11360800" cy="763600"/>
          </a:xfrm>
          <a:prstGeom prst="rect">
            <a:avLst/>
          </a:prstGeom>
        </p:spPr>
        <p:txBody>
          <a:bodyPr spcFirstLastPara="1" vert="horz" wrap="square" lIns="121900" tIns="121900" rIns="121900" bIns="121900" rtlCol="0" anchor="t" anchorCtr="0">
            <a:noAutofit/>
          </a:bodyPr>
          <a:lstStyle/>
          <a:p>
            <a:r>
              <a:rPr lang="en" b="1" dirty="0">
                <a:solidFill>
                  <a:schemeClr val="accent5">
                    <a:lumMod val="75000"/>
                  </a:schemeClr>
                </a:solidFill>
              </a:rPr>
              <a:t>58</a:t>
            </a:r>
            <a:r>
              <a:rPr lang="en" b="1" baseline="30000" dirty="0">
                <a:solidFill>
                  <a:schemeClr val="accent5">
                    <a:lumMod val="75000"/>
                  </a:schemeClr>
                </a:solidFill>
              </a:rPr>
              <a:t>ème </a:t>
            </a:r>
            <a:r>
              <a:rPr lang="en" b="1" dirty="0">
                <a:solidFill>
                  <a:schemeClr val="accent5">
                    <a:lumMod val="75000"/>
                  </a:schemeClr>
                </a:solidFill>
              </a:rPr>
              <a:t> Commission POUR LE DEVELOPPEMENT SOCIAL (</a:t>
            </a:r>
            <a:r>
              <a:rPr lang="en-US" b="1" dirty="0">
                <a:solidFill>
                  <a:schemeClr val="accent5">
                    <a:lumMod val="75000"/>
                  </a:schemeClr>
                </a:solidFill>
              </a:rPr>
              <a:t>CDS 58)</a:t>
            </a:r>
            <a:endParaRPr b="1" dirty="0">
              <a:solidFill>
                <a:schemeClr val="accent5">
                  <a:lumMod val="75000"/>
                </a:schemeClr>
              </a:solidFill>
            </a:endParaRPr>
          </a:p>
        </p:txBody>
      </p:sp>
      <p:sp>
        <p:nvSpPr>
          <p:cNvPr id="69" name="Google Shape;69;p15"/>
          <p:cNvSpPr txBox="1">
            <a:spLocks noGrp="1"/>
          </p:cNvSpPr>
          <p:nvPr>
            <p:ph type="body" idx="1"/>
          </p:nvPr>
        </p:nvSpPr>
        <p:spPr>
          <a:xfrm>
            <a:off x="415600" y="1171863"/>
            <a:ext cx="11360800" cy="4555200"/>
          </a:xfrm>
          <a:prstGeom prst="rect">
            <a:avLst/>
          </a:prstGeom>
        </p:spPr>
        <p:txBody>
          <a:bodyPr spcFirstLastPara="1" vert="horz" wrap="square" lIns="121900" tIns="121900" rIns="121900" bIns="121900" rtlCol="0" anchor="t" anchorCtr="0">
            <a:noAutofit/>
          </a:bodyPr>
          <a:lstStyle/>
          <a:p>
            <a:pPr marL="152396" lvl="0" indent="0">
              <a:buNone/>
            </a:pPr>
            <a:endParaRPr lang="en-US" sz="2000" dirty="0">
              <a:solidFill>
                <a:schemeClr val="accent1"/>
              </a:solidFill>
              <a:latin typeface="+mj-lt"/>
              <a:ea typeface="Roboto"/>
              <a:cs typeface="Roboto"/>
              <a:sym typeface="Roboto"/>
            </a:endParaRPr>
          </a:p>
          <a:p>
            <a:pPr marL="152396" lvl="0" indent="0">
              <a:buNone/>
            </a:pPr>
            <a:endParaRPr lang="en-US" sz="2000" dirty="0">
              <a:solidFill>
                <a:schemeClr val="accent1"/>
              </a:solidFill>
              <a:latin typeface="+mj-lt"/>
              <a:ea typeface="Roboto"/>
              <a:cs typeface="Roboto"/>
              <a:sym typeface="Roboto"/>
            </a:endParaRPr>
          </a:p>
          <a:p>
            <a:pPr marL="152396" lvl="0" indent="0">
              <a:buNone/>
            </a:pPr>
            <a:r>
              <a:rPr lang="en-US" sz="2000" i="1" dirty="0">
                <a:solidFill>
                  <a:schemeClr val="accent1"/>
                </a:solidFill>
                <a:latin typeface="+mj-lt"/>
                <a:ea typeface="Roboto"/>
                <a:cs typeface="Roboto"/>
                <a:sym typeface="Roboto"/>
              </a:rPr>
              <a:t>“Le </a:t>
            </a:r>
            <a:r>
              <a:rPr lang="en-US" sz="2000" i="1" dirty="0" err="1">
                <a:solidFill>
                  <a:schemeClr val="accent1"/>
                </a:solidFill>
                <a:latin typeface="+mj-lt"/>
                <a:ea typeface="Roboto"/>
                <a:cs typeface="Roboto"/>
                <a:sym typeface="Roboto"/>
              </a:rPr>
              <a:t>logement</a:t>
            </a:r>
            <a:r>
              <a:rPr lang="en-US" sz="2000" i="1" dirty="0">
                <a:solidFill>
                  <a:schemeClr val="accent1"/>
                </a:solidFill>
                <a:latin typeface="+mj-lt"/>
                <a:ea typeface="Roboto"/>
                <a:cs typeface="Roboto"/>
                <a:sym typeface="Roboto"/>
              </a:rPr>
              <a:t> </a:t>
            </a:r>
            <a:r>
              <a:rPr lang="en-US" sz="2000" i="1" dirty="0" err="1">
                <a:solidFill>
                  <a:schemeClr val="accent1"/>
                </a:solidFill>
                <a:latin typeface="+mj-lt"/>
                <a:ea typeface="Roboto"/>
                <a:cs typeface="Roboto"/>
                <a:sym typeface="Roboto"/>
              </a:rPr>
              <a:t>à</a:t>
            </a:r>
            <a:r>
              <a:rPr lang="en-US" sz="2000" i="1" dirty="0">
                <a:solidFill>
                  <a:schemeClr val="accent1"/>
                </a:solidFill>
                <a:latin typeface="+mj-lt"/>
                <a:ea typeface="Roboto"/>
                <a:cs typeface="Roboto"/>
                <a:sym typeface="Roboto"/>
              </a:rPr>
              <a:t> prix </a:t>
            </a:r>
            <a:r>
              <a:rPr lang="en-US" sz="2000" i="1" dirty="0" err="1">
                <a:solidFill>
                  <a:schemeClr val="accent1"/>
                </a:solidFill>
                <a:latin typeface="+mj-lt"/>
                <a:ea typeface="Roboto"/>
                <a:cs typeface="Roboto"/>
                <a:sym typeface="Roboto"/>
              </a:rPr>
              <a:t>abordable</a:t>
            </a:r>
            <a:r>
              <a:rPr lang="en-US" sz="2000" i="1" dirty="0">
                <a:solidFill>
                  <a:schemeClr val="accent1"/>
                </a:solidFill>
                <a:latin typeface="+mj-lt"/>
                <a:ea typeface="Roboto"/>
                <a:cs typeface="Roboto"/>
                <a:sym typeface="Roboto"/>
              </a:rPr>
              <a:t> et les </a:t>
            </a:r>
            <a:r>
              <a:rPr lang="en-US" sz="2000" i="1" dirty="0" err="1">
                <a:solidFill>
                  <a:schemeClr val="accent1"/>
                </a:solidFill>
                <a:latin typeface="+mj-lt"/>
                <a:ea typeface="Roboto"/>
                <a:cs typeface="Roboto"/>
                <a:sym typeface="Roboto"/>
              </a:rPr>
              <a:t>systèmes</a:t>
            </a:r>
            <a:r>
              <a:rPr lang="en-US" sz="2000" i="1" dirty="0">
                <a:solidFill>
                  <a:schemeClr val="accent1"/>
                </a:solidFill>
                <a:latin typeface="+mj-lt"/>
                <a:ea typeface="Roboto"/>
                <a:cs typeface="Roboto"/>
                <a:sym typeface="Roboto"/>
              </a:rPr>
              <a:t> de protection </a:t>
            </a:r>
            <a:r>
              <a:rPr lang="en-US" sz="2000" i="1" dirty="0" err="1">
                <a:solidFill>
                  <a:schemeClr val="accent1"/>
                </a:solidFill>
                <a:latin typeface="+mj-lt"/>
                <a:ea typeface="Roboto"/>
                <a:cs typeface="Roboto"/>
                <a:sym typeface="Roboto"/>
              </a:rPr>
              <a:t>sociale</a:t>
            </a:r>
            <a:r>
              <a:rPr lang="en-US" sz="2000" i="1" dirty="0">
                <a:solidFill>
                  <a:schemeClr val="accent1"/>
                </a:solidFill>
                <a:latin typeface="+mj-lt"/>
                <a:ea typeface="Roboto"/>
                <a:cs typeface="Roboto"/>
                <a:sym typeface="Roboto"/>
              </a:rPr>
              <a:t> pour </a:t>
            </a:r>
            <a:r>
              <a:rPr lang="en-US" sz="2000" i="1" dirty="0" err="1">
                <a:solidFill>
                  <a:schemeClr val="accent1"/>
                </a:solidFill>
                <a:latin typeface="+mj-lt"/>
                <a:ea typeface="Roboto"/>
                <a:cs typeface="Roboto"/>
                <a:sym typeface="Roboto"/>
              </a:rPr>
              <a:t>tous</a:t>
            </a:r>
            <a:r>
              <a:rPr lang="en-US" sz="2000" i="1" dirty="0">
                <a:solidFill>
                  <a:schemeClr val="accent1"/>
                </a:solidFill>
                <a:latin typeface="+mj-lt"/>
                <a:ea typeface="Roboto"/>
                <a:cs typeface="Roboto"/>
                <a:sym typeface="Roboto"/>
              </a:rPr>
              <a:t> </a:t>
            </a:r>
            <a:r>
              <a:rPr lang="en-US" sz="2000" i="1" dirty="0" err="1">
                <a:solidFill>
                  <a:schemeClr val="accent1"/>
                </a:solidFill>
                <a:latin typeface="+mj-lt"/>
                <a:ea typeface="Roboto"/>
                <a:cs typeface="Roboto"/>
                <a:sym typeface="Roboto"/>
              </a:rPr>
              <a:t>afin</a:t>
            </a:r>
            <a:r>
              <a:rPr lang="en-US" sz="2000" i="1" dirty="0">
                <a:solidFill>
                  <a:schemeClr val="accent1"/>
                </a:solidFill>
                <a:latin typeface="+mj-lt"/>
                <a:ea typeface="Roboto"/>
                <a:cs typeface="Roboto"/>
                <a:sym typeface="Roboto"/>
              </a:rPr>
              <a:t> de </a:t>
            </a:r>
            <a:r>
              <a:rPr lang="en-US" sz="2000" i="1" dirty="0" err="1">
                <a:solidFill>
                  <a:schemeClr val="accent1"/>
                </a:solidFill>
                <a:latin typeface="+mj-lt"/>
                <a:ea typeface="Roboto"/>
                <a:cs typeface="Roboto"/>
                <a:sym typeface="Roboto"/>
              </a:rPr>
              <a:t>lutter</a:t>
            </a:r>
            <a:r>
              <a:rPr lang="en-US" sz="2000" i="1" dirty="0">
                <a:solidFill>
                  <a:schemeClr val="accent1"/>
                </a:solidFill>
                <a:latin typeface="+mj-lt"/>
                <a:ea typeface="Roboto"/>
                <a:cs typeface="Roboto"/>
                <a:sym typeface="Roboto"/>
              </a:rPr>
              <a:t> </a:t>
            </a:r>
            <a:r>
              <a:rPr lang="en-US" sz="2000" i="1" dirty="0" err="1">
                <a:solidFill>
                  <a:schemeClr val="accent1"/>
                </a:solidFill>
                <a:latin typeface="+mj-lt"/>
                <a:ea typeface="Roboto"/>
                <a:cs typeface="Roboto"/>
                <a:sym typeface="Roboto"/>
              </a:rPr>
              <a:t>contre</a:t>
            </a:r>
            <a:r>
              <a:rPr lang="en-US" sz="2000" i="1" dirty="0">
                <a:solidFill>
                  <a:schemeClr val="accent1"/>
                </a:solidFill>
                <a:latin typeface="+mj-lt"/>
                <a:ea typeface="Roboto"/>
                <a:cs typeface="Roboto"/>
                <a:sym typeface="Roboto"/>
              </a:rPr>
              <a:t> le sans-</a:t>
            </a:r>
            <a:r>
              <a:rPr lang="en-US" sz="2000" i="1" dirty="0" err="1">
                <a:solidFill>
                  <a:schemeClr val="accent1"/>
                </a:solidFill>
                <a:latin typeface="+mj-lt"/>
                <a:ea typeface="Roboto"/>
                <a:cs typeface="Roboto"/>
                <a:sym typeface="Roboto"/>
              </a:rPr>
              <a:t>abrisme</a:t>
            </a:r>
            <a:r>
              <a:rPr lang="en-US" sz="2000" i="1" dirty="0">
                <a:solidFill>
                  <a:schemeClr val="accent1"/>
                </a:solidFill>
                <a:latin typeface="+mj-lt"/>
                <a:ea typeface="Roboto"/>
                <a:cs typeface="Roboto"/>
                <a:sym typeface="Roboto"/>
              </a:rPr>
              <a:t>”</a:t>
            </a:r>
          </a:p>
          <a:p>
            <a:pPr marL="152396" lvl="0" indent="0">
              <a:buNone/>
            </a:pPr>
            <a:endParaRPr lang="en-US" sz="2000" i="1" dirty="0">
              <a:solidFill>
                <a:schemeClr val="accent1"/>
              </a:solidFill>
              <a:latin typeface="+mj-lt"/>
              <a:ea typeface="Roboto"/>
              <a:cs typeface="Roboto"/>
              <a:sym typeface="Roboto"/>
            </a:endParaRPr>
          </a:p>
          <a:p>
            <a:pPr lvl="0"/>
            <a:endParaRPr lang="en-US" sz="1400" i="1" dirty="0">
              <a:latin typeface="+mj-lt"/>
              <a:ea typeface="Roboto"/>
              <a:cs typeface="Roboto"/>
              <a:sym typeface="Roboto"/>
            </a:endParaRPr>
          </a:p>
          <a:p>
            <a:pPr marL="609584" lvl="0" indent="-457188"/>
            <a:r>
              <a:rPr lang="en-US" sz="2000" dirty="0">
                <a:latin typeface="+mj-lt"/>
              </a:rPr>
              <a:t>UNANIMA International a </a:t>
            </a:r>
            <a:r>
              <a:rPr lang="en-US" sz="2000" dirty="0" err="1">
                <a:latin typeface="+mj-lt"/>
              </a:rPr>
              <a:t>pris</a:t>
            </a:r>
            <a:r>
              <a:rPr lang="en-US" sz="2000" dirty="0">
                <a:latin typeface="+mj-lt"/>
              </a:rPr>
              <a:t> la parole </a:t>
            </a:r>
            <a:r>
              <a:rPr lang="en-US" sz="2000" dirty="0" err="1">
                <a:latin typeface="+mj-lt"/>
              </a:rPr>
              <a:t>durant</a:t>
            </a:r>
            <a:r>
              <a:rPr lang="en-US" sz="2000" dirty="0">
                <a:latin typeface="+mj-lt"/>
              </a:rPr>
              <a:t> 12 </a:t>
            </a:r>
            <a:r>
              <a:rPr lang="en-US" sz="2000" dirty="0" err="1">
                <a:latin typeface="+mj-lt"/>
              </a:rPr>
              <a:t>évènements</a:t>
            </a:r>
            <a:r>
              <a:rPr lang="en-US" sz="2000" dirty="0">
                <a:latin typeface="+mj-lt"/>
              </a:rPr>
              <a:t> </a:t>
            </a:r>
          </a:p>
          <a:p>
            <a:pPr marL="609584" lvl="0" indent="-457188"/>
            <a:r>
              <a:rPr lang="en-US" sz="2000" dirty="0">
                <a:latin typeface="+mj-lt"/>
              </a:rPr>
              <a:t>UNANIMA International </a:t>
            </a:r>
            <a:r>
              <a:rPr lang="en-US" sz="2000" dirty="0" err="1">
                <a:latin typeface="+mj-lt"/>
              </a:rPr>
              <a:t>organise</a:t>
            </a:r>
            <a:r>
              <a:rPr lang="en-US" sz="2000" dirty="0">
                <a:latin typeface="+mj-lt"/>
              </a:rPr>
              <a:t> </a:t>
            </a:r>
            <a:r>
              <a:rPr lang="en-US" sz="2000" dirty="0" err="1">
                <a:latin typeface="+mj-lt"/>
              </a:rPr>
              <a:t>ou</a:t>
            </a:r>
            <a:r>
              <a:rPr lang="en-US" sz="2000" dirty="0">
                <a:latin typeface="+mj-lt"/>
              </a:rPr>
              <a:t> co-</a:t>
            </a:r>
            <a:r>
              <a:rPr lang="en-US" sz="2000" dirty="0" err="1">
                <a:latin typeface="+mj-lt"/>
              </a:rPr>
              <a:t>parraine</a:t>
            </a:r>
            <a:r>
              <a:rPr lang="en-US" sz="2000" dirty="0">
                <a:latin typeface="+mj-lt"/>
              </a:rPr>
              <a:t> un total de 15 </a:t>
            </a:r>
            <a:r>
              <a:rPr lang="en-US" sz="2000" dirty="0" err="1">
                <a:latin typeface="+mj-lt"/>
              </a:rPr>
              <a:t>événements</a:t>
            </a:r>
            <a:endParaRPr lang="en-US" sz="2000" dirty="0">
              <a:latin typeface="+mj-lt"/>
            </a:endParaRPr>
          </a:p>
          <a:p>
            <a:pPr marL="609584" lvl="0" indent="-457188"/>
            <a:r>
              <a:rPr lang="en-US" sz="2000" dirty="0">
                <a:latin typeface="+mj-lt"/>
              </a:rPr>
              <a:t>Total de  28 </a:t>
            </a:r>
            <a:r>
              <a:rPr lang="en-US" sz="2000" dirty="0" err="1">
                <a:latin typeface="+mj-lt"/>
              </a:rPr>
              <a:t>Déléguées</a:t>
            </a:r>
            <a:r>
              <a:rPr lang="en-US" sz="2000" dirty="0">
                <a:latin typeface="+mj-lt"/>
              </a:rPr>
              <a:t> </a:t>
            </a:r>
          </a:p>
          <a:p>
            <a:pPr marL="609584" lvl="0" indent="-457188"/>
            <a:r>
              <a:rPr lang="en-US" sz="2000" dirty="0" err="1">
                <a:latin typeface="+mj-lt"/>
              </a:rPr>
              <a:t>Présentation</a:t>
            </a:r>
            <a:r>
              <a:rPr lang="en-US" sz="2000" dirty="0">
                <a:latin typeface="+mj-lt"/>
              </a:rPr>
              <a:t> de </a:t>
            </a:r>
            <a:r>
              <a:rPr lang="en-US" sz="2000" dirty="0" err="1">
                <a:latin typeface="+mj-lt"/>
              </a:rPr>
              <a:t>déclarations</a:t>
            </a:r>
            <a:r>
              <a:rPr lang="en-US" sz="2000" dirty="0">
                <a:latin typeface="+mj-lt"/>
              </a:rPr>
              <a:t> </a:t>
            </a:r>
            <a:r>
              <a:rPr lang="en-US" sz="2000" dirty="0" err="1">
                <a:latin typeface="+mj-lt"/>
              </a:rPr>
              <a:t>orales</a:t>
            </a:r>
            <a:r>
              <a:rPr lang="en-US" sz="2000" dirty="0">
                <a:latin typeface="+mj-lt"/>
              </a:rPr>
              <a:t> et </a:t>
            </a:r>
            <a:r>
              <a:rPr lang="en-US" sz="2000" dirty="0" err="1">
                <a:latin typeface="+mj-lt"/>
              </a:rPr>
              <a:t>écrites</a:t>
            </a:r>
            <a:r>
              <a:rPr lang="en-US" sz="2000" dirty="0">
                <a:latin typeface="+mj-lt"/>
              </a:rPr>
              <a:t>  </a:t>
            </a:r>
          </a:p>
          <a:p>
            <a:pPr marL="609584" lvl="0" indent="-457188"/>
            <a:r>
              <a:rPr lang="en-US" sz="2000" dirty="0" err="1">
                <a:latin typeface="+mj-lt"/>
              </a:rPr>
              <a:t>Présentation</a:t>
            </a:r>
            <a:r>
              <a:rPr lang="en-US" sz="2000" dirty="0">
                <a:latin typeface="+mj-lt"/>
              </a:rPr>
              <a:t> de </a:t>
            </a:r>
            <a:r>
              <a:rPr lang="en-US" sz="2000" dirty="0" err="1">
                <a:latin typeface="+mj-lt"/>
              </a:rPr>
              <a:t>notre</a:t>
            </a:r>
            <a:r>
              <a:rPr lang="en-US" sz="2000" dirty="0">
                <a:latin typeface="+mj-lt"/>
              </a:rPr>
              <a:t> Recherche  </a:t>
            </a:r>
          </a:p>
          <a:p>
            <a:pPr marL="1219169" lvl="1" indent="-457188"/>
            <a:r>
              <a:rPr lang="en-US" sz="1600" dirty="0"/>
              <a:t>Le </a:t>
            </a:r>
            <a:r>
              <a:rPr lang="en-US" sz="1600" dirty="0" err="1"/>
              <a:t>lancement</a:t>
            </a:r>
            <a:r>
              <a:rPr lang="en-US" sz="1600" dirty="0"/>
              <a:t> de 2 publications</a:t>
            </a:r>
          </a:p>
          <a:p>
            <a:pPr marL="1219169" lvl="1" indent="-457188"/>
            <a:r>
              <a:rPr lang="en-US" sz="1600" dirty="0"/>
              <a:t>Le sans-</a:t>
            </a:r>
            <a:r>
              <a:rPr lang="en-US" sz="1600" dirty="0" err="1"/>
              <a:t>abrisme</a:t>
            </a:r>
            <a:r>
              <a:rPr lang="en-US" sz="1600" dirty="0"/>
              <a:t> familial dans </a:t>
            </a:r>
            <a:r>
              <a:rPr lang="en-US" sz="1600" dirty="0" err="1"/>
              <a:t>l'optique</a:t>
            </a:r>
            <a:r>
              <a:rPr lang="en-US" sz="1600" dirty="0"/>
              <a:t> du </a:t>
            </a:r>
            <a:r>
              <a:rPr lang="en-US" sz="1600" dirty="0" err="1"/>
              <a:t>Programme</a:t>
            </a:r>
            <a:r>
              <a:rPr lang="en-US" sz="1600" dirty="0"/>
              <a:t> 2030</a:t>
            </a:r>
          </a:p>
          <a:p>
            <a:pPr marL="1219169" lvl="1" indent="-457188"/>
            <a:r>
              <a:rPr lang="en-US" sz="1600" dirty="0"/>
              <a:t>Visages </a:t>
            </a:r>
            <a:r>
              <a:rPr lang="en-US" sz="1600" dirty="0" err="1"/>
              <a:t>cachés</a:t>
            </a:r>
            <a:r>
              <a:rPr lang="en-US" sz="1600" dirty="0"/>
              <a:t> du sans-</a:t>
            </a:r>
            <a:r>
              <a:rPr lang="en-US" sz="1600" dirty="0" err="1"/>
              <a:t>abrisme</a:t>
            </a:r>
            <a:r>
              <a:rPr lang="en-US" sz="1600" dirty="0"/>
              <a:t>  Recherche </a:t>
            </a:r>
            <a:r>
              <a:rPr lang="en-US" sz="1600" dirty="0" err="1"/>
              <a:t>internationale</a:t>
            </a:r>
            <a:r>
              <a:rPr lang="en-US" sz="1600" dirty="0"/>
              <a:t> sur les </a:t>
            </a:r>
            <a:r>
              <a:rPr lang="en-US" sz="1600" dirty="0" err="1"/>
              <a:t>familles</a:t>
            </a:r>
            <a:endParaRPr lang="en-US" sz="1600" dirty="0"/>
          </a:p>
          <a:p>
            <a:pPr marL="1219169" lvl="1" indent="-457188"/>
            <a:r>
              <a:rPr lang="en-US" sz="1600" dirty="0" err="1"/>
              <a:t>Événement</a:t>
            </a:r>
            <a:r>
              <a:rPr lang="en-US" sz="1600" dirty="0"/>
              <a:t> Femme de courage 2019 avec </a:t>
            </a:r>
            <a:r>
              <a:rPr lang="en-US" sz="1600" dirty="0" err="1"/>
              <a:t>l'ancienne</a:t>
            </a:r>
            <a:r>
              <a:rPr lang="en-US" sz="1600" dirty="0"/>
              <a:t> </a:t>
            </a:r>
            <a:r>
              <a:rPr lang="en-US" sz="1600" dirty="0" err="1"/>
              <a:t>présidente</a:t>
            </a:r>
            <a:r>
              <a:rPr lang="en-US" sz="1600" dirty="0"/>
              <a:t> de </a:t>
            </a:r>
            <a:r>
              <a:rPr lang="en-US" sz="1600" dirty="0" err="1"/>
              <a:t>l'Irlande</a:t>
            </a:r>
            <a:r>
              <a:rPr lang="en-US" sz="1600" dirty="0"/>
              <a:t> Mary McAleese </a:t>
            </a:r>
          </a:p>
          <a:p>
            <a:pPr>
              <a:buClr>
                <a:srgbClr val="000000"/>
              </a:buClr>
              <a:buFont typeface="Arial" panose="020B0604020202020204" pitchFamily="34" charset="0"/>
              <a:buChar char="•"/>
            </a:pPr>
            <a:br>
              <a:rPr lang="en" sz="2000" dirty="0">
                <a:solidFill>
                  <a:srgbClr val="000000"/>
                </a:solidFill>
              </a:rPr>
            </a:br>
            <a:endParaRPr sz="2000" b="1" u="sng" dirty="0">
              <a:solidFill>
                <a:srgbClr val="662F8E"/>
              </a:solidFill>
            </a:endParaRPr>
          </a:p>
        </p:txBody>
      </p:sp>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29060588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itting at a desk&#10;&#10;Description automatically generated">
            <a:extLst>
              <a:ext uri="{FF2B5EF4-FFF2-40B4-BE49-F238E27FC236}">
                <a16:creationId xmlns:a16="http://schemas.microsoft.com/office/drawing/2014/main" id="{903FFD6C-F3C9-44FF-AF5B-7C064DCC5E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15367" y="3273198"/>
            <a:ext cx="5143500" cy="2990872"/>
          </a:xfrm>
          <a:prstGeom prst="rect">
            <a:avLst/>
          </a:prstGeom>
        </p:spPr>
      </p:pic>
      <p:pic>
        <p:nvPicPr>
          <p:cNvPr id="6" name="Picture 5" descr="A group of people sitting posing for the camera&#10;&#10;Description automatically generated">
            <a:extLst>
              <a:ext uri="{FF2B5EF4-FFF2-40B4-BE49-F238E27FC236}">
                <a16:creationId xmlns:a16="http://schemas.microsoft.com/office/drawing/2014/main" id="{2BC2EE59-1E5C-4825-81DF-79DA87F393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56967"/>
            <a:ext cx="5955957" cy="4466967"/>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73F23E55-07FC-438E-B15E-1BC190157A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46257" y="4953201"/>
            <a:ext cx="4951814" cy="1748997"/>
          </a:xfrm>
          <a:prstGeom prst="rect">
            <a:avLst/>
          </a:prstGeom>
        </p:spPr>
      </p:pic>
      <p:pic>
        <p:nvPicPr>
          <p:cNvPr id="20" name="Picture 19" descr="A person standing in front of a computer&#10;&#10;Description automatically generated">
            <a:extLst>
              <a:ext uri="{FF2B5EF4-FFF2-40B4-BE49-F238E27FC236}">
                <a16:creationId xmlns:a16="http://schemas.microsoft.com/office/drawing/2014/main" id="{9F2C0EEC-2E90-46A0-890E-F943D1AF05E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027018" y="1786299"/>
            <a:ext cx="2131708" cy="2105025"/>
          </a:xfrm>
          <a:prstGeom prst="rect">
            <a:avLst/>
          </a:prstGeom>
        </p:spPr>
      </p:pic>
      <p:pic>
        <p:nvPicPr>
          <p:cNvPr id="14" name="Picture 13" descr="A group of people in a room&#10;&#10;Description automatically generated">
            <a:extLst>
              <a:ext uri="{FF2B5EF4-FFF2-40B4-BE49-F238E27FC236}">
                <a16:creationId xmlns:a16="http://schemas.microsoft.com/office/drawing/2014/main" id="{9AF87A17-E407-42B5-BA45-0DDCB6DAFD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54586" y="1348177"/>
            <a:ext cx="2235953" cy="2981271"/>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id="{FABDA8B2-A07A-458E-B0CD-CD0BD3D4DCF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50809" y="4218141"/>
            <a:ext cx="2739730" cy="2054798"/>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A8C50C69-E996-424E-A7AA-E11DB3570B5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746482" y="-26272"/>
            <a:ext cx="5109235" cy="1851268"/>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F92E7257-2F7E-4AA8-94B2-0FFD7F2D378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59407" y="-82485"/>
            <a:ext cx="2571750" cy="3429000"/>
          </a:xfrm>
          <a:prstGeom prst="rect">
            <a:avLst/>
          </a:prstGeom>
        </p:spPr>
      </p:pic>
      <p:pic>
        <p:nvPicPr>
          <p:cNvPr id="4" name="Picture 3" descr="C2-HD-BTM.png">
            <a:extLst>
              <a:ext uri="{FF2B5EF4-FFF2-40B4-BE49-F238E27FC236}">
                <a16:creationId xmlns:a16="http://schemas.microsoft.com/office/drawing/2014/main" id="{C16132CC-D9A5-4412-ACA7-3417AFED8D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3679684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833256" y="358832"/>
            <a:ext cx="7194808" cy="7636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EVENEMENT PARALLELE DE UNANIMA International –  Faces CACHEES DU SANS-ABRISME </a:t>
            </a:r>
            <a:endParaRPr b="1" dirty="0">
              <a:solidFill>
                <a:schemeClr val="accent5">
                  <a:lumMod val="75000"/>
                </a:schemeClr>
              </a:solidFill>
            </a:endParaRPr>
          </a:p>
        </p:txBody>
      </p:sp>
      <p:sp>
        <p:nvSpPr>
          <p:cNvPr id="69" name="Google Shape;69;p15"/>
          <p:cNvSpPr txBox="1">
            <a:spLocks noGrp="1"/>
          </p:cNvSpPr>
          <p:nvPr>
            <p:ph type="body" idx="1"/>
          </p:nvPr>
        </p:nvSpPr>
        <p:spPr>
          <a:xfrm>
            <a:off x="415600" y="1428147"/>
            <a:ext cx="11212107" cy="4555200"/>
          </a:xfrm>
          <a:prstGeom prst="rect">
            <a:avLst/>
          </a:prstGeom>
        </p:spPr>
        <p:txBody>
          <a:bodyPr spcFirstLastPara="1" vert="horz" wrap="square" lIns="121900" tIns="121900" rIns="121900" bIns="121900" rtlCol="0" anchor="t" anchorCtr="0">
            <a:noAutofit/>
          </a:bodyPr>
          <a:lstStyle/>
          <a:p>
            <a:pPr>
              <a:buClr>
                <a:srgbClr val="000000"/>
              </a:buClr>
              <a:buFont typeface="Arial" panose="020B0604020202020204" pitchFamily="34" charset="0"/>
              <a:buChar char="•"/>
            </a:pPr>
            <a:br>
              <a:rPr lang="en" sz="2000" dirty="0">
                <a:solidFill>
                  <a:srgbClr val="000000"/>
                </a:solidFill>
              </a:rPr>
            </a:br>
            <a:endParaRPr sz="2000" b="1" u="sng" dirty="0">
              <a:solidFill>
                <a:srgbClr val="662F8E"/>
              </a:solidFill>
            </a:endParaRPr>
          </a:p>
        </p:txBody>
      </p:sp>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37DA6843-8013-4646-8777-8F57452233E1}"/>
              </a:ext>
            </a:extLst>
          </p:cNvPr>
          <p:cNvPicPr>
            <a:picLocks noChangeAspect="1"/>
          </p:cNvPicPr>
          <p:nvPr/>
        </p:nvPicPr>
        <p:blipFill>
          <a:blip r:embed="rId4"/>
          <a:stretch>
            <a:fillRect/>
          </a:stretch>
        </p:blipFill>
        <p:spPr>
          <a:xfrm>
            <a:off x="-1" y="-1"/>
            <a:ext cx="4833257" cy="6849023"/>
          </a:xfrm>
          <a:prstGeom prst="rect">
            <a:avLst/>
          </a:prstGeom>
        </p:spPr>
      </p:pic>
      <p:sp>
        <p:nvSpPr>
          <p:cNvPr id="5" name="Rectangle 4">
            <a:extLst>
              <a:ext uri="{FF2B5EF4-FFF2-40B4-BE49-F238E27FC236}">
                <a16:creationId xmlns:a16="http://schemas.microsoft.com/office/drawing/2014/main" id="{8C277A6D-6A2D-4EFD-B7AB-910121B77370}"/>
              </a:ext>
            </a:extLst>
          </p:cNvPr>
          <p:cNvSpPr/>
          <p:nvPr/>
        </p:nvSpPr>
        <p:spPr>
          <a:xfrm>
            <a:off x="5182481" y="2804990"/>
            <a:ext cx="6096000" cy="3139321"/>
          </a:xfrm>
          <a:prstGeom prst="rect">
            <a:avLst/>
          </a:prstGeom>
        </p:spPr>
        <p:txBody>
          <a:bodyPr>
            <a:spAutoFit/>
          </a:bodyPr>
          <a:lstStyle/>
          <a:p>
            <a:pPr marL="285750" indent="-285750">
              <a:buFont typeface="Arial" panose="020B0604020202020204" pitchFamily="34" charset="0"/>
              <a:buChar char="•"/>
            </a:pPr>
            <a:r>
              <a:rPr lang="en-US" dirty="0" err="1"/>
              <a:t>Ancienne</a:t>
            </a:r>
            <a:r>
              <a:rPr lang="en-US" dirty="0"/>
              <a:t>  </a:t>
            </a:r>
            <a:r>
              <a:rPr lang="en-US" dirty="0" err="1"/>
              <a:t>présidente</a:t>
            </a:r>
            <a:r>
              <a:rPr lang="en-US" dirty="0"/>
              <a:t> de </a:t>
            </a:r>
            <a:r>
              <a:rPr lang="en-US" dirty="0" err="1"/>
              <a:t>l'Irlande</a:t>
            </a:r>
            <a:endParaRPr lang="en-US" dirty="0"/>
          </a:p>
          <a:p>
            <a:pPr marL="285750" indent="-285750">
              <a:buFont typeface="Arial" panose="020B0604020202020204" pitchFamily="34" charset="0"/>
              <a:buChar char="•"/>
            </a:pPr>
            <a:r>
              <a:rPr lang="en-US" dirty="0" err="1"/>
              <a:t>Expérience</a:t>
            </a:r>
            <a:r>
              <a:rPr lang="en-US" dirty="0"/>
              <a:t> </a:t>
            </a:r>
            <a:r>
              <a:rPr lang="en-US" dirty="0" err="1"/>
              <a:t>vécue</a:t>
            </a:r>
            <a:endParaRPr lang="en-US" dirty="0"/>
          </a:p>
          <a:p>
            <a:pPr marL="285750" indent="-285750">
              <a:buFont typeface="Arial" panose="020B0604020202020204" pitchFamily="34" charset="0"/>
              <a:buChar char="•"/>
            </a:pPr>
            <a:r>
              <a:rPr lang="en-US" dirty="0" err="1"/>
              <a:t>Fournisseur</a:t>
            </a:r>
            <a:r>
              <a:rPr lang="en-US" dirty="0"/>
              <a:t> de services</a:t>
            </a:r>
          </a:p>
          <a:p>
            <a:pPr marL="285750" indent="-285750">
              <a:buFont typeface="Arial" panose="020B0604020202020204" pitchFamily="34" charset="0"/>
              <a:buChar char="•"/>
            </a:pPr>
            <a:r>
              <a:rPr lang="en-US" dirty="0"/>
              <a:t>Rapporteur </a:t>
            </a:r>
            <a:r>
              <a:rPr lang="en-US" dirty="0" err="1"/>
              <a:t>spécial</a:t>
            </a:r>
            <a:endParaRPr lang="en-US" dirty="0"/>
          </a:p>
          <a:p>
            <a:pPr marL="285750" indent="-285750">
              <a:buFont typeface="Arial" panose="020B0604020202020204" pitchFamily="34" charset="0"/>
              <a:buChar char="•"/>
            </a:pPr>
            <a:r>
              <a:rPr lang="en-US" dirty="0" err="1"/>
              <a:t>Représentant</a:t>
            </a:r>
            <a:r>
              <a:rPr lang="en-US" dirty="0"/>
              <a:t> des </a:t>
            </a:r>
            <a:r>
              <a:rPr lang="en-US" dirty="0" err="1"/>
              <a:t>États</a:t>
            </a:r>
            <a:r>
              <a:rPr lang="en-US" dirty="0"/>
              <a:t> </a:t>
            </a:r>
            <a:r>
              <a:rPr lang="en-US" dirty="0" err="1"/>
              <a:t>membres</a:t>
            </a:r>
            <a:endParaRPr lang="en-US" dirty="0"/>
          </a:p>
          <a:p>
            <a:pPr marL="285750" indent="-285750">
              <a:buFont typeface="Arial" panose="020B0604020202020204" pitchFamily="34" charset="0"/>
              <a:buChar char="•"/>
            </a:pPr>
            <a:r>
              <a:rPr lang="en-US" dirty="0" err="1"/>
              <a:t>Représentante</a:t>
            </a:r>
            <a:r>
              <a:rPr lang="en-US" dirty="0"/>
              <a:t>  international UNANIMA</a:t>
            </a:r>
          </a:p>
          <a:p>
            <a:endParaRPr lang="en-US" dirty="0"/>
          </a:p>
          <a:p>
            <a:r>
              <a:rPr lang="en-US" dirty="0" err="1"/>
              <a:t>Vous</a:t>
            </a:r>
            <a:r>
              <a:rPr lang="en-US" dirty="0"/>
              <a:t> </a:t>
            </a:r>
            <a:r>
              <a:rPr lang="en-US" dirty="0" err="1"/>
              <a:t>pouvez</a:t>
            </a:r>
            <a:r>
              <a:rPr lang="en-US" dirty="0"/>
              <a:t> </a:t>
            </a:r>
            <a:r>
              <a:rPr lang="en-US" dirty="0" err="1"/>
              <a:t>voir</a:t>
            </a:r>
            <a:r>
              <a:rPr lang="en-US" dirty="0"/>
              <a:t> </a:t>
            </a:r>
            <a:r>
              <a:rPr lang="en-US" dirty="0" err="1"/>
              <a:t>l’évènement</a:t>
            </a:r>
            <a:r>
              <a:rPr lang="en-US" dirty="0"/>
              <a:t> </a:t>
            </a:r>
            <a:r>
              <a:rPr lang="en-US" dirty="0" err="1"/>
              <a:t>complet</a:t>
            </a:r>
            <a:r>
              <a:rPr lang="en-US" dirty="0"/>
              <a:t> sur </a:t>
            </a:r>
            <a:r>
              <a:rPr lang="en-US" dirty="0" err="1"/>
              <a:t>notre</a:t>
            </a:r>
            <a:r>
              <a:rPr lang="en-US" dirty="0"/>
              <a:t> page Facebook: </a:t>
            </a:r>
            <a:r>
              <a:rPr lang="en-US" u="sng" dirty="0">
                <a:hlinkClick r:id="rId5"/>
              </a:rPr>
              <a:t>https://www.facebook.com/unanimaintl/videos/1023186921388896/</a:t>
            </a:r>
            <a:endParaRPr lang="en-US" dirty="0"/>
          </a:p>
        </p:txBody>
      </p:sp>
    </p:spTree>
    <p:extLst>
      <p:ext uri="{BB962C8B-B14F-4D97-AF65-F5344CB8AC3E}">
        <p14:creationId xmlns:p14="http://schemas.microsoft.com/office/powerpoint/2010/main" val="21327243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
        <p:cNvGrpSpPr/>
        <p:nvPr/>
      </p:nvGrpSpPr>
      <p:grpSpPr>
        <a:xfrm>
          <a:off x="0" y="0"/>
          <a:ext cx="0" cy="0"/>
          <a:chOff x="0" y="0"/>
          <a:chExt cx="0" cy="0"/>
        </a:xfrm>
      </p:grpSpPr>
      <p:pic>
        <p:nvPicPr>
          <p:cNvPr id="74" name="Picture 73">
            <a:extLst>
              <a:ext uri="{FF2B5EF4-FFF2-40B4-BE49-F238E27FC236}">
                <a16:creationId xmlns:a16="http://schemas.microsoft.com/office/drawing/2014/main" id="{61076C1C-5EBA-4C3E-A055-79A6054B84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pic>
        <p:nvPicPr>
          <p:cNvPr id="3" name="Picture 2" descr="A person sitting at a table using a computer&#10;&#10;Description automatically generated">
            <a:extLst>
              <a:ext uri="{FF2B5EF4-FFF2-40B4-BE49-F238E27FC236}">
                <a16:creationId xmlns:a16="http://schemas.microsoft.com/office/drawing/2014/main" id="{C1862014-E9E2-4661-AF88-249E2F299B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705" y="1101969"/>
            <a:ext cx="3577880" cy="2441448"/>
          </a:xfrm>
          <a:prstGeom prst="rect">
            <a:avLst/>
          </a:prstGeom>
        </p:spPr>
      </p:pic>
      <p:pic>
        <p:nvPicPr>
          <p:cNvPr id="5" name="Picture 4" descr="A person standing in front of a computer&#10;&#10;Description automatically generated">
            <a:extLst>
              <a:ext uri="{FF2B5EF4-FFF2-40B4-BE49-F238E27FC236}">
                <a16:creationId xmlns:a16="http://schemas.microsoft.com/office/drawing/2014/main" id="{45E6AD3D-368E-4FBC-89A5-920EB332B9D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0705" y="3763108"/>
            <a:ext cx="3577880" cy="2443852"/>
          </a:xfrm>
          <a:prstGeom prst="rect">
            <a:avLst/>
          </a:prstGeom>
        </p:spPr>
      </p:pic>
      <p:sp>
        <p:nvSpPr>
          <p:cNvPr id="69" name="Google Shape;69;p15"/>
          <p:cNvSpPr txBox="1">
            <a:spLocks noGrp="1"/>
          </p:cNvSpPr>
          <p:nvPr>
            <p:ph type="body" idx="1"/>
          </p:nvPr>
        </p:nvSpPr>
        <p:spPr>
          <a:xfrm>
            <a:off x="4673600" y="2194560"/>
            <a:ext cx="6832600" cy="4024125"/>
          </a:xfrm>
          <a:prstGeom prst="rect">
            <a:avLst/>
          </a:prstGeom>
        </p:spPr>
        <p:txBody>
          <a:bodyPr spcFirstLastPara="1" vert="horz" lIns="91440" tIns="45720" rIns="91440" bIns="45720" rtlCol="0" anchorCtr="0">
            <a:normAutofit/>
          </a:bodyPr>
          <a:lstStyle/>
          <a:p>
            <a:pPr marL="152396" indent="-228600">
              <a:spcAft>
                <a:spcPts val="600"/>
              </a:spcAft>
              <a:buClr>
                <a:srgbClr val="000000"/>
              </a:buClr>
              <a:buFont typeface="Arial" panose="020B0604020202020204" pitchFamily="34" charset="0"/>
              <a:buChar char="•"/>
            </a:pPr>
            <a:r>
              <a:rPr lang="en-US" dirty="0" err="1"/>
              <a:t>L'ancienne</a:t>
            </a:r>
            <a:r>
              <a:rPr lang="en-US" dirty="0"/>
              <a:t> </a:t>
            </a:r>
            <a:r>
              <a:rPr lang="en-US" dirty="0" err="1"/>
              <a:t>présidente</a:t>
            </a:r>
            <a:r>
              <a:rPr lang="en-US" dirty="0"/>
              <a:t> de </a:t>
            </a:r>
            <a:r>
              <a:rPr lang="en-US" dirty="0" err="1"/>
              <a:t>l'Irlande</a:t>
            </a:r>
            <a:r>
              <a:rPr lang="en-US" dirty="0"/>
              <a:t> Mary McAleese </a:t>
            </a:r>
            <a:r>
              <a:rPr lang="en-US" dirty="0" err="1"/>
              <a:t>en</a:t>
            </a:r>
            <a:r>
              <a:rPr lang="en-US" dirty="0"/>
              <a:t> </a:t>
            </a:r>
            <a:r>
              <a:rPr lang="en-US" dirty="0" err="1"/>
              <a:t>tant</a:t>
            </a:r>
            <a:r>
              <a:rPr lang="en-US" dirty="0"/>
              <a:t> que </a:t>
            </a:r>
            <a:r>
              <a:rPr lang="en-US" dirty="0" err="1"/>
              <a:t>conférencière</a:t>
            </a:r>
            <a:r>
              <a:rPr lang="en-US" dirty="0"/>
              <a:t> </a:t>
            </a:r>
            <a:r>
              <a:rPr lang="en-US" dirty="0" err="1"/>
              <a:t>d'honneur</a:t>
            </a:r>
            <a:r>
              <a:rPr lang="en-US" dirty="0"/>
              <a:t> et Jean Quinn, FS, </a:t>
            </a:r>
            <a:r>
              <a:rPr lang="en-US" dirty="0" err="1"/>
              <a:t>en</a:t>
            </a:r>
            <a:r>
              <a:rPr lang="en-US" dirty="0"/>
              <a:t> </a:t>
            </a:r>
            <a:r>
              <a:rPr lang="en-US" dirty="0" err="1"/>
              <a:t>tant</a:t>
            </a:r>
            <a:r>
              <a:rPr lang="en-US" dirty="0"/>
              <a:t> que </a:t>
            </a:r>
            <a:r>
              <a:rPr lang="en-US" dirty="0" err="1"/>
              <a:t>représentante</a:t>
            </a:r>
            <a:r>
              <a:rPr lang="en-US" dirty="0"/>
              <a:t> de la </a:t>
            </a:r>
            <a:r>
              <a:rPr lang="en-US" dirty="0" err="1"/>
              <a:t>société</a:t>
            </a:r>
            <a:r>
              <a:rPr lang="en-US" dirty="0"/>
              <a:t> </a:t>
            </a:r>
            <a:r>
              <a:rPr lang="en-US" dirty="0" err="1"/>
              <a:t>civile</a:t>
            </a:r>
            <a:r>
              <a:rPr lang="en-US" dirty="0"/>
              <a:t> au panel de </a:t>
            </a:r>
            <a:r>
              <a:rPr lang="en-US" dirty="0" err="1"/>
              <a:t>haut</a:t>
            </a:r>
            <a:r>
              <a:rPr lang="en-US" dirty="0"/>
              <a:t> </a:t>
            </a:r>
            <a:r>
              <a:rPr lang="en-US" dirty="0" err="1"/>
              <a:t>niveau</a:t>
            </a:r>
            <a:r>
              <a:rPr lang="en-US" dirty="0"/>
              <a:t> sur le </a:t>
            </a:r>
            <a:r>
              <a:rPr lang="en-US" dirty="0" err="1"/>
              <a:t>thème</a:t>
            </a:r>
            <a:r>
              <a:rPr lang="en-US" dirty="0"/>
              <a:t> </a:t>
            </a:r>
            <a:r>
              <a:rPr lang="en-US" dirty="0" err="1"/>
              <a:t>prioritaire</a:t>
            </a:r>
            <a:r>
              <a:rPr lang="en-US" dirty="0"/>
              <a:t>.</a:t>
            </a:r>
          </a:p>
          <a:p>
            <a:pPr marL="0" indent="0">
              <a:spcAft>
                <a:spcPts val="600"/>
              </a:spcAft>
              <a:buClr>
                <a:srgbClr val="000000"/>
              </a:buClr>
              <a:buNone/>
            </a:pPr>
            <a:endParaRPr lang="en-US" dirty="0"/>
          </a:p>
          <a:p>
            <a:pPr marL="0" indent="0">
              <a:spcAft>
                <a:spcPts val="600"/>
              </a:spcAft>
              <a:buClr>
                <a:srgbClr val="000000"/>
              </a:buClr>
              <a:buNone/>
            </a:pPr>
            <a:r>
              <a:rPr lang="en-US" dirty="0" err="1"/>
              <a:t>Vous</a:t>
            </a:r>
            <a:r>
              <a:rPr lang="en-US" dirty="0"/>
              <a:t> </a:t>
            </a:r>
            <a:r>
              <a:rPr lang="en-US" dirty="0" err="1"/>
              <a:t>pouvez</a:t>
            </a:r>
            <a:r>
              <a:rPr lang="en-US" dirty="0"/>
              <a:t> </a:t>
            </a:r>
            <a:r>
              <a:rPr lang="en-US" dirty="0" err="1"/>
              <a:t>voir</a:t>
            </a:r>
            <a:r>
              <a:rPr lang="en-US" dirty="0"/>
              <a:t> un certain </a:t>
            </a:r>
            <a:r>
              <a:rPr lang="en-US" dirty="0" err="1"/>
              <a:t>nombre</a:t>
            </a:r>
            <a:r>
              <a:rPr lang="en-US" dirty="0"/>
              <a:t> de </a:t>
            </a:r>
            <a:r>
              <a:rPr lang="en-US" dirty="0" err="1"/>
              <a:t>nos</a:t>
            </a:r>
            <a:r>
              <a:rPr lang="en-US" dirty="0"/>
              <a:t> </a:t>
            </a:r>
            <a:r>
              <a:rPr lang="en-US" dirty="0" err="1"/>
              <a:t>présentations</a:t>
            </a:r>
            <a:r>
              <a:rPr lang="en-US" dirty="0"/>
              <a:t> sur UN TV via </a:t>
            </a:r>
            <a:r>
              <a:rPr lang="en-US" dirty="0" err="1"/>
              <a:t>ce</a:t>
            </a:r>
            <a:r>
              <a:rPr lang="en-US" dirty="0"/>
              <a:t> lien:</a:t>
            </a:r>
          </a:p>
          <a:p>
            <a:pPr marL="0" indent="0">
              <a:spcAft>
                <a:spcPts val="600"/>
              </a:spcAft>
              <a:buClr>
                <a:srgbClr val="000000"/>
              </a:buClr>
              <a:buNone/>
            </a:pPr>
            <a:r>
              <a:rPr lang="en-US" dirty="0"/>
              <a:t>http://webtv.un.org/search?term=CSocD58&amp;sort=date</a:t>
            </a:r>
          </a:p>
          <a:p>
            <a:pPr marL="152396" indent="-228600">
              <a:spcAft>
                <a:spcPts val="600"/>
              </a:spcAft>
              <a:buClr>
                <a:srgbClr val="000000"/>
              </a:buClr>
              <a:buFont typeface="Arial" panose="020B0604020202020204" pitchFamily="34" charset="0"/>
              <a:buChar char="•"/>
            </a:pPr>
            <a:endParaRPr lang="en-US" b="1" u="sng" dirty="0"/>
          </a:p>
        </p:txBody>
      </p:sp>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
        <p:nvSpPr>
          <p:cNvPr id="10" name="Google Shape;68;p15">
            <a:extLst>
              <a:ext uri="{FF2B5EF4-FFF2-40B4-BE49-F238E27FC236}">
                <a16:creationId xmlns:a16="http://schemas.microsoft.com/office/drawing/2014/main" id="{A9888452-FD62-4D81-9608-4F0B8C4ACFD5}"/>
              </a:ext>
            </a:extLst>
          </p:cNvPr>
          <p:cNvSpPr txBox="1">
            <a:spLocks/>
          </p:cNvSpPr>
          <p:nvPr/>
        </p:nvSpPr>
        <p:spPr>
          <a:xfrm>
            <a:off x="4602888" y="740530"/>
            <a:ext cx="7194808" cy="763600"/>
          </a:xfrm>
          <a:prstGeom prst="rect">
            <a:avLst/>
          </a:prstGeom>
        </p:spPr>
        <p:txBody>
          <a:bodyPr spcFirstLastPara="1" vert="horz" wrap="square" lIns="121900" tIns="121900" rIns="121900" bIns="121900" rtlCol="0" anchor="t" anchorCtr="0">
            <a:noAutofit/>
          </a:bodyPr>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b="1" dirty="0">
                <a:solidFill>
                  <a:schemeClr val="accent5">
                    <a:lumMod val="75000"/>
                  </a:schemeClr>
                </a:solidFill>
              </a:rPr>
              <a:t>POINTS FORTS DE UNANIMA International A LA CDS 58 </a:t>
            </a:r>
          </a:p>
        </p:txBody>
      </p:sp>
    </p:spTree>
    <p:extLst>
      <p:ext uri="{BB962C8B-B14F-4D97-AF65-F5344CB8AC3E}">
        <p14:creationId xmlns:p14="http://schemas.microsoft.com/office/powerpoint/2010/main" val="1542466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67265" y="358832"/>
            <a:ext cx="11360800" cy="763600"/>
          </a:xfrm>
          <a:prstGeom prst="rect">
            <a:avLst/>
          </a:prstGeom>
        </p:spPr>
        <p:txBody>
          <a:bodyPr spcFirstLastPara="1" vert="horz" wrap="square" lIns="121900" tIns="121900" rIns="121900" bIns="121900" rtlCol="0" anchor="t" anchorCtr="0">
            <a:noAutofit/>
          </a:bodyPr>
          <a:lstStyle/>
          <a:p>
            <a:r>
              <a:rPr lang="en-US" b="1" dirty="0">
                <a:solidFill>
                  <a:schemeClr val="accent5">
                    <a:lumMod val="75000"/>
                  </a:schemeClr>
                </a:solidFill>
              </a:rPr>
              <a:t>RESULTATS DE LA CDS 58 </a:t>
            </a:r>
            <a:endParaRPr b="1" dirty="0">
              <a:solidFill>
                <a:schemeClr val="accent5">
                  <a:lumMod val="75000"/>
                </a:schemeClr>
              </a:solidFill>
            </a:endParaRPr>
          </a:p>
        </p:txBody>
      </p:sp>
      <p:sp>
        <p:nvSpPr>
          <p:cNvPr id="69" name="Google Shape;69;p15"/>
          <p:cNvSpPr txBox="1">
            <a:spLocks noGrp="1"/>
          </p:cNvSpPr>
          <p:nvPr>
            <p:ph type="body" idx="1"/>
          </p:nvPr>
        </p:nvSpPr>
        <p:spPr>
          <a:xfrm>
            <a:off x="415600" y="1428147"/>
            <a:ext cx="11212107" cy="4555200"/>
          </a:xfrm>
          <a:prstGeom prst="rect">
            <a:avLst/>
          </a:prstGeom>
        </p:spPr>
        <p:txBody>
          <a:bodyPr spcFirstLastPara="1" vert="horz" wrap="square" lIns="121900" tIns="121900" rIns="121900" bIns="121900" rtlCol="0" anchor="t" anchorCtr="0">
            <a:noAutofit/>
          </a:bodyPr>
          <a:lstStyle/>
          <a:p>
            <a:pPr marL="152396" indent="0">
              <a:buClr>
                <a:srgbClr val="000000"/>
              </a:buClr>
              <a:buNone/>
            </a:pPr>
            <a:endParaRPr lang="en-US" sz="2000" b="1" u="sng" dirty="0">
              <a:solidFill>
                <a:srgbClr val="662F8E"/>
              </a:solidFill>
            </a:endParaRPr>
          </a:p>
          <a:p>
            <a:pPr>
              <a:buClr>
                <a:srgbClr val="000000"/>
              </a:buClr>
              <a:buFont typeface="Arial" panose="020B0604020202020204" pitchFamily="34" charset="0"/>
              <a:buChar char="•"/>
            </a:pPr>
            <a:r>
              <a:rPr lang="en-US" sz="2000" b="1" u="sng" dirty="0" err="1">
                <a:solidFill>
                  <a:srgbClr val="662F8E"/>
                </a:solidFill>
              </a:rPr>
              <a:t>Résolution</a:t>
            </a:r>
            <a:r>
              <a:rPr lang="en-US" sz="2000" b="1" u="sng" dirty="0">
                <a:solidFill>
                  <a:srgbClr val="662F8E"/>
                </a:solidFill>
              </a:rPr>
              <a:t> </a:t>
            </a:r>
            <a:r>
              <a:rPr lang="en-US" sz="2000" b="1" u="sng" dirty="0" err="1">
                <a:solidFill>
                  <a:srgbClr val="662F8E"/>
                </a:solidFill>
              </a:rPr>
              <a:t>historique</a:t>
            </a:r>
            <a:r>
              <a:rPr lang="en-US" sz="2000" b="1" u="sng" dirty="0">
                <a:solidFill>
                  <a:srgbClr val="662F8E"/>
                </a:solidFill>
              </a:rPr>
              <a:t> sur le </a:t>
            </a:r>
            <a:r>
              <a:rPr lang="en-US" sz="2000" b="1" u="sng" dirty="0" err="1">
                <a:solidFill>
                  <a:srgbClr val="662F8E"/>
                </a:solidFill>
              </a:rPr>
              <a:t>thème</a:t>
            </a:r>
            <a:r>
              <a:rPr lang="en-US" sz="2000" b="1" u="sng" dirty="0">
                <a:solidFill>
                  <a:srgbClr val="662F8E"/>
                </a:solidFill>
              </a:rPr>
              <a:t> </a:t>
            </a:r>
            <a:r>
              <a:rPr lang="en-US" sz="2000" b="1" u="sng" dirty="0" err="1">
                <a:solidFill>
                  <a:srgbClr val="662F8E"/>
                </a:solidFill>
              </a:rPr>
              <a:t>prioritaire</a:t>
            </a:r>
            <a:r>
              <a:rPr lang="en-US" sz="2000" b="1" u="sng" dirty="0">
                <a:solidFill>
                  <a:srgbClr val="662F8E"/>
                </a:solidFill>
              </a:rPr>
              <a:t> </a:t>
            </a:r>
            <a:r>
              <a:rPr lang="en-US" sz="2000" dirty="0"/>
              <a:t>«</a:t>
            </a:r>
            <a:r>
              <a:rPr lang="en-US" sz="2000" dirty="0" err="1"/>
              <a:t>Logement</a:t>
            </a:r>
            <a:r>
              <a:rPr lang="en-US" sz="2000" dirty="0"/>
              <a:t> </a:t>
            </a:r>
            <a:r>
              <a:rPr lang="en-US" sz="2000" dirty="0" err="1"/>
              <a:t>abordable</a:t>
            </a:r>
            <a:r>
              <a:rPr lang="en-US" sz="2000" dirty="0"/>
              <a:t> et </a:t>
            </a:r>
            <a:r>
              <a:rPr lang="en-US" sz="2000" dirty="0" err="1"/>
              <a:t>systèmes</a:t>
            </a:r>
            <a:r>
              <a:rPr lang="en-US" sz="2000" dirty="0"/>
              <a:t> de protection </a:t>
            </a:r>
            <a:r>
              <a:rPr lang="en-US" sz="2000" dirty="0" err="1"/>
              <a:t>sociale</a:t>
            </a:r>
            <a:r>
              <a:rPr lang="en-US" sz="2000" dirty="0"/>
              <a:t> pour </a:t>
            </a:r>
            <a:r>
              <a:rPr lang="en-US" sz="2000" dirty="0" err="1"/>
              <a:t>tous</a:t>
            </a:r>
            <a:r>
              <a:rPr lang="en-US" sz="2000" dirty="0"/>
              <a:t> </a:t>
            </a:r>
            <a:r>
              <a:rPr lang="en-US" sz="2000" dirty="0" err="1"/>
              <a:t>afin</a:t>
            </a:r>
            <a:r>
              <a:rPr lang="en-US" sz="2000" dirty="0"/>
              <a:t> de </a:t>
            </a:r>
            <a:r>
              <a:rPr lang="en-US" sz="2000" dirty="0" err="1"/>
              <a:t>lutter</a:t>
            </a:r>
            <a:r>
              <a:rPr lang="en-US" sz="2000" dirty="0"/>
              <a:t> </a:t>
            </a:r>
            <a:r>
              <a:rPr lang="en-US" sz="2000" dirty="0" err="1"/>
              <a:t>contre</a:t>
            </a:r>
            <a:r>
              <a:rPr lang="en-US" sz="2000" dirty="0"/>
              <a:t> le sans-</a:t>
            </a:r>
            <a:r>
              <a:rPr lang="en-US" sz="2000" dirty="0" err="1"/>
              <a:t>abrisme</a:t>
            </a:r>
            <a:r>
              <a:rPr lang="en-US" sz="2000" dirty="0"/>
              <a:t>». Le premier sur le </a:t>
            </a:r>
            <a:r>
              <a:rPr lang="en-US" sz="2000" dirty="0" err="1"/>
              <a:t>thème</a:t>
            </a:r>
            <a:r>
              <a:rPr lang="en-US" sz="2000" dirty="0"/>
              <a:t> du sans-</a:t>
            </a:r>
            <a:r>
              <a:rPr lang="en-US" sz="2000" dirty="0" err="1"/>
              <a:t>abrisme</a:t>
            </a:r>
            <a:r>
              <a:rPr lang="en-US" sz="2000" dirty="0"/>
              <a:t> dans </a:t>
            </a:r>
            <a:r>
              <a:rPr lang="en-US" sz="2000" dirty="0" err="1"/>
              <a:t>l'histoire</a:t>
            </a:r>
            <a:r>
              <a:rPr lang="en-US" sz="2000" dirty="0"/>
              <a:t> de </a:t>
            </a:r>
            <a:r>
              <a:rPr lang="en-US" sz="2000" dirty="0" err="1"/>
              <a:t>l'ONU</a:t>
            </a:r>
            <a:endParaRPr lang="en-US" sz="2000" dirty="0"/>
          </a:p>
          <a:p>
            <a:pPr>
              <a:buClr>
                <a:srgbClr val="000000"/>
              </a:buClr>
              <a:buFont typeface="Arial" panose="020B0604020202020204" pitchFamily="34" charset="0"/>
              <a:buChar char="•"/>
            </a:pPr>
            <a:r>
              <a:rPr lang="en-US" sz="2000" dirty="0" err="1"/>
              <a:t>Cette</a:t>
            </a:r>
            <a:r>
              <a:rPr lang="en-US" sz="2000" dirty="0"/>
              <a:t> </a:t>
            </a:r>
            <a:r>
              <a:rPr lang="en-US" sz="2000" dirty="0" err="1"/>
              <a:t>définition</a:t>
            </a:r>
            <a:r>
              <a:rPr lang="en-US" sz="2000" dirty="0"/>
              <a:t> </a:t>
            </a:r>
            <a:r>
              <a:rPr lang="en-US" sz="2000" dirty="0" err="1"/>
              <a:t>n'a</a:t>
            </a:r>
            <a:r>
              <a:rPr lang="en-US" sz="2000" dirty="0"/>
              <a:t> pas </a:t>
            </a:r>
            <a:r>
              <a:rPr lang="en-US" sz="2000" dirty="0" err="1"/>
              <a:t>été</a:t>
            </a:r>
            <a:r>
              <a:rPr lang="en-US" sz="2000" dirty="0"/>
              <a:t> </a:t>
            </a:r>
            <a:r>
              <a:rPr lang="en-US" sz="2000" dirty="0" err="1"/>
              <a:t>notée</a:t>
            </a:r>
            <a:r>
              <a:rPr lang="en-US" sz="2000" dirty="0"/>
              <a:t> dans </a:t>
            </a:r>
            <a:r>
              <a:rPr lang="en-US" sz="2000" dirty="0" err="1"/>
              <a:t>sa</a:t>
            </a:r>
            <a:r>
              <a:rPr lang="en-US" sz="2000" dirty="0"/>
              <a:t> </a:t>
            </a:r>
            <a:r>
              <a:rPr lang="en-US" sz="2000" dirty="0" err="1"/>
              <a:t>forme</a:t>
            </a:r>
            <a:r>
              <a:rPr lang="en-US" sz="2000" dirty="0"/>
              <a:t> </a:t>
            </a:r>
            <a:r>
              <a:rPr lang="en-US" sz="2000" dirty="0" err="1"/>
              <a:t>originale</a:t>
            </a:r>
            <a:r>
              <a:rPr lang="en-US" sz="2000" dirty="0"/>
              <a:t>, </a:t>
            </a:r>
            <a:r>
              <a:rPr lang="en-US" sz="2000" dirty="0" err="1"/>
              <a:t>mais</a:t>
            </a:r>
            <a:r>
              <a:rPr lang="en-US" sz="2000" dirty="0"/>
              <a:t> </a:t>
            </a:r>
            <a:r>
              <a:rPr lang="en-US" sz="2000" dirty="0" err="1"/>
              <a:t>plutôt</a:t>
            </a:r>
            <a:r>
              <a:rPr lang="en-US" sz="2000" dirty="0"/>
              <a:t> </a:t>
            </a:r>
            <a:r>
              <a:rPr lang="en-US" sz="2000" dirty="0" err="1"/>
              <a:t>l'affirmation</a:t>
            </a:r>
            <a:r>
              <a:rPr lang="en-US" sz="2000" dirty="0"/>
              <a:t> de la </a:t>
            </a:r>
            <a:r>
              <a:rPr lang="en-US" sz="2000" dirty="0" err="1"/>
              <a:t>définition</a:t>
            </a:r>
            <a:r>
              <a:rPr lang="en-US" sz="2000" dirty="0"/>
              <a:t> </a:t>
            </a:r>
            <a:r>
              <a:rPr lang="en-US" sz="2000" dirty="0" err="1"/>
              <a:t>proposée</a:t>
            </a:r>
            <a:r>
              <a:rPr lang="en-US" sz="2000" dirty="0"/>
              <a:t> par le Groupe </a:t>
            </a:r>
            <a:r>
              <a:rPr lang="en-US" sz="2000" dirty="0" err="1"/>
              <a:t>d'experts</a:t>
            </a:r>
            <a:r>
              <a:rPr lang="en-US" sz="2000" dirty="0"/>
              <a:t> </a:t>
            </a:r>
            <a:r>
              <a:rPr lang="en-US" sz="2000" dirty="0" err="1"/>
              <a:t>à</a:t>
            </a:r>
            <a:r>
              <a:rPr lang="en-US" sz="2000" dirty="0"/>
              <a:t> Nairobi a </a:t>
            </a:r>
            <a:r>
              <a:rPr lang="en-US" sz="2000" dirty="0" err="1"/>
              <a:t>été</a:t>
            </a:r>
            <a:r>
              <a:rPr lang="en-US" sz="2000" dirty="0"/>
              <a:t> </a:t>
            </a:r>
            <a:r>
              <a:rPr lang="en-US" sz="2000" dirty="0" err="1"/>
              <a:t>faite</a:t>
            </a:r>
            <a:r>
              <a:rPr lang="en-US" sz="2000" dirty="0"/>
              <a:t> tout au long du document.</a:t>
            </a:r>
          </a:p>
          <a:p>
            <a:pPr>
              <a:buClr>
                <a:srgbClr val="000000"/>
              </a:buClr>
              <a:buFont typeface="Arial" panose="020B0604020202020204" pitchFamily="34" charset="0"/>
              <a:buChar char="•"/>
            </a:pPr>
            <a:r>
              <a:rPr lang="en-US" sz="2000" dirty="0"/>
              <a:t>La </a:t>
            </a:r>
            <a:r>
              <a:rPr lang="en-US" sz="2000" dirty="0" err="1"/>
              <a:t>résolution</a:t>
            </a:r>
            <a:r>
              <a:rPr lang="en-US" sz="2000" dirty="0"/>
              <a:t> </a:t>
            </a:r>
            <a:r>
              <a:rPr lang="en-US" sz="2000" dirty="0" err="1"/>
              <a:t>abordait</a:t>
            </a:r>
            <a:r>
              <a:rPr lang="en-US" sz="2000" dirty="0"/>
              <a:t> le sans-</a:t>
            </a:r>
            <a:r>
              <a:rPr lang="en-US" sz="2000" dirty="0" err="1"/>
              <a:t>abrisme</a:t>
            </a:r>
            <a:r>
              <a:rPr lang="en-US" sz="2000" dirty="0"/>
              <a:t> dans le </a:t>
            </a:r>
            <a:r>
              <a:rPr lang="en-US" sz="2000" dirty="0" err="1"/>
              <a:t>contexte</a:t>
            </a:r>
            <a:r>
              <a:rPr lang="en-US" sz="2000" dirty="0"/>
              <a:t> des </a:t>
            </a:r>
            <a:r>
              <a:rPr lang="en-US" sz="2000" dirty="0" err="1"/>
              <a:t>groupes</a:t>
            </a:r>
            <a:r>
              <a:rPr lang="en-US" sz="2000" dirty="0"/>
              <a:t> </a:t>
            </a:r>
            <a:r>
              <a:rPr lang="en-US" sz="2000" dirty="0" err="1"/>
              <a:t>vulnérables</a:t>
            </a:r>
            <a:r>
              <a:rPr lang="en-US" sz="2000" dirty="0"/>
              <a:t> et des </a:t>
            </a:r>
            <a:r>
              <a:rPr lang="en-US" sz="2000" dirty="0" err="1"/>
              <a:t>différentes</a:t>
            </a:r>
            <a:r>
              <a:rPr lang="en-US" sz="2000" dirty="0"/>
              <a:t> </a:t>
            </a:r>
            <a:r>
              <a:rPr lang="en-US" sz="2000" dirty="0" err="1"/>
              <a:t>données</a:t>
            </a:r>
            <a:r>
              <a:rPr lang="en-US" sz="2000" dirty="0"/>
              <a:t> </a:t>
            </a:r>
            <a:r>
              <a:rPr lang="en-US" sz="2000" dirty="0" err="1"/>
              <a:t>démographiques</a:t>
            </a:r>
            <a:r>
              <a:rPr lang="en-US" sz="2000" dirty="0"/>
              <a:t>, y </a:t>
            </a:r>
            <a:r>
              <a:rPr lang="en-US" sz="2000" dirty="0" err="1"/>
              <a:t>compris</a:t>
            </a:r>
            <a:r>
              <a:rPr lang="en-US" sz="2000" dirty="0"/>
              <a:t> les </a:t>
            </a:r>
            <a:r>
              <a:rPr lang="en-US" sz="2000" b="1" dirty="0">
                <a:solidFill>
                  <a:srgbClr val="FF0000"/>
                </a:solidFill>
              </a:rPr>
              <a:t>femmes et les enfants</a:t>
            </a:r>
          </a:p>
          <a:p>
            <a:pPr>
              <a:buClr>
                <a:srgbClr val="000000"/>
              </a:buClr>
              <a:buFont typeface="Arial" panose="020B0604020202020204" pitchFamily="34" charset="0"/>
              <a:buChar char="•"/>
            </a:pPr>
            <a:r>
              <a:rPr lang="en-US" sz="2000" b="1" u="sng" dirty="0">
                <a:solidFill>
                  <a:schemeClr val="accent3"/>
                </a:solidFill>
              </a:rPr>
              <a:t>Les </a:t>
            </a:r>
            <a:r>
              <a:rPr lang="en-US" sz="2000" b="1" u="sng" dirty="0" err="1">
                <a:solidFill>
                  <a:schemeClr val="accent3"/>
                </a:solidFill>
              </a:rPr>
              <a:t>familles</a:t>
            </a:r>
            <a:r>
              <a:rPr lang="en-US" sz="2000" b="1" u="sng" dirty="0">
                <a:solidFill>
                  <a:schemeClr val="accent3"/>
                </a:solidFill>
              </a:rPr>
              <a:t> </a:t>
            </a:r>
            <a:r>
              <a:rPr lang="en-US" sz="2000" b="1" u="sng" dirty="0" err="1">
                <a:solidFill>
                  <a:schemeClr val="accent3"/>
                </a:solidFill>
              </a:rPr>
              <a:t>ont</a:t>
            </a:r>
            <a:r>
              <a:rPr lang="en-US" sz="2000" b="1" u="sng" dirty="0">
                <a:solidFill>
                  <a:schemeClr val="accent3"/>
                </a:solidFill>
              </a:rPr>
              <a:t> </a:t>
            </a:r>
            <a:r>
              <a:rPr lang="en-US" sz="2000" b="1" u="sng" dirty="0" err="1">
                <a:solidFill>
                  <a:schemeClr val="accent3"/>
                </a:solidFill>
              </a:rPr>
              <a:t>été</a:t>
            </a:r>
            <a:r>
              <a:rPr lang="en-US" sz="2000" b="1" u="sng" dirty="0">
                <a:solidFill>
                  <a:schemeClr val="accent3"/>
                </a:solidFill>
              </a:rPr>
              <a:t> </a:t>
            </a:r>
            <a:r>
              <a:rPr lang="en-US" sz="2000" b="1" u="sng" dirty="0" err="1">
                <a:solidFill>
                  <a:schemeClr val="accent3"/>
                </a:solidFill>
              </a:rPr>
              <a:t>mentionnées</a:t>
            </a:r>
            <a:r>
              <a:rPr lang="en-US" sz="2000" b="1" u="sng" dirty="0">
                <a:solidFill>
                  <a:schemeClr val="accent3"/>
                </a:solidFill>
              </a:rPr>
              <a:t> </a:t>
            </a:r>
            <a:r>
              <a:rPr lang="en-US" sz="2000" b="1" u="sng" dirty="0" err="1">
                <a:solidFill>
                  <a:schemeClr val="accent3"/>
                </a:solidFill>
              </a:rPr>
              <a:t>plusieurs</a:t>
            </a:r>
            <a:r>
              <a:rPr lang="en-US" sz="2000" b="1" u="sng" dirty="0">
                <a:solidFill>
                  <a:schemeClr val="accent3"/>
                </a:solidFill>
              </a:rPr>
              <a:t> </a:t>
            </a:r>
            <a:r>
              <a:rPr lang="en-US" sz="2000" b="1" u="sng" dirty="0" err="1">
                <a:solidFill>
                  <a:schemeClr val="accent3"/>
                </a:solidFill>
              </a:rPr>
              <a:t>fois</a:t>
            </a:r>
            <a:r>
              <a:rPr lang="en-US" sz="2000" b="1" u="sng" dirty="0">
                <a:solidFill>
                  <a:schemeClr val="accent3"/>
                </a:solidFill>
              </a:rPr>
              <a:t> dans le document </a:t>
            </a:r>
          </a:p>
          <a:p>
            <a:pPr marL="152396" indent="0">
              <a:buClr>
                <a:srgbClr val="000000"/>
              </a:buClr>
              <a:buNone/>
            </a:pPr>
            <a:endParaRPr lang="en-US" sz="2000" b="1" u="sng" dirty="0">
              <a:solidFill>
                <a:schemeClr val="accent3"/>
              </a:solidFill>
            </a:endParaRPr>
          </a:p>
          <a:p>
            <a:pPr marL="152396" indent="0">
              <a:buClr>
                <a:srgbClr val="000000"/>
              </a:buClr>
              <a:buNone/>
            </a:pPr>
            <a:r>
              <a:rPr lang="en-US" sz="2000" b="1" u="sng" dirty="0" err="1">
                <a:solidFill>
                  <a:srgbClr val="662F8E"/>
                </a:solidFill>
              </a:rPr>
              <a:t>Prochaine</a:t>
            </a:r>
            <a:r>
              <a:rPr lang="en-US" sz="2000" b="1" u="sng" dirty="0">
                <a:solidFill>
                  <a:srgbClr val="662F8E"/>
                </a:solidFill>
              </a:rPr>
              <a:t> </a:t>
            </a:r>
            <a:r>
              <a:rPr lang="en-US" sz="2000" b="1" u="sng" dirty="0" err="1">
                <a:solidFill>
                  <a:srgbClr val="662F8E"/>
                </a:solidFill>
              </a:rPr>
              <a:t>étape</a:t>
            </a:r>
            <a:r>
              <a:rPr lang="en-US" sz="2000" b="1" u="sng" dirty="0">
                <a:solidFill>
                  <a:srgbClr val="662F8E"/>
                </a:solidFill>
              </a:rPr>
              <a:t> ?</a:t>
            </a:r>
          </a:p>
          <a:p>
            <a:pPr>
              <a:buClr>
                <a:srgbClr val="000000"/>
              </a:buClr>
              <a:buFont typeface="Arial" panose="020B0604020202020204" pitchFamily="34" charset="0"/>
              <a:buChar char="•"/>
            </a:pPr>
            <a:r>
              <a:rPr lang="en-US" sz="2000" dirty="0"/>
              <a:t>La </a:t>
            </a:r>
            <a:r>
              <a:rPr lang="en-US" sz="2000" dirty="0" err="1"/>
              <a:t>résolution</a:t>
            </a:r>
            <a:r>
              <a:rPr lang="en-US" sz="2000" dirty="0"/>
              <a:t> sera </a:t>
            </a:r>
            <a:r>
              <a:rPr lang="en-US" sz="2000" dirty="0" err="1"/>
              <a:t>maintenant</a:t>
            </a:r>
            <a:r>
              <a:rPr lang="en-US" sz="2000" dirty="0"/>
              <a:t> </a:t>
            </a:r>
            <a:r>
              <a:rPr lang="en-US" sz="2000" dirty="0" err="1"/>
              <a:t>soumise</a:t>
            </a:r>
            <a:r>
              <a:rPr lang="en-US" sz="2000" dirty="0"/>
              <a:t> au Conseil </a:t>
            </a:r>
            <a:r>
              <a:rPr lang="en-US" sz="2000" dirty="0" err="1"/>
              <a:t>économique</a:t>
            </a:r>
            <a:r>
              <a:rPr lang="en-US" sz="2000" dirty="0"/>
              <a:t> et social des Nations </a:t>
            </a:r>
            <a:r>
              <a:rPr lang="en-US" sz="2000" dirty="0" err="1"/>
              <a:t>Unies</a:t>
            </a:r>
            <a:r>
              <a:rPr lang="en-US" sz="2000" dirty="0"/>
              <a:t> pour approbation. </a:t>
            </a:r>
          </a:p>
          <a:p>
            <a:pPr>
              <a:buClr>
                <a:srgbClr val="000000"/>
              </a:buClr>
              <a:buFont typeface="Arial" panose="020B0604020202020204" pitchFamily="34" charset="0"/>
              <a:buChar char="•"/>
            </a:pPr>
            <a:r>
              <a:rPr lang="en-US" sz="2000" b="1" u="sng" dirty="0">
                <a:solidFill>
                  <a:srgbClr val="662F8E"/>
                </a:solidFill>
              </a:rPr>
              <a:t>Le plaidoyer ne </a:t>
            </a:r>
            <a:r>
              <a:rPr lang="en-US" sz="2000" b="1" u="sng" dirty="0" err="1">
                <a:solidFill>
                  <a:srgbClr val="662F8E"/>
                </a:solidFill>
              </a:rPr>
              <a:t>s’arrête</a:t>
            </a:r>
            <a:r>
              <a:rPr lang="en-US" sz="2000" b="1" u="sng" dirty="0">
                <a:solidFill>
                  <a:srgbClr val="662F8E"/>
                </a:solidFill>
              </a:rPr>
              <a:t> pas </a:t>
            </a:r>
            <a:r>
              <a:rPr lang="en-US" sz="2000" b="1" u="sng" dirty="0" err="1">
                <a:solidFill>
                  <a:srgbClr val="662F8E"/>
                </a:solidFill>
              </a:rPr>
              <a:t>là</a:t>
            </a:r>
            <a:r>
              <a:rPr lang="en-US" sz="2000" b="1" u="sng" dirty="0">
                <a:solidFill>
                  <a:srgbClr val="662F8E"/>
                </a:solidFill>
              </a:rPr>
              <a:t>!</a:t>
            </a:r>
          </a:p>
          <a:p>
            <a:pPr>
              <a:buClr>
                <a:srgbClr val="000000"/>
              </a:buClr>
              <a:buFont typeface="Arial" panose="020B0604020202020204" pitchFamily="34" charset="0"/>
              <a:buChar char="•"/>
            </a:pPr>
            <a:endParaRPr sz="2000" b="1" u="sng" dirty="0">
              <a:solidFill>
                <a:srgbClr val="662F8E"/>
              </a:solidFill>
            </a:endParaRPr>
          </a:p>
        </p:txBody>
      </p:sp>
      <p:pic>
        <p:nvPicPr>
          <p:cNvPr id="4" name="Picture 3" descr="C2-HD-BTM.png">
            <a:extLst>
              <a:ext uri="{FF2B5EF4-FFF2-40B4-BE49-F238E27FC236}">
                <a16:creationId xmlns:a16="http://schemas.microsoft.com/office/drawing/2014/main" id="{8FF3FBAC-B4B8-6E44-8E08-08FB111B09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7878"/>
            <a:ext cx="12192000" cy="1170122"/>
          </a:xfrm>
          <a:prstGeom prst="rect">
            <a:avLst/>
          </a:prstGeom>
        </p:spPr>
      </p:pic>
    </p:spTree>
    <p:extLst>
      <p:ext uri="{BB962C8B-B14F-4D97-AF65-F5344CB8AC3E}">
        <p14:creationId xmlns:p14="http://schemas.microsoft.com/office/powerpoint/2010/main" val="3033760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EAF2-F503-7B42-9494-E856780EDA2B}"/>
              </a:ext>
            </a:extLst>
          </p:cNvPr>
          <p:cNvSpPr>
            <a:spLocks noGrp="1"/>
          </p:cNvSpPr>
          <p:nvPr>
            <p:ph type="title"/>
          </p:nvPr>
        </p:nvSpPr>
        <p:spPr>
          <a:xfrm>
            <a:off x="685798" y="2028032"/>
            <a:ext cx="10820399" cy="2801935"/>
          </a:xfrm>
        </p:spPr>
        <p:txBody>
          <a:bodyPr>
            <a:normAutofit/>
          </a:bodyPr>
          <a:lstStyle/>
          <a:p>
            <a:pPr algn="ctr"/>
            <a:r>
              <a:rPr lang="en-US" sz="5000" b="1" u="sng" dirty="0">
                <a:solidFill>
                  <a:srgbClr val="E94579"/>
                </a:solidFill>
              </a:rPr>
              <a:t>UNANIMA International &amp; TOI </a:t>
            </a:r>
          </a:p>
        </p:txBody>
      </p:sp>
      <p:pic>
        <p:nvPicPr>
          <p:cNvPr id="4" name="Picture 3">
            <a:extLst>
              <a:ext uri="{FF2B5EF4-FFF2-40B4-BE49-F238E27FC236}">
                <a16:creationId xmlns:a16="http://schemas.microsoft.com/office/drawing/2014/main" id="{0C14FA68-FF06-EF40-8056-31DC5295D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6655" y="1335376"/>
            <a:ext cx="8978683" cy="2446634"/>
          </a:xfrm>
          <a:prstGeom prst="rect">
            <a:avLst/>
          </a:prstGeom>
        </p:spPr>
      </p:pic>
    </p:spTree>
    <p:extLst>
      <p:ext uri="{BB962C8B-B14F-4D97-AF65-F5344CB8AC3E}">
        <p14:creationId xmlns:p14="http://schemas.microsoft.com/office/powerpoint/2010/main" val="159377386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TotalTime>
  <Words>14381</Words>
  <Application>Microsoft Macintosh PowerPoint</Application>
  <PresentationFormat>Widescreen</PresentationFormat>
  <Paragraphs>973</Paragraphs>
  <Slides>109</Slides>
  <Notes>101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109</vt:i4>
      </vt:variant>
    </vt:vector>
  </HeadingPairs>
  <TitlesOfParts>
    <vt:vector size="119" baseType="lpstr">
      <vt:lpstr>Arial</vt:lpstr>
      <vt:lpstr>Calibri</vt:lpstr>
      <vt:lpstr>Century Gothic</vt:lpstr>
      <vt:lpstr>Helvetica Neue</vt:lpstr>
      <vt:lpstr>Lato</vt:lpstr>
      <vt:lpstr>Roboto</vt:lpstr>
      <vt:lpstr>Times New Roman</vt:lpstr>
      <vt:lpstr>Wingdings</vt:lpstr>
      <vt:lpstr>Wingdings 2</vt:lpstr>
      <vt:lpstr>Vapor Trail</vt:lpstr>
      <vt:lpstr>PowerPoint Presentation</vt:lpstr>
      <vt:lpstr>ATELIER DE FORMATION AVEC Ajouter nom du groupe,  Ajouter lieu   Ajouter nom du  presentateur(trice), UNANIMA International   </vt:lpstr>
      <vt:lpstr>PowerPoint Presentation</vt:lpstr>
      <vt:lpstr>LIEN AVEC CE GROUPE</vt:lpstr>
      <vt:lpstr>Jean Quinn, FILLE DE LA SAGESSE, NOTRE DIRECTRICE EXECUTIVE </vt:lpstr>
      <vt:lpstr>UNANIMA International</vt:lpstr>
      <vt:lpstr>QUI SOMMES NOUS?</vt:lpstr>
      <vt:lpstr>Comite  executif </vt:lpstr>
      <vt:lpstr>PowerPoint Presentation</vt:lpstr>
      <vt:lpstr>PowerPoint Presentation</vt:lpstr>
      <vt:lpstr>PowerPoint Presentation</vt:lpstr>
      <vt:lpstr>“UNA - quoi?”</vt:lpstr>
      <vt:lpstr>NOTRE Vision &amp; Mission</vt:lpstr>
      <vt:lpstr>Particuliers sujets de preoccupation </vt:lpstr>
      <vt:lpstr>UNANIMA International  Points d’attention</vt:lpstr>
      <vt:lpstr>Questions?</vt:lpstr>
      <vt:lpstr>ENSEIGNEMENT SOCIAL CatholiQUE et LES NATIONS UNIES</vt:lpstr>
      <vt:lpstr>Principes</vt:lpstr>
      <vt:lpstr>Dignite de la personne humaine</vt:lpstr>
      <vt:lpstr>Principe de Participation</vt:lpstr>
      <vt:lpstr> Option PREFERENTIELLE POUR LES PAUVRES</vt:lpstr>
      <vt:lpstr>Principe DE SolidaritE</vt:lpstr>
      <vt:lpstr>Principe D’EGALITE HUMAINE</vt:lpstr>
      <vt:lpstr>ENSEIGNEMENT SOCIAL CatholiQUE ET LES DROITS HUMAINS </vt:lpstr>
      <vt:lpstr>Questions?</vt:lpstr>
      <vt:lpstr>Les nations unies</vt:lpstr>
      <vt:lpstr>La charte de l’ONU:</vt:lpstr>
      <vt:lpstr>LA CHARTE DE L’ONU:</vt:lpstr>
      <vt:lpstr>LE POLITIQUE EST SPIRITUEL</vt:lpstr>
      <vt:lpstr>…ET LE SPIRITUEL EST POLITIQUE</vt:lpstr>
      <vt:lpstr>…ET  ECONOMIQUE</vt:lpstr>
      <vt:lpstr>2020 UNE ANNEE D’ANNIVERSAIRES  </vt:lpstr>
      <vt:lpstr>INTEGRAL A TOUTES LES DIMENSIONS DU DEVELOPMENT</vt:lpstr>
      <vt:lpstr>ONg  a l’onu </vt:lpstr>
      <vt:lpstr>SIEGE DE L’ONU</vt:lpstr>
      <vt:lpstr>GenevE </vt:lpstr>
      <vt:lpstr>NAI, Kenya</vt:lpstr>
      <vt:lpstr>Objectif actuel de l'ONU</vt:lpstr>
      <vt:lpstr>POURQUOI LES ODD?</vt:lpstr>
      <vt:lpstr>PowerPoint Presentation</vt:lpstr>
      <vt:lpstr>ODD: TRANSVERSAL &amp; Multi-dimensionNEl</vt:lpstr>
      <vt:lpstr>Peuple: 1-7</vt:lpstr>
      <vt:lpstr>Prosperite 8-11</vt:lpstr>
      <vt:lpstr>Planete : 12-15</vt:lpstr>
      <vt:lpstr>PAIX &amp; PartENARIAT : 16-17</vt:lpstr>
      <vt:lpstr>PowerPoint Presentation</vt:lpstr>
      <vt:lpstr>QUI VA METTRE EN ŒUVRE LES ODD ?</vt:lpstr>
      <vt:lpstr>COMMENT LES RELIGIEUX HOMMES ET FEMMES mettent en œuvre LES ODD ? </vt:lpstr>
      <vt:lpstr>LE Role DES ONG A L’ONU</vt:lpstr>
      <vt:lpstr>Presence des religieuses</vt:lpstr>
      <vt:lpstr>Questions?</vt:lpstr>
      <vt:lpstr>A L’ONU</vt:lpstr>
      <vt:lpstr>UNANIMA International</vt:lpstr>
      <vt:lpstr>PowerPoint Presentation</vt:lpstr>
      <vt:lpstr>Que signifie etre accredite ?</vt:lpstr>
      <vt:lpstr>A L’ONU</vt:lpstr>
      <vt:lpstr>QUE FAISONS-NOUS ?</vt:lpstr>
      <vt:lpstr>Quelques groupes de travail d'ONG auxquels nous contribuons</vt:lpstr>
      <vt:lpstr> Activites mondiales</vt:lpstr>
      <vt:lpstr>Faire le plan de notre Presence a l’onu</vt:lpstr>
      <vt:lpstr>Cadres Internationaux dans lesquels  UNANIMA International travaille</vt:lpstr>
      <vt:lpstr>UNANIMA &amp; les ODD</vt:lpstr>
      <vt:lpstr>DOMAINES D’INTERVENTION</vt:lpstr>
      <vt:lpstr>FEMMES ET ENFANTS</vt:lpstr>
      <vt:lpstr>EGALITE DE GENRE </vt:lpstr>
      <vt:lpstr>PowerPoint Presentation</vt:lpstr>
      <vt:lpstr>Recap &amp; Progres jusqu’a present...</vt:lpstr>
      <vt:lpstr>SANS-ABRISME</vt:lpstr>
      <vt:lpstr>Une image globale dU SANS-ABRISME</vt:lpstr>
      <vt:lpstr>L’ONU &amp; LE SANS-ABRISME</vt:lpstr>
      <vt:lpstr>PowerPoint Presentation</vt:lpstr>
      <vt:lpstr>REUNION DU GROUPE D’ExpertS</vt:lpstr>
      <vt:lpstr>Causes du sans-abrisme</vt:lpstr>
      <vt:lpstr>Definition de l’expert</vt:lpstr>
      <vt:lpstr>LE GROUPE D’EXPERTS A PROPOSE  UNE Definition</vt:lpstr>
      <vt:lpstr>Lutter contre le sans-abrisme </vt:lpstr>
      <vt:lpstr>SANS-ABRISME &amp; ODD</vt:lpstr>
      <vt:lpstr>DROITS HUMAINS</vt:lpstr>
      <vt:lpstr>Climat </vt:lpstr>
      <vt:lpstr>Migrants &amp; Refugies</vt:lpstr>
      <vt:lpstr>Questions?</vt:lpstr>
      <vt:lpstr>PLAIDOYER </vt:lpstr>
      <vt:lpstr>PowerPoint Presentation</vt:lpstr>
      <vt:lpstr>PowerPoint Presentation</vt:lpstr>
      <vt:lpstr>PowerPoint Presentation</vt:lpstr>
      <vt:lpstr>UNANIMA InternAtional &amp; le sans-abrisme FAMILIAL</vt:lpstr>
      <vt:lpstr>COMMENT UNANIMA International PLAIDE POUR METTRE FIN AU SANS-ABRISME ?</vt:lpstr>
      <vt:lpstr>PRINCIPAUX Points DU PLAIDOYER</vt:lpstr>
      <vt:lpstr>FacetTES DE LA RECHERCHE </vt:lpstr>
      <vt:lpstr>MethodologIE &amp; Regions CIBLEES</vt:lpstr>
      <vt:lpstr>Resultats attendus</vt:lpstr>
      <vt:lpstr> Actions DE PLAIDOYER </vt:lpstr>
      <vt:lpstr>ResSources &amp; Publications </vt:lpstr>
      <vt:lpstr>58ème  Commission POUR LE DEVELOPPEMENT SOCIAL (CDS 58)</vt:lpstr>
      <vt:lpstr>PowerPoint Presentation</vt:lpstr>
      <vt:lpstr>EVENEMENT PARALLELE DE UNANIMA International –  Faces CACHEES DU SANS-ABRISME </vt:lpstr>
      <vt:lpstr>PowerPoint Presentation</vt:lpstr>
      <vt:lpstr>RESULTATS DE LA CDS 58 </vt:lpstr>
      <vt:lpstr>UNANIMA International &amp; TOI </vt:lpstr>
      <vt:lpstr>Unanima et toi</vt:lpstr>
      <vt:lpstr>Comment s’impliquer dans notre recherche?  </vt:lpstr>
      <vt:lpstr>FEMME DE Courage</vt:lpstr>
      <vt:lpstr>FEMMES DE Courage </vt:lpstr>
      <vt:lpstr>FEMME DE  Courage 2019</vt:lpstr>
      <vt:lpstr>PowerPoint Presentation</vt:lpstr>
      <vt:lpstr>FEMME DE Courage 2020</vt:lpstr>
      <vt:lpstr>Communications to the Board 2017-2019</vt:lpstr>
      <vt:lpstr>PowerPoint Presentation</vt:lpstr>
      <vt:lpstr>Soyez Connecte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Executive Assistant</dc:creator>
  <cp:lastModifiedBy>odile coirier</cp:lastModifiedBy>
  <cp:revision>77</cp:revision>
  <dcterms:created xsi:type="dcterms:W3CDTF">2020-03-18T00:29:49Z</dcterms:created>
  <dcterms:modified xsi:type="dcterms:W3CDTF">2020-06-24T02:50:37Z</dcterms:modified>
</cp:coreProperties>
</file>