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y="6858000" cx="12192000"/>
  <p:notesSz cx="6858000" cy="9144000"/>
  <p:embeddedFontLst>
    <p:embeddedFont>
      <p:font typeface="Roboto"/>
      <p:regular r:id="rId100"/>
      <p:bold r:id="rId101"/>
      <p:italic r:id="rId102"/>
      <p:boldItalic r:id="rId103"/>
    </p:embeddedFont>
    <p:embeddedFont>
      <p:font typeface="Lato"/>
      <p:regular r:id="rId104"/>
      <p:bold r:id="rId105"/>
      <p:italic r:id="rId106"/>
      <p:boldItalic r:id="rId107"/>
    </p:embeddedFont>
    <p:embeddedFont>
      <p:font typeface="Century Gothic"/>
      <p:regular r:id="rId108"/>
      <p:bold r:id="rId109"/>
      <p:italic r:id="rId110"/>
      <p:boldItalic r:id="rId1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Lato-boldItalic.fntdata"/><Relationship Id="rId106" Type="http://schemas.openxmlformats.org/officeDocument/2006/relationships/font" Target="fonts/Lato-italic.fntdata"/><Relationship Id="rId105" Type="http://schemas.openxmlformats.org/officeDocument/2006/relationships/font" Target="fonts/Lato-bold.fntdata"/><Relationship Id="rId104" Type="http://schemas.openxmlformats.org/officeDocument/2006/relationships/font" Target="fonts/Lato-regular.fntdata"/><Relationship Id="rId109" Type="http://schemas.openxmlformats.org/officeDocument/2006/relationships/font" Target="fonts/CenturyGothic-bold.fntdata"/><Relationship Id="rId108" Type="http://schemas.openxmlformats.org/officeDocument/2006/relationships/font" Target="fonts/CenturyGothic-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font" Target="fonts/CenturyGothic-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1" Type="http://schemas.openxmlformats.org/officeDocument/2006/relationships/font" Target="fonts/CenturyGothic-bold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unanimaintl/videos/1023186921388896/"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UNANIMA International tiene miembros en 85 países, a nivel mundial. Tenemos miembros en cada una de las regiones de las Naciones Unidas y en todos los continentes, excluyendo la Antártida.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9000"/>
              </a:lnSpc>
              <a:spcBef>
                <a:spcPts val="300"/>
              </a:spcBef>
              <a:spcAft>
                <a:spcPts val="0"/>
              </a:spcAft>
              <a:buClr>
                <a:srgbClr val="231F20"/>
              </a:buClr>
              <a:buSzPts val="1050"/>
              <a:buFont typeface="Calibri"/>
              <a:buNone/>
            </a:pPr>
            <a:r>
              <a:rPr lang="en-US" sz="1050">
                <a:solidFill>
                  <a:srgbClr val="231F20"/>
                </a:solidFill>
              </a:rPr>
              <a:t>El nombre comienza con "ONU" para representar a las Naciones Unidas, y el "ANIMA" es de la palabra latina para "espíritu" femenino o "principio de vida". No sólo indica que la organización está trayendo el espíritu femenino a las Naciones Unidas, sino (como trae a la mente la palabra, "unánime") que representa a un grupo que actúa con un solo corazón y mente.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Clr>
                <a:schemeClr val="dk1"/>
              </a:buClr>
              <a:buSzPts val="1200"/>
              <a:buFont typeface="Calibri"/>
              <a:buNone/>
            </a:pPr>
            <a:r>
              <a:rPr lang="en-US"/>
              <a:t>Mission and vision both on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Como dice  nuestra misión y visión, Las mujeres y los niños siguen siendo fundamentales para todo lo que hacemos en UNANIMA International. Actualmente nuestro trabajo en las Naciones Unidas tiene 5 enfoques; El importante proyecto de investigación de UNANIMA International sobre la falta de vivienda y el trauma en la familia, los migrantes y refugiados, los derechos humanos, el Foro Político de Alto Nivel y el Clima. Al igual que los objetivos individuales, cada uno de estos enfoques está conectado a los 17 ODS y entre sí.</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333333"/>
              </a:buClr>
              <a:buSzPts val="1200"/>
              <a:buFont typeface="Calibri"/>
              <a:buNone/>
            </a:pPr>
            <a:r>
              <a:rPr lang="en-US">
                <a:solidFill>
                  <a:srgbClr val="333333"/>
                </a:solidFill>
                <a:highlight>
                  <a:srgbClr val="FFFFFF"/>
                </a:highlight>
              </a:rPr>
              <a:t>Las Naciones Unidas nacieron de la necesidad percibida, como un medio para arbitrar mejor los conflictos internacionales y negociar la paz  lo que preveía la antigua Sociedad de Naciones. La creciente Segunda Guerra Mundial se convirtió en el verdadero impulso para que estados Unidos, Gran Bretaña y la Unión Soviética comenzara a formular la Declaración original de la ONU, firmada por 26 naciones en enero de 1942, como un acto formal de oposición a Alemania, Italia y Japón, las Potencias del Eje.</a:t>
            </a:r>
            <a:endParaRPr/>
          </a:p>
          <a:p>
            <a:pPr indent="0" lvl="0" marL="0" rtl="0" algn="l">
              <a:spcBef>
                <a:spcPts val="0"/>
              </a:spcBef>
              <a:spcAft>
                <a:spcPts val="0"/>
              </a:spcAft>
              <a:buClr>
                <a:srgbClr val="333333"/>
              </a:buClr>
              <a:buSzPts val="1200"/>
              <a:buFont typeface="Calibri"/>
              <a:buNone/>
            </a:pPr>
            <a:br>
              <a:rPr lang="en-US">
                <a:solidFill>
                  <a:srgbClr val="333333"/>
                </a:solidFill>
                <a:highlight>
                  <a:srgbClr val="FFFFFF"/>
                </a:highlight>
              </a:rPr>
            </a:br>
            <a:r>
              <a:rPr lang="en-US">
                <a:solidFill>
                  <a:srgbClr val="333333"/>
                </a:solidFill>
                <a:highlight>
                  <a:srgbClr val="FFFFFF"/>
                </a:highlight>
              </a:rPr>
              <a:t>Los principios de la Carta de las Naciones Unidos se formularon por primera vez en la Conferencia de San Francisco, que se convocó el 25 de abril de 1945. Fue presidida por el presidente Franklin Roosevelt, el primer ministro británico Winston Churchill y el primer ministro soviético Joseph Stalin, y contó con la presencia de representantes de 50 naciones, incluyendo 9 estados europeos continentales, 21 repúblicas norteamericanas, centrales y sudamericanas, 7 estados de Oriente Medio, 5 naciones de la Mancomunidad Británica, 2 repúblicas soviéticas (además de la propia URSS), 2 naciones de Asia Oriental y 3 estados africanos. La conferencia estableció una estructura para una nueva organización internacional que iba a "salvar a las generaciones siguientes del flagelo de la guerra,... para reafirmar la fe en los derechos humanos fundamentales,... establecer condiciones en las que se pueda mantener la justicia y el respeto de las obligaciones derivadas de los tratados y otras fuentes del derecho internacional, y promover el progreso social y mejores niveles de vida en mayor libertad." El nombre "Naciones Unidas", acuñó ...</a:t>
            </a:r>
            <a:endParaRPr/>
          </a:p>
          <a:p>
            <a:pPr indent="0" lvl="0" marL="0" rtl="0" algn="l">
              <a:spcBef>
                <a:spcPts val="0"/>
              </a:spcBef>
              <a:spcAft>
                <a:spcPts val="0"/>
              </a:spcAft>
              <a:buClr>
                <a:schemeClr val="dk1"/>
              </a:buClr>
              <a:buSzPts val="1200"/>
              <a:buFont typeface="Calibri"/>
              <a:buNone/>
            </a:pPr>
            <a:r>
              <a:t/>
            </a:r>
            <a:endParaRPr>
              <a:solidFill>
                <a:srgbClr val="333333"/>
              </a:solidFill>
              <a:highlight>
                <a:srgbClr val="FFFFFF"/>
              </a:highlight>
            </a:endParaRPr>
          </a:p>
          <a:p>
            <a:pPr indent="0" lvl="0" marL="12700" marR="12700" rtl="0" algn="l">
              <a:lnSpc>
                <a:spcPct val="151125"/>
              </a:lnSpc>
              <a:spcBef>
                <a:spcPts val="0"/>
              </a:spcBef>
              <a:spcAft>
                <a:spcPts val="0"/>
              </a:spcAft>
              <a:buClr>
                <a:srgbClr val="000000"/>
              </a:buClr>
              <a:buSzPts val="1100"/>
              <a:buFont typeface="Arial"/>
              <a:buNone/>
            </a:pPr>
            <a:r>
              <a:rPr lang="en-US">
                <a:solidFill>
                  <a:srgbClr val="333333"/>
                </a:solidFill>
              </a:rPr>
              <a:t>En 1945, representantes de 50 países se reunieron en San Francisco en la Conferencia de las Naciones Unidas sobre Organización Internacional para elaborar la Carta de las Naciones Unidas. Esos delegados deliberaron sobre la base de las propuestas elaboradas por los representantes de China, la Unión Soviética, el Reino Unido y los Estados Unidos en Dumbarton Oaks, Estados Unidos, en agosto-octubre de 1944. La Carta fue firmada el 26 de junio de 1945 por los representantes de los 50 países. Polonia, que no estuvo representada en la Conferencia, la firmó más tarde y se convirtió en uno de los 51 Estados miembros originales.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Information must be added on this page in the appropriate spots. </a:t>
            </a:r>
            <a:endParaRPr/>
          </a:p>
          <a:p>
            <a:pPr indent="0" lvl="0" marL="0" rtl="0" algn="l">
              <a:spcBef>
                <a:spcPts val="0"/>
              </a:spcBef>
              <a:spcAft>
                <a:spcPts val="0"/>
              </a:spcAft>
              <a:buNone/>
            </a:pPr>
            <a:r>
              <a:rPr lang="en-US"/>
              <a:t>Change map according to presentation location </a:t>
            </a:r>
            <a:endParaRPr/>
          </a:p>
        </p:txBody>
      </p:sp>
      <p:sp>
        <p:nvSpPr>
          <p:cNvPr id="157" name="Google Shape;15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37386"/>
              </a:lnSpc>
              <a:spcBef>
                <a:spcPts val="0"/>
              </a:spcBef>
              <a:spcAft>
                <a:spcPts val="0"/>
              </a:spcAft>
              <a:buClr>
                <a:srgbClr val="333333"/>
              </a:buClr>
              <a:buSzPts val="1200"/>
              <a:buFont typeface="Roboto"/>
              <a:buNone/>
            </a:pPr>
            <a:r>
              <a:rPr lang="en-US" sz="1200">
                <a:solidFill>
                  <a:srgbClr val="333333"/>
                </a:solidFill>
                <a:latin typeface="Roboto"/>
                <a:ea typeface="Roboto"/>
                <a:cs typeface="Roboto"/>
                <a:sym typeface="Roboto"/>
              </a:rPr>
              <a:t>Debido a los poderes otorgados en su Carta y a su carácter internacional único, las Naciones Unidas pueden tomar medidas sobre las cuestiones a las que se enfrenta la humanidad en el siglo XXI, como la paz y la seguridad, el cambio climático, el desarrollo sostenible, los derechos humanos, el desarme, el terrorismo, las emergencias humanitarias y sanitarias, la igualdad de género, la gobernanza, la producción de alimentos y más. La ONU también ofrece un lugar para que sus miembros expresen sus opiniones en la Asamblea General, el Consejo de Seguridad, el Consejo Económico y Social y otros órganos y comités. Al demostrar un lugar de diálogo entre sus miembros y al acoger negociaciones, la Organización se ha convertido en el principal lugar para que los gobiernos encuentren áreas de acuerdo y resuelvan juntos los problemas.</a:t>
            </a:r>
            <a:endParaRPr/>
          </a:p>
        </p:txBody>
      </p:sp>
      <p:sp>
        <p:nvSpPr>
          <p:cNvPr id="307" name="Google Shape;3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22222"/>
              </a:buClr>
              <a:buSzPts val="1050"/>
              <a:buFont typeface="Calibri"/>
              <a:buNone/>
            </a:pPr>
            <a:r>
              <a:rPr lang="en-US" sz="1050">
                <a:solidFill>
                  <a:srgbClr val="222222"/>
                </a:solidFill>
                <a:highlight>
                  <a:srgbClr val="FFFFFF"/>
                </a:highlight>
              </a:rPr>
              <a:t>Las Naciones Unidas tienen su sede en la ciudad de Nueva York, Estados Unidos. El complejo  ha servido como la sede oficial de la ONU desde su finalización en 1952. Aquí es donde se lleva a cabo la Asamblea General, ocurren muchas comisiones y es el hogar de la secretaría.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rgbClr val="222222"/>
              </a:buClr>
              <a:buSzPts val="1050"/>
              <a:buFont typeface="Calibri"/>
              <a:buNone/>
            </a:pPr>
            <a:r>
              <a:rPr lang="en-US" sz="1050">
                <a:solidFill>
                  <a:srgbClr val="222222"/>
                </a:solidFill>
              </a:rPr>
              <a:t>La Oficina de las Naciones Unidas en Ginebra (ONUG) es la segunda más grande de las cuatro principales oficinas de las Naciones Unidas. Se encuentra en el edificio Palais Des Nations que fue construido para la Sociedad de Naciones entre 1929 y 1938. Esta oficina de las Naciones Unidas se considera el hogar de los Derechos Humanos y tiene una serie de comisiones y reuniones anualmente.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Este video es el que explica los ODS, no hay necesidad de hablar con esta diapositiva sólo reproducir el video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La información debe agregarse en esta página en los puntos apropiados.  Cambiar el logotipo según la presentación al grupo</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333333"/>
              </a:buClr>
              <a:buSzPts val="1200"/>
              <a:buFont typeface="Calibri"/>
              <a:buNone/>
            </a:pPr>
            <a:r>
              <a:rPr lang="en-US">
                <a:solidFill>
                  <a:srgbClr val="333333"/>
                </a:solidFill>
              </a:rPr>
              <a:t>Las Naciones Unidas están tratando de alcanzar los Objetivos de Desarrollo Sostenible a través de las 5 Ps People -Estamos decididos a poner fin a la pobreza y el hambre, en todas sus formas y dimensiones, y a garantizar que todos los seres humanos puedan alcanzar su potencial en dignidad e igualdad y en un ambiente saludable. Planeta -Estamos decididos a proteger el planeta de la degradación, incluso a través del consumo y la producción sostenibles, gestionando de manera sostenible sus recursos naturales y tomando medidas urgentes sobre el cambio climático, para que pueda apoyar las necesidades de las generaciones presentes y futuras. Prosperidad - Estamos decididos a garantizar que todos los seres humanos puedan disfrutar de vidas prósperas y satisfactorias y que el progreso económico, social y tecnológico se produzca en armonía con la naturaleza. Paz - Estamos decididos a fomentar sociedades pacíficas, justas e inclusivas que estén libres de miedo y violencia. No puede haber desarrollo sostenible sin paz ni paz sin desarrollo sostenible. Asociación -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rgbClr val="333333"/>
              </a:buClr>
              <a:buSzPts val="850"/>
              <a:buFont typeface="Calibri"/>
              <a:buNone/>
            </a:pPr>
            <a:r>
              <a:rPr lang="en-US" sz="850">
                <a:solidFill>
                  <a:srgbClr val="333333"/>
                </a:solidFill>
              </a:rPr>
              <a:t>Las organizaciones no gubernamentales (ONG) participan de manera vital en el sistema internacional. Aportan información e ideas valiosas, abogan eficazmente por un cambio positivo, proporcionan capacidad operativa esencial en situaciones de emergencia y esfuerzos de desarrollo, y generalmente aumentan la rendición de cuentas y la legitimidad del proceso de gobernanza mundial. El Secretario General ha afirmado con frecuencia la importancia de las ONG para las Naciones Unidas. Una y otra vez, se ha referido a las ONG como "socios indispensables" de las Naciones Unidas, cuyo papel es más importante que nunca para ayudar a la organización a alcanzar sus objetivos. Ha afirmado que las ONG son socios en "el proceso de deliberación y formación de políticas", así como en "la ejecución de políticas". Otros altos funcionarios de las Naciones Unidas, así como muchas delegaciones, han expresado las mismas ideas.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9000"/>
              </a:lnSpc>
              <a:spcBef>
                <a:spcPts val="300"/>
              </a:spcBef>
              <a:spcAft>
                <a:spcPts val="0"/>
              </a:spcAft>
              <a:buClr>
                <a:srgbClr val="231F20"/>
              </a:buClr>
              <a:buSzPts val="1050"/>
              <a:buFont typeface="Calibri"/>
              <a:buNone/>
            </a:pPr>
            <a:r>
              <a:rPr lang="en-US" sz="1050">
                <a:solidFill>
                  <a:srgbClr val="231F20"/>
                </a:solidFill>
              </a:rPr>
              <a:t>En la reunión de la Conferencia de Liderazgo de Mujeres Religiosas de los Estados Unidos de 2000 (LCWR), Catherine Ferguson SNJM invitó a cualquier congregación religiosa interesada a formar una ONG de coalición para abogar en las Naciones Unidas en nombre de las mujeres y los niños. En diciembre de 2001 seis congregaciones se reunieron para elaborar una declaración de misión, un presupuesto y el nombre, UNANIMA International.    </a:t>
            </a:r>
            <a:endParaRPr/>
          </a:p>
          <a:p>
            <a:pPr indent="0" lvl="0" marL="457200" rtl="0" algn="l">
              <a:lnSpc>
                <a:spcPct val="109000"/>
              </a:lnSpc>
              <a:spcBef>
                <a:spcPts val="300"/>
              </a:spcBef>
              <a:spcAft>
                <a:spcPts val="0"/>
              </a:spcAft>
              <a:buClr>
                <a:srgbClr val="231F20"/>
              </a:buClr>
              <a:buSzPts val="1050"/>
              <a:buFont typeface="Calibri"/>
              <a:buNone/>
            </a:pPr>
            <a:r>
              <a:rPr lang="en-US" sz="1050">
                <a:solidFill>
                  <a:srgbClr val="231F20"/>
                </a:solidFill>
              </a:rPr>
              <a:t>Junio de 2002 marcó el comienzo corporativo oficial de la organización sin fines de lucro constituida en el estado de Nueva York. En la reunión de septiembre de 2002, la junta eligió un enfoque de dos años, aceptó los Estatutos, eligió un logotipo y revisó el primer sitio web.</a:t>
            </a:r>
            <a:endParaRPr/>
          </a:p>
          <a:p>
            <a:pPr indent="0" lvl="0" marL="0" rtl="0" algn="l">
              <a:spcBef>
                <a:spcPts val="0"/>
              </a:spcBef>
              <a:spcAft>
                <a:spcPts val="0"/>
              </a:spcAft>
              <a:buClr>
                <a:schemeClr val="dk1"/>
              </a:buClr>
              <a:buSzPts val="1200"/>
              <a:buFont typeface="Calibri"/>
              <a:buNone/>
            </a:pPr>
            <a:r>
              <a:rPr lang="en-US"/>
              <a:t>UNANIMA International recibió el Estado de las Comunicaciones Globales (anteriormente DPI) en el otoño de 2004. Luego recibimos el Estatus Consultivo Especial del ECOSOC el 21 de julio de 2005</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 la imagen </a:t>
            </a:r>
            <a:endParaRPr/>
          </a:p>
          <a:p>
            <a:pPr indent="0" lvl="0" marL="0" rtl="0" algn="l">
              <a:spcBef>
                <a:spcPts val="0"/>
              </a:spcBef>
              <a:spcAft>
                <a:spcPts val="0"/>
              </a:spcAft>
              <a:buClr>
                <a:schemeClr val="dk1"/>
              </a:buClr>
              <a:buSzPts val="1200"/>
              <a:buFont typeface="Calibri"/>
              <a:buNone/>
            </a:pPr>
            <a:r>
              <a:rPr lang="en-US"/>
              <a:t>Haciendo intervenciones en las Comisiones oficiales de las Naciones Unidas, </a:t>
            </a:r>
            <a:endParaRPr/>
          </a:p>
          <a:p>
            <a:pPr indent="0" lvl="0" marL="0" rtl="0" algn="l">
              <a:spcBef>
                <a:spcPts val="0"/>
              </a:spcBef>
              <a:spcAft>
                <a:spcPts val="0"/>
              </a:spcAft>
              <a:buClr>
                <a:schemeClr val="dk1"/>
              </a:buClr>
              <a:buSzPts val="1200"/>
              <a:buFont typeface="Calibri"/>
              <a:buNone/>
            </a:pPr>
            <a:r>
              <a:rPr lang="en-US"/>
              <a:t>Reuniones y Eventos, Reunión con Estudiantes CSW- </a:t>
            </a:r>
            <a:endParaRPr/>
          </a:p>
          <a:p>
            <a:pPr indent="0" lvl="0" marL="0" rtl="0" algn="l">
              <a:spcBef>
                <a:spcPts val="0"/>
              </a:spcBef>
              <a:spcAft>
                <a:spcPts val="0"/>
              </a:spcAft>
              <a:buClr>
                <a:schemeClr val="dk1"/>
              </a:buClr>
              <a:buSzPts val="1200"/>
              <a:buFont typeface="Calibri"/>
              <a:buNone/>
            </a:pPr>
            <a:r>
              <a:rPr lang="en-US"/>
              <a:t>Asistiendo a Comisiones Día Internacional para la Erradicación de la Pobreza- </a:t>
            </a:r>
            <a:endParaRPr/>
          </a:p>
          <a:p>
            <a:pPr indent="0" lvl="0" marL="0" rtl="0" algn="l">
              <a:spcBef>
                <a:spcPts val="0"/>
              </a:spcBef>
              <a:spcAft>
                <a:spcPts val="0"/>
              </a:spcAft>
              <a:buClr>
                <a:schemeClr val="dk1"/>
              </a:buClr>
              <a:buSzPts val="1200"/>
              <a:buFont typeface="Calibri"/>
              <a:buNone/>
            </a:pPr>
            <a:r>
              <a:rPr lang="en-US"/>
              <a:t>Planificación y participacion en eventos Nyc Rally- </a:t>
            </a:r>
            <a:endParaRPr/>
          </a:p>
          <a:p>
            <a:pPr indent="0" lvl="0" marL="0" rtl="0" algn="l">
              <a:spcBef>
                <a:spcPts val="0"/>
              </a:spcBef>
              <a:spcAft>
                <a:spcPts val="0"/>
              </a:spcAft>
              <a:buClr>
                <a:schemeClr val="dk1"/>
              </a:buClr>
              <a:buSzPts val="1200"/>
              <a:buFont typeface="Calibri"/>
              <a:buNone/>
            </a:pPr>
            <a:r>
              <a:rPr lang="en-US"/>
              <a:t>Abogando a través de la Acción Colectiva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Imagen del evento del lado de HLPF trayendo voces de base a las Naciones Unidas.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El Comité de ONG de Desarrollo Social es una coalición de organizaciones dedicadas a trabajar por el cambio y el desarrollo social centrados en las personas a través de las Naciones Unidas. La misión del Comité de ONG sobre Migración (CoM) es fomentar la protección y promoción de los derechos humanos de los migrantes de conformidad con la Carta de las Naciones Unidas.  Misión para WGEH todavía en construcción!! Añadir El Grupo Mayor de ONG tiene la tarea de facilitar la participación y mejorar la participación de las organizaciones no gubernamentales en los procesos relacionados directa e indirectamente con el Foro Político de Alto Nivel. Cuando es posible, trabajamos para organizar puestos en nombre de los miembros que se entregarán en varios espacios de las Naciones Unidas.  No se puede encontrar la misión para la ONG Hábitat Sin embargo, Hábitat III ofreció una oportunidad única para discutir los desafíos importantes de cómo las ciudades, pueblos y aldeas pueden ser planeados y administrados, con el fin de cumplir su papel como motores del desarrollo sostenible, y cómo ...</a:t>
            </a:r>
            <a:endParaRPr sz="1300">
              <a:solidFill>
                <a:srgbClr val="40404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Imágenes de nuestros miembros que contribuyen a iniciativas de base y promoción a nivel local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Explanation of Passion to Product Diagram</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a:t>Cada una de las áreas de enfoque de UNANIMA International están relacionadas con los ODS, su implementación y logro. Nosotros, como sociedad civil, desempeñamos un papel integral en la realización y el logro de los ODS. No sólo trabajamos para implementarlos a nivel local, sino que también tenemos la oportunidad de alentar y hacer que los gobiernos rindan cuentas en sus responsabilidades para lograrlos. Los ODS están empezando a ser aplicados por 193 países, 80 de ellos tienen miembros internacionales de UNANIMA en ellos!  Si bien UNANIMA International ciertamente contribuye a los 17 objetivos tanto en las Bases como en Nueva York, tenemos un interés particular en 7 de los objetivos. Se decidió que estos serían nuestros objetivos después de hacer un balance de los ministerios en los que participan los miembros de la UNANIMA. Los ODS de interés para UNANIMA International son:</a:t>
            </a:r>
            <a:endParaRPr/>
          </a:p>
          <a:p>
            <a:pPr indent="0" lvl="1" marL="457200" rtl="0" algn="l">
              <a:lnSpc>
                <a:spcPct val="115000"/>
              </a:lnSpc>
              <a:spcBef>
                <a:spcPts val="0"/>
              </a:spcBef>
              <a:spcAft>
                <a:spcPts val="0"/>
              </a:spcAft>
              <a:buClr>
                <a:schemeClr val="dk1"/>
              </a:buClr>
              <a:buSzPts val="1200"/>
              <a:buFont typeface="Calibri"/>
              <a:buNone/>
            </a:pPr>
            <a:r>
              <a:rPr lang="en-US"/>
              <a:t>1- Poner fin a la pobreza en todas sus formas en todas partes</a:t>
            </a:r>
            <a:endParaRPr/>
          </a:p>
          <a:p>
            <a:pPr indent="0" lvl="1" marL="457200" rtl="0" algn="l">
              <a:lnSpc>
                <a:spcPct val="115000"/>
              </a:lnSpc>
              <a:spcBef>
                <a:spcPts val="0"/>
              </a:spcBef>
              <a:spcAft>
                <a:spcPts val="0"/>
              </a:spcAft>
              <a:buClr>
                <a:schemeClr val="dk1"/>
              </a:buClr>
              <a:buSzPts val="1200"/>
              <a:buFont typeface="Calibri"/>
              <a:buNone/>
            </a:pPr>
            <a:r>
              <a:rPr lang="en-US"/>
              <a:t>3- Buena salud y bienestar</a:t>
            </a:r>
            <a:endParaRPr/>
          </a:p>
          <a:p>
            <a:pPr indent="0" lvl="1" marL="457200" rtl="0" algn="l">
              <a:lnSpc>
                <a:spcPct val="115000"/>
              </a:lnSpc>
              <a:spcBef>
                <a:spcPts val="0"/>
              </a:spcBef>
              <a:spcAft>
                <a:spcPts val="0"/>
              </a:spcAft>
              <a:buClr>
                <a:schemeClr val="dk1"/>
              </a:buClr>
              <a:buSzPts val="1200"/>
              <a:buFont typeface="Calibri"/>
              <a:buNone/>
            </a:pPr>
            <a:r>
              <a:rPr lang="en-US"/>
              <a:t>4- Educacion de calidad</a:t>
            </a:r>
            <a:endParaRPr/>
          </a:p>
          <a:p>
            <a:pPr indent="0" lvl="0" marL="457200" rtl="0" algn="l">
              <a:lnSpc>
                <a:spcPct val="115000"/>
              </a:lnSpc>
              <a:spcBef>
                <a:spcPts val="1600"/>
              </a:spcBef>
              <a:spcAft>
                <a:spcPts val="0"/>
              </a:spcAft>
              <a:buClr>
                <a:schemeClr val="dk1"/>
              </a:buClr>
              <a:buSzPts val="1200"/>
              <a:buFont typeface="Calibri"/>
              <a:buNone/>
            </a:pPr>
            <a:r>
              <a:rPr lang="en-US"/>
              <a:t>5- igualdad de genero</a:t>
            </a:r>
            <a:endParaRPr/>
          </a:p>
          <a:p>
            <a:pPr indent="0" lvl="0" marL="457200" rtl="0" algn="l">
              <a:lnSpc>
                <a:spcPct val="115000"/>
              </a:lnSpc>
              <a:spcBef>
                <a:spcPts val="1600"/>
              </a:spcBef>
              <a:spcAft>
                <a:spcPts val="0"/>
              </a:spcAft>
              <a:buClr>
                <a:schemeClr val="dk1"/>
              </a:buClr>
              <a:buSzPts val="1200"/>
              <a:buFont typeface="Calibri"/>
              <a:buNone/>
            </a:pPr>
            <a:r>
              <a:rPr lang="en-US"/>
              <a:t>10- desigualdades reducidas</a:t>
            </a:r>
            <a:endParaRPr/>
          </a:p>
          <a:p>
            <a:pPr indent="0" lvl="0" marL="457200" rtl="0" algn="l">
              <a:lnSpc>
                <a:spcPct val="115000"/>
              </a:lnSpc>
              <a:spcBef>
                <a:spcPts val="1600"/>
              </a:spcBef>
              <a:spcAft>
                <a:spcPts val="0"/>
              </a:spcAft>
              <a:buClr>
                <a:schemeClr val="dk1"/>
              </a:buClr>
              <a:buSzPts val="1200"/>
              <a:buFont typeface="Calibri"/>
              <a:buNone/>
            </a:pPr>
            <a:r>
              <a:rPr lang="en-US"/>
              <a:t>13- accion climatica</a:t>
            </a:r>
            <a:endParaRPr/>
          </a:p>
          <a:p>
            <a:pPr indent="0" lvl="0" marL="457200" rtl="0" algn="l">
              <a:lnSpc>
                <a:spcPct val="115000"/>
              </a:lnSpc>
              <a:spcBef>
                <a:spcPts val="1600"/>
              </a:spcBef>
              <a:spcAft>
                <a:spcPts val="0"/>
              </a:spcAft>
              <a:buClr>
                <a:schemeClr val="dk1"/>
              </a:buClr>
              <a:buSzPts val="1200"/>
              <a:buFont typeface="Calibri"/>
              <a:buNone/>
            </a:pPr>
            <a:r>
              <a:rPr lang="en-US"/>
              <a:t>16- Paz, Justicia e Instituciones fuertes</a:t>
            </a:r>
            <a:endParaRPr/>
          </a:p>
          <a:p>
            <a:pPr indent="0" lvl="0" marL="457200" rtl="0" algn="l">
              <a:lnSpc>
                <a:spcPct val="115000"/>
              </a:lnSpc>
              <a:spcBef>
                <a:spcPts val="1600"/>
              </a:spcBef>
              <a:spcAft>
                <a:spcPts val="0"/>
              </a:spcAft>
              <a:buClr>
                <a:schemeClr val="dk1"/>
              </a:buClr>
              <a:buSzPts val="1200"/>
              <a:buFont typeface="Calibri"/>
              <a:buNone/>
            </a:pPr>
            <a:r>
              <a:t/>
            </a:r>
            <a:endParaRPr>
              <a:solidFill>
                <a:schemeClr val="dk2"/>
              </a:solidFill>
            </a:endParaRPr>
          </a:p>
          <a:p>
            <a:pPr indent="0" lvl="0" marL="0" rtl="0" algn="l">
              <a:spcBef>
                <a:spcPts val="160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Nuestra tarea era ver cómo podríamos aprovechar JPIC en todo el mundo. Comenzamos una capacitación con el Consejo General y nosotros mismos, luego tuvimos talleres en Perú e India con nuestros miembros de la JPIC. Luego, con Sor Louise y su equipo en busca de una ONG que tuviera mujeres y niños.  En el Capítulo de 2012 decidimos unirnos a UNANIMA International y fui nuestro primer Consejero en 2015 2017 fui nombrado Director Ejecutivo de UNANIMA Internacional.</a:t>
            </a:r>
            <a:endParaRPr/>
          </a:p>
        </p:txBody>
      </p:sp>
      <p:sp>
        <p:nvSpPr>
          <p:cNvPr id="179" name="Google Shape;17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Se dice :Las mujeres sostienen la mitad del cielo'.  Lamentablemente, esto no se refleja a menudo en la forma en que debería ser, especialmente desde la perspectiva económica. Los mayores obstáculos estructurales para el empoderamiento económico de las mujeres son la carga desproporcionada de las mujeres de cuidados no remunerados y trabajo doméstico en el hogar. Les impide seguir la educación, la formación de habilidades y ocupar trabajos remunerados. Según el informe del PNUD sobre la igualdad de género, se estima que la labor de cuidado no remunerada emprendida por las mujeres en la actualidad "equivale hasta 10 billones de dólares de producción al año, aproximadamente equivalentes al 13 por ciento del PIB mundial". Además de la exclusión económica, las mujeres son sometidas a prácticas sociales, culturales y tradicionales como el patriarcado que las limita a sus hogares. Las mujeres no sólo se ven más afectadas por estos problemas, sino que también poseen ideas y liderazgo para resolverlos. La discriminación de género sigue reteniendo a demasiadas mujeres, esto a su vez frena nuestro mundo. Esta es la razón por la que la igualdad de género tiene un objetivo específico.  Como las mujeres, Childr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25252"/>
              </a:buClr>
              <a:buSzPts val="3200"/>
              <a:buFont typeface="Helvetica Neue"/>
              <a:buNone/>
            </a:pPr>
            <a:r>
              <a:rPr b="1" lang="en-US"/>
              <a:t>La igualdad de género </a:t>
            </a:r>
            <a:r>
              <a:rPr b="0" lang="en-US"/>
              <a:t>se logra cuando las mujeres y los hombres gozan de los mismos derechos y oportunidades en todos los sectores de la sociedad, incluida la participación económica y la toma de decisiones, y cuando los diferentes comportamientos, aspiraciones y necesidades de las mujeres y los hombres son igualmente valorados y favorecidos.</a:t>
            </a:r>
            <a:endParaRPr b="0"/>
          </a:p>
          <a:p>
            <a:pPr indent="0" lvl="0" marL="0" rtl="0" algn="l">
              <a:spcBef>
                <a:spcPts val="0"/>
              </a:spcBef>
              <a:spcAft>
                <a:spcPts val="0"/>
              </a:spcAft>
              <a:buClr>
                <a:srgbClr val="525252"/>
              </a:buClr>
              <a:buSzPts val="3200"/>
              <a:buFont typeface="Helvetica Neue"/>
              <a:buNone/>
            </a:pPr>
            <a:r>
              <a:rPr b="1" lang="en-US"/>
              <a:t>Feminism </a:t>
            </a:r>
            <a:endParaRPr/>
          </a:p>
          <a:p>
            <a:pPr indent="0" lvl="0" marL="0" rtl="0" algn="l">
              <a:spcBef>
                <a:spcPts val="0"/>
              </a:spcBef>
              <a:spcAft>
                <a:spcPts val="0"/>
              </a:spcAft>
              <a:buClr>
                <a:srgbClr val="525252"/>
              </a:buClr>
              <a:buSzPts val="3200"/>
              <a:buFont typeface="Helvetica Neue"/>
              <a:buNone/>
            </a:pPr>
            <a:r>
              <a:rPr b="1" lang="en-US"/>
              <a:t>"El feminismo es una forma de ver el mundo que las mujeres ocupan desde la perspectiva de las mujeres.</a:t>
            </a:r>
            <a:endParaRPr/>
          </a:p>
          <a:p>
            <a:pPr indent="0" lvl="0" marL="0" rtl="0" algn="l">
              <a:spcBef>
                <a:spcPts val="0"/>
              </a:spcBef>
              <a:spcAft>
                <a:spcPts val="0"/>
              </a:spcAft>
              <a:buClr>
                <a:srgbClr val="525252"/>
              </a:buClr>
              <a:buSzPts val="3200"/>
              <a:buFont typeface="Helvetica Neue"/>
              <a:buNone/>
            </a:pPr>
            <a:r>
              <a:rPr lang="en-US"/>
              <a:t>Tiene en su centro el concepto de patriarcado que puede describirse como un sistema de autoridad masculina que oprime a las mujeres a través de sus instituciones sociales, políticas y económicas.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US"/>
              <a:t>Power Diagram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Pensamientos sobre el género Una construcción social vs definir el género masculino y femenino no conforme / LGBTIQ Roles de hombres y mujeres / igualdad Los valores tradicionales de la familia/familia heterosexuales frente a otras formas de familia vs ataque a los valores tradicionales Derechos sexuales y reproductivos y pro-familia de salud; pro-matrimonio Autonomía corporal Anti ideología de género /Movimiento Anti Género</a:t>
            </a:r>
            <a:endParaRPr/>
          </a:p>
        </p:txBody>
      </p:sp>
      <p:sp>
        <p:nvSpPr>
          <p:cNvPr id="604" name="Google Shape;604;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sz="1200"/>
              <a:t>Iniciada en julio de 2016, cada año se celebra una reunión especial llamada Foro Político de Alto Nivel (HLPF, por susten para examinar objetivos específicos) y permitir a los países presentar un Informe Voluntario sobre el Progreso en su país. El HLPF es el principal mecanismo para el examen de los objetivos en las Naciones Unidas.</a:t>
            </a:r>
            <a:endParaRPr/>
          </a:p>
          <a:p>
            <a:pPr indent="0" lvl="0" marL="0" rtl="0" algn="l">
              <a:lnSpc>
                <a:spcPct val="115000"/>
              </a:lnSpc>
              <a:spcBef>
                <a:spcPts val="0"/>
              </a:spcBef>
              <a:spcAft>
                <a:spcPts val="0"/>
              </a:spcAft>
              <a:buClr>
                <a:srgbClr val="000000"/>
              </a:buClr>
              <a:buSzPts val="1100"/>
              <a:buFont typeface="Arial"/>
              <a:buNone/>
            </a:pPr>
            <a:r>
              <a:t/>
            </a:r>
            <a:endParaRPr/>
          </a:p>
          <a:p>
            <a:pPr indent="0" lvl="0" marL="0" rtl="0" algn="l">
              <a:lnSpc>
                <a:spcPct val="98181"/>
              </a:lnSpc>
              <a:spcBef>
                <a:spcPts val="1600"/>
              </a:spcBef>
              <a:spcAft>
                <a:spcPts val="0"/>
              </a:spcAft>
              <a:buClr>
                <a:srgbClr val="000000"/>
              </a:buClr>
              <a:buSzPts val="1100"/>
              <a:buFont typeface="Century Gothic"/>
              <a:buNone/>
            </a:pPr>
            <a:r>
              <a:rPr lang="en-US" sz="1200">
                <a:latin typeface="Century Gothic"/>
                <a:ea typeface="Century Gothic"/>
                <a:cs typeface="Century Gothic"/>
                <a:sym typeface="Century Gothic"/>
              </a:rPr>
              <a:t>Este año, es 5o año (2020), el HLPF tomará un enfoque ligeramente diferente en la revisión de los ODS y la revisión de los mismos en el contexto del tema en lugar de un grupo de los objetivos</a:t>
            </a:r>
            <a:endParaRPr/>
          </a:p>
          <a:p>
            <a:pPr indent="0" lvl="1" marL="457200" rtl="0" algn="l">
              <a:lnSpc>
                <a:spcPct val="98181"/>
              </a:lnSpc>
              <a:spcBef>
                <a:spcPts val="1600"/>
              </a:spcBef>
              <a:spcAft>
                <a:spcPts val="0"/>
              </a:spcAft>
              <a:buClr>
                <a:srgbClr val="000000"/>
              </a:buClr>
              <a:buSzPts val="1100"/>
              <a:buFont typeface="Century Gothic"/>
              <a:buNone/>
            </a:pPr>
            <a:r>
              <a:rPr lang="en-US" sz="1200">
                <a:latin typeface="Century Gothic"/>
                <a:ea typeface="Century Gothic"/>
                <a:cs typeface="Century Gothic"/>
                <a:sym typeface="Century Gothic"/>
              </a:rPr>
              <a:t>En julio, bajo los auspicios del Consejo Económico y Social, los ODS se revisarán bajo el tema. "Acción acelerada y vías transformadoras: realización de la década de acción y entrega para el desarrollo sostenible".</a:t>
            </a:r>
            <a:endParaRPr/>
          </a:p>
          <a:p>
            <a:pPr indent="0" lvl="1" marL="457200" rtl="0" algn="l">
              <a:lnSpc>
                <a:spcPct val="98181"/>
              </a:lnSpc>
              <a:spcBef>
                <a:spcPts val="1600"/>
              </a:spcBef>
              <a:spcAft>
                <a:spcPts val="0"/>
              </a:spcAft>
              <a:buClr>
                <a:srgbClr val="000000"/>
              </a:buClr>
              <a:buSzPts val="1100"/>
              <a:buFont typeface="Calibri"/>
              <a:buNone/>
            </a:pPr>
            <a:r>
              <a:t/>
            </a:r>
            <a:endParaRPr sz="1200">
              <a:latin typeface="Century Gothic"/>
              <a:ea typeface="Century Gothic"/>
              <a:cs typeface="Century Gothic"/>
              <a:sym typeface="Century Gothic"/>
            </a:endParaRPr>
          </a:p>
          <a:p>
            <a:pPr indent="609585" lvl="0" marL="0" rtl="0" algn="l">
              <a:lnSpc>
                <a:spcPct val="98181"/>
              </a:lnSpc>
              <a:spcBef>
                <a:spcPts val="533"/>
              </a:spcBef>
              <a:spcAft>
                <a:spcPts val="0"/>
              </a:spcAft>
              <a:buClr>
                <a:schemeClr val="dk1"/>
              </a:buClr>
              <a:buSzPts val="1200"/>
              <a:buFont typeface="Calibri"/>
              <a:buNone/>
            </a:pPr>
            <a:r>
              <a:rPr lang="en-US" sz="1200"/>
              <a:t>En 2020, convocada bajo los auspicios del Consejo Económico y Social, se celebrará del martes 7 de julio al jueves 16 de julio de 2020, incluida la reunión ministerial de tres días del foro del martes 14 de julio al jueves 16 de julio de 2020.</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2030 Agenda para el Desarrollo Sostenible, los Estados Miembros se han comprometido a lograr el desarrollo sostenible para todas las naciones y pueblos. La agenda basada en los ideales de inclusión y prosperidad y los Estados miembros se comprometieron a llegar a los que quedaran más atrás. Se han hecho progresos en el aumento de la prosperidad económica y social, pero ha sido desigual. La desigualdad no sólo ha persistido sino aumentado, y un número considerable de personas dentro de los países se quedan viviendo en la pobreza extrema.</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Is one of the manifestations of this inequality. Levels of homelessness have dramatically risen in most major cities in the world.</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150 Million People – 2% of the world’s population are homeless (National Reports)</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1.6 Billion People - + 20% lack adequate housing</a:t>
            </a:r>
            <a:endParaRPr sz="1400">
              <a:solidFill>
                <a:schemeClr val="dk1"/>
              </a:solidFill>
            </a:endParaRPr>
          </a:p>
          <a:p>
            <a:pPr indent="0" lvl="0" marL="0" rtl="0" algn="l">
              <a:spcBef>
                <a:spcPts val="0"/>
              </a:spcBef>
              <a:spcAft>
                <a:spcPts val="0"/>
              </a:spcAft>
              <a:buClr>
                <a:schemeClr val="dk1"/>
              </a:buClr>
              <a:buSzPts val="1200"/>
              <a:buFont typeface="Calibri"/>
              <a:buNone/>
            </a:pPr>
            <a:r>
              <a:t/>
            </a:r>
            <a:endParaRPr/>
          </a:p>
          <a:p>
            <a:pPr indent="0" lvl="0" marL="0" rtl="0" algn="l">
              <a:lnSpc>
                <a:spcPct val="107000"/>
              </a:lnSpc>
              <a:spcBef>
                <a:spcPts val="0"/>
              </a:spcBef>
              <a:spcAft>
                <a:spcPts val="800"/>
              </a:spcAft>
              <a:buClr>
                <a:schemeClr val="dk1"/>
              </a:buClr>
              <a:buSzPts val="1100"/>
              <a:buFont typeface="Arial"/>
              <a:buNone/>
            </a:pPr>
            <a:r>
              <a:rPr lang="en-US" sz="1400">
                <a:solidFill>
                  <a:schemeClr val="dk1"/>
                </a:solidFill>
              </a:rPr>
              <a:t>Homelessness is complex and manifests itself in different forms depending on the context. It can be visible – where people live on the streets or invisible where women/ children/ girls will not be seen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b="1" lang="en-US" sz="1200">
                <a:solidFill>
                  <a:schemeClr val="dk1"/>
                </a:solidFill>
              </a:rPr>
              <a:t>There has been a significant increase in the numbers of people living in homelessness in many countries in the past 7 years.</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Each country defines homelessness differently</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Difficult to make a cross-country comparison</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Stems from the lack of a Universal definition of “homelessness”</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Need at this meeting to come up with a common definition to move the agenda forward</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Data and measurement are vital to address this issue, it enables evidence-based analysis and policy making at the national and local levels</a:t>
            </a:r>
            <a:endParaRPr/>
          </a:p>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Until the Expert Group meeting that convined in Nairobi, Kenya in May 2019 there was no global definition of homelessness.</a:t>
            </a:r>
            <a:r>
              <a:rPr b="1" lang="en-US">
                <a:solidFill>
                  <a:srgbClr val="1155CC"/>
                </a:solidFill>
              </a:rPr>
              <a:t> There was a need for this meeting to come up with a common definition to move the agenda forward!</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t>
            </a:r>
            <a:r>
              <a:rPr lang="en-US" sz="500">
                <a:solidFill>
                  <a:schemeClr val="dk1"/>
                </a:solidFill>
                <a:latin typeface="Times New Roman"/>
                <a:ea typeface="Times New Roman"/>
                <a:cs typeface="Times New Roman"/>
                <a:sym typeface="Times New Roman"/>
              </a:rPr>
              <a:t>     </a:t>
            </a:r>
            <a:r>
              <a:rPr lang="en-US" sz="1100">
                <a:solidFill>
                  <a:schemeClr val="dk1"/>
                </a:solidFill>
              </a:rPr>
              <a:t>1.6 billion Live in inadequate housing conditions</a:t>
            </a:r>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t>
            </a:r>
            <a:r>
              <a:rPr lang="en-US" sz="500">
                <a:solidFill>
                  <a:schemeClr val="dk1"/>
                </a:solidFill>
                <a:latin typeface="Times New Roman"/>
                <a:ea typeface="Times New Roman"/>
                <a:cs typeface="Times New Roman"/>
                <a:sym typeface="Times New Roman"/>
              </a:rPr>
              <a:t>     </a:t>
            </a:r>
            <a:r>
              <a:rPr lang="en-US" sz="1100">
                <a:solidFill>
                  <a:schemeClr val="dk1"/>
                </a:solidFill>
              </a:rPr>
              <a:t>22 million displaced in average per year due to climate related events</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There was a need for the definition to be framed within the 2030 Agenda and in particular with the overarching principle of “no one left behind” and to reach the furthest left behind first”</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07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Recomendaciones de política La Agenda 2030 y los Instrumentos jurídicos/Instrumentos jurídicos de las Naciones Unidas Reconocen el compromiso asumido para alcanzar los objetivos, especialmente "no dejar a nadie atrás" y "alcanzar lo más lejos que queda" el ODS1.3 ODS 11.1 y otros objetivos conexos Declaración Universal de Convenciones de Derechos Humanos sobre los Derechos de la Infancia sobre la Eliminación de todas las Formas de Discriminación contra la Mujer (CEDAW) entre otros objetivos conexos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UNANIMA International sigue siendo un miembro clave del Comité con el Director Ejecutivo Jean Quinn siendo Copresidente del Comité</a:t>
            </a:r>
            <a:endParaRPr/>
          </a:p>
        </p:txBody>
      </p:sp>
      <p:sp>
        <p:nvSpPr>
          <p:cNvPr id="662" name="Google Shape;662;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El grupo de expertos propuso definir la falta de vivienda como: "La falta de vivienda es una condición en la que una persona o hogar carece de espacio habitable con seguridad de tenencia, derechos y capacidad para disfrutar de las relaciones sociales, incluida la seguridad. La falta de vivienda es una manifestación de extrema pobreza y un fracaso de múltiples sistemas y derechos humanos" </a:t>
            </a:r>
            <a:endParaRPr/>
          </a:p>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Al definir la falta de vivienda, incluiría las siguientes cuatro categorías de personas: Personas que viven en las calles u otros espacios abiertos Personas que viven en alojamiento temporal o en crisis Personas que viven en alojamientos gravemente inadecuados e inseguros Las personas carecen de acceso a viviendas asequibles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ØAddressing root causes of homelessness</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ØMember states are encouraged to develop concrete strategies (social, cultural, economic) and specific interventions to address all categories of homelessness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ØTo effectively address homelessness</a:t>
            </a:r>
            <a:endParaRPr sz="1400">
              <a:solidFill>
                <a:schemeClr val="dk1"/>
              </a:solidFill>
            </a:endParaRPr>
          </a:p>
          <a:p>
            <a:pPr indent="-228600" lvl="0" marL="68580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Prevent</a:t>
            </a:r>
            <a:endParaRPr sz="1400">
              <a:solidFill>
                <a:schemeClr val="dk1"/>
              </a:solidFill>
            </a:endParaRPr>
          </a:p>
          <a:p>
            <a:pPr indent="-228600" lvl="0" marL="68580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Provide support </a:t>
            </a:r>
            <a:endParaRPr sz="1400">
              <a:solidFill>
                <a:schemeClr val="dk1"/>
              </a:solidFill>
            </a:endParaRPr>
          </a:p>
          <a:p>
            <a:pPr indent="-228600" lvl="0" marL="68580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Address root causes</a:t>
            </a:r>
            <a:endParaRPr sz="1400">
              <a:solidFill>
                <a:schemeClr val="dk1"/>
              </a:solidFill>
            </a:endParaRPr>
          </a:p>
          <a:p>
            <a:pPr indent="0" lvl="0" marL="457200" rtl="0" algn="l">
              <a:lnSpc>
                <a:spcPct val="107000"/>
              </a:lnSpc>
              <a:spcBef>
                <a:spcPts val="0"/>
              </a:spcBef>
              <a:spcAft>
                <a:spcPts val="0"/>
              </a:spcAft>
              <a:buClr>
                <a:schemeClr val="dk1"/>
              </a:buClr>
              <a:buSzPts val="1100"/>
              <a:buFont typeface="Arial"/>
              <a:buNone/>
            </a:pPr>
            <a:r>
              <a:rPr lang="en-US" sz="1400">
                <a:solidFill>
                  <a:schemeClr val="dk1"/>
                </a:solidFill>
              </a:rPr>
              <a:t>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ØStructural causes need to be addressed and include:</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Poverty</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Inequality</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Evictions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Housing</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All as before</a:t>
            </a:r>
            <a:endParaRPr sz="1400">
              <a:solidFill>
                <a:schemeClr val="dk1"/>
              </a:solidFill>
            </a:endParaRPr>
          </a:p>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ØAt the Same time, Personal and family circumstances, such as mental health, domestic violence, relationship breakups, substance misuse, all which need to be tackled</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ØTo empower the participation of people living in the different categories homelessness, all policies should involve and hear the voices of those living in poverty.</a:t>
            </a:r>
            <a:endParaRPr sz="1400">
              <a:solidFill>
                <a:schemeClr val="dk1"/>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While Homelessness affects all the SDGs and their realisation, addressing homelessness assists member states in implementing various SDGs including Goal 1,3,10, 11 and Targets 1.3 and 11.1</a:t>
            </a:r>
            <a:endParaRPr sz="1400">
              <a:solidFill>
                <a:schemeClr val="dk1"/>
              </a:solidFill>
            </a:endParaRPr>
          </a:p>
          <a:p>
            <a:pPr indent="0" lvl="0" marL="0" rtl="0" algn="l">
              <a:spcBef>
                <a:spcPts val="800"/>
              </a:spcBef>
              <a:spcAft>
                <a:spcPts val="0"/>
              </a:spcAft>
              <a:buClr>
                <a:schemeClr val="dk1"/>
              </a:buClr>
              <a:buSzPts val="1200"/>
              <a:buFont typeface="Calibri"/>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La Agenda 2030 destaca que el Desarrollo Sostenible debe estar al servicio de la Dignidad Humana, para el desarrollo de toda la persona. Esto se refleja en su enfoque para erradicar la pobreza y el hambre para garantizar una vida digna a todas las personas que viven en la pobreza. Se mantiene aún más en el lenguaje de derechos humanos utilizado para enmarcar los objetivos y metas y el llamado a aplicarlos desde un enfoque basado en los derechos. Los derechos humanos ofrecen orientación para la aplicación de la Agenda 2030 para el Desarrollo Sostenible. Asimismo, la Agenda 2030 y los ODS pueden contribuir sustancialmente a la realización de los derechos humanos.</a:t>
            </a:r>
            <a:endParaRPr/>
          </a:p>
          <a:p>
            <a:pPr indent="0" lvl="0" marL="0" rtl="0" algn="l">
              <a:lnSpc>
                <a:spcPct val="115000"/>
              </a:lnSpc>
              <a:spcBef>
                <a:spcPts val="1500"/>
              </a:spcBef>
              <a:spcAft>
                <a:spcPts val="0"/>
              </a:spcAft>
              <a:buClr>
                <a:srgbClr val="000000"/>
              </a:buClr>
              <a:buSzPts val="1100"/>
              <a:buFont typeface="Arial"/>
              <a:buNone/>
            </a:pPr>
            <a:r>
              <a:t/>
            </a:r>
            <a:endParaRPr sz="1350">
              <a:solidFill>
                <a:srgbClr val="333333"/>
              </a:solidFill>
            </a:endParaRPr>
          </a:p>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El alto grado de convergencia entre los derechos humanos y la Agenda 2030 para el Desarrollo Sostenible implica que los mecanismos de derechos humanos existentes pueden evaluar y guiar directamente la aplicación de la Agenda 2030 y sus ODS. Además, basándose en los mecanismos existentes de derechos humanos aliviará la carga de presentación de informes de los Estados y mejorará la coherencia, la eficiencia y la rendición de cuentas. Por lo tanto, un enfoque basado en los derechos humanos de los ODS en forma integral.</a:t>
            </a:r>
            <a:endParaRPr/>
          </a:p>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El enfoque basado en los derechos humanos estipula que:</a:t>
            </a:r>
            <a:endParaRPr/>
          </a:p>
          <a:p>
            <a:pPr indent="-285750" lvl="0" marL="285750" rtl="0" algn="l">
              <a:lnSpc>
                <a:spcPct val="115000"/>
              </a:lnSpc>
              <a:spcBef>
                <a:spcPts val="1500"/>
              </a:spcBef>
              <a:spcAft>
                <a:spcPts val="0"/>
              </a:spcAft>
              <a:buClr>
                <a:srgbClr val="000000"/>
              </a:buClr>
              <a:buSzPts val="1100"/>
              <a:buFont typeface="Noto Sans Symbols"/>
              <a:buChar char="▪"/>
            </a:pPr>
            <a:r>
              <a:rPr lang="en-US" sz="1350">
                <a:solidFill>
                  <a:srgbClr val="333333"/>
                </a:solidFill>
              </a:rPr>
              <a:t>El desarrollo debería promover la realización de los derechos humanos;</a:t>
            </a:r>
            <a:endParaRPr/>
          </a:p>
          <a:p>
            <a:pPr indent="-285750" lvl="0" marL="285750" rtl="0" algn="l">
              <a:lnSpc>
                <a:spcPct val="115000"/>
              </a:lnSpc>
              <a:spcBef>
                <a:spcPts val="1500"/>
              </a:spcBef>
              <a:spcAft>
                <a:spcPts val="0"/>
              </a:spcAft>
              <a:buClr>
                <a:srgbClr val="000000"/>
              </a:buClr>
              <a:buSzPts val="1100"/>
              <a:buFont typeface="Noto Sans Symbols"/>
              <a:buChar char="▪"/>
            </a:pPr>
            <a:r>
              <a:rPr lang="en-US" sz="1350">
                <a:solidFill>
                  <a:srgbClr val="333333"/>
                </a:solidFill>
              </a:rPr>
              <a:t>Las normas de derechos humanos deben guiar la cooperación y la programación del desarrollo</a:t>
            </a:r>
            <a:endParaRPr/>
          </a:p>
          <a:p>
            <a:pPr indent="-285750" lvl="0" marL="285750" rtl="0" algn="l">
              <a:lnSpc>
                <a:spcPct val="115000"/>
              </a:lnSpc>
              <a:spcBef>
                <a:spcPts val="1500"/>
              </a:spcBef>
              <a:spcAft>
                <a:spcPts val="0"/>
              </a:spcAft>
              <a:buClr>
                <a:srgbClr val="000000"/>
              </a:buClr>
              <a:buSzPts val="1100"/>
              <a:buFont typeface="Noto Sans Symbols"/>
              <a:buChar char="▪"/>
            </a:pPr>
            <a:r>
              <a:rPr lang="en-US" sz="1350">
                <a:solidFill>
                  <a:srgbClr val="333333"/>
                </a:solidFill>
              </a:rPr>
              <a:t>La cooperación para el desarrollo contribuye al desarrollo de las capacidades de los titulares de derechos para cumplir con sus obligaciones y de los titulares de derechos de reclamar sus derechos.</a:t>
            </a:r>
            <a:endParaRPr sz="1350">
              <a:solidFill>
                <a:srgbClr val="333333"/>
              </a:solidFill>
            </a:endParaRPr>
          </a:p>
          <a:p>
            <a:pPr indent="0" lvl="0" marL="0" rtl="0" algn="l">
              <a:lnSpc>
                <a:spcPct val="115000"/>
              </a:lnSpc>
              <a:spcBef>
                <a:spcPts val="3300"/>
              </a:spcBef>
              <a:spcAft>
                <a:spcPts val="0"/>
              </a:spcAft>
              <a:buClr>
                <a:schemeClr val="dk1"/>
              </a:buClr>
              <a:buSzPts val="1350"/>
              <a:buFont typeface="Calibri"/>
              <a:buNone/>
            </a:pPr>
            <a:r>
              <a:t/>
            </a:r>
            <a:endParaRPr sz="1350">
              <a:solidFill>
                <a:srgbClr val="333333"/>
              </a:solidFill>
            </a:endParaRPr>
          </a:p>
          <a:p>
            <a:pPr indent="0" lvl="0" marL="0" rtl="0" algn="l">
              <a:spcBef>
                <a:spcPts val="3300"/>
              </a:spcBef>
              <a:spcAft>
                <a:spcPts val="0"/>
              </a:spcAft>
              <a:buClr>
                <a:schemeClr val="dk1"/>
              </a:buClr>
              <a:buSzPts val="12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a:t>El cambio climático es real y está afectando a la gente en todas partes. Las experiencias de sequías extremas, inundaciones, huracanes, incendios forestales, aumento del nivel del mar, etc., por parte de personas de este país y de todo el mundo lo validarán. El Informe del IPCC de 2018 establece la urgencia necesaria para reducir las emisiones de gases de efecto invernadero a fin de limitar el calentamiento global a 1,5 grados centígrados. Esta llamada de atención fue ignorada por los 197 países que se reunieron en Katowice, Polonia, en diciembre de 2018 para la COP 24. Los gobiernos demostraron su fracaso moral y su falta de voluntad para crear un Camino Climático Justo, direcciones y directrices para aplicar el Acuerdo Climático de París, que entra en vigor en 2020. El clima tiene un objetivo específico en la Agenda 2030, Objetivo 13- Acción Climática Urgente. Por supuesto, el clima está conectado con todos los ODS y sin un planeta sano no podemos lograr ninguno de los otros objetivos.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La migración es una de las características definitorias del siglo XXI. Contribuye significativamente a todos los aspectos del desarrollo económico y social en todas partes. Los ODS no pueden alcanzarse sin tener en cuenta los derechos y necesidades de los refugiados, los desplazados internos y los apátridas. </a:t>
            </a:r>
            <a:endParaRPr/>
          </a:p>
          <a:p>
            <a:pPr indent="0" lvl="0" marL="0" rtl="0" algn="l">
              <a:lnSpc>
                <a:spcPct val="115000"/>
              </a:lnSpc>
              <a:spcBef>
                <a:spcPts val="0"/>
              </a:spcBef>
              <a:spcAft>
                <a:spcPts val="0"/>
              </a:spcAft>
              <a:buClr>
                <a:schemeClr val="dk1"/>
              </a:buClr>
              <a:buSzPts val="1200"/>
              <a:buFont typeface="Calibri"/>
              <a:buNone/>
            </a:pPr>
            <a:r>
              <a:rPr lang="en-US" sz="1200"/>
              <a:t>La migración puede ser negativa y positiva para el desarrollo, y aunque la relación entre los dos es cada vez más reconocida, sigue siendo poco explorada. Si queremos que se logre la Agenda 2030 y los ODS, debemos garantizar que la migración contribuya a resultados positivos en el desarrollo. Para ello, necesitamos comprender el impacto de la migración en el logro de todos los ODS y, igualmente, el impacto que este logro tendrá en los patrones migratorios futuros. Si bien los 17 objetivos se refieren a los migrantes y refugiados, la meta 10.7 abordan directamente la facilitación de la migración y la movilidad ordenadas, seguras, regulares y responsables de las personas, incluso mediante la implementación de la migración planificada y bien gestionada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Desde sus humildes comienzos de 7 miembros,, Francisca Mota, CCV; Jean O'Meara, SHCJ, Pres.; Janice Farnham, RJM, Vicepresidenta; Jacinta Powers, OSU; Roselle Santivasi, MSC Sec/Treas; Lise Gagnon, SNJM; Catherine Ferguson, SNJM, Coordinadora; Pat Hayes, CSA UI ha crecido y evolucionado en los últimos 17 años. Aquí puede ver una imagen de nuestra reunión más reciente de la Junta Directiva (marzo de 2019).  Arriba: Back Row -Stacy Hanrahan, Barbara Jean Head, Nonata Bezerra, Cathy Sheehan, Ellen Sinclair, Anne McCabe, Fran Gorsuch, Janice Belanger, Margaret Fyfe, Margaret Scott, Maureen Foltz, Pereka Nyirenda, Josee Therrien, Ces Martin, Eileen Davey Front Row, Jean Quinn, Lucille Goulet,</a:t>
            </a:r>
            <a:r>
              <a:rPr lang="en-US" sz="1200"/>
              <a:t> Mary Akinwale and Janet Petersworth</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7" name="Shape 757"/>
        <p:cNvGrpSpPr/>
        <p:nvPr/>
      </p:nvGrpSpPr>
      <p:grpSpPr>
        <a:xfrm>
          <a:off x="0" y="0"/>
          <a:ext cx="0" cy="0"/>
          <a:chOff x="0" y="0"/>
          <a:chExt cx="0" cy="0"/>
        </a:xfrm>
      </p:grpSpPr>
      <p:sp>
        <p:nvSpPr>
          <p:cNvPr id="758" name="Google Shape;758;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8" name="Shape 778"/>
        <p:cNvGrpSpPr/>
        <p:nvPr/>
      </p:nvGrpSpPr>
      <p:grpSpPr>
        <a:xfrm>
          <a:off x="0" y="0"/>
          <a:ext cx="0" cy="0"/>
          <a:chOff x="0" y="0"/>
          <a:chExt cx="0" cy="0"/>
        </a:xfrm>
      </p:grpSpPr>
      <p:sp>
        <p:nvSpPr>
          <p:cNvPr id="779" name="Google Shape;77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200"/>
              <a:buFont typeface="Calibri"/>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Policy recommendations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The 2030 Agenda and UN Human Rights Instruments / Legal Framework</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Recognize the commitment made to achieve the goals especially “leave no one behind” and ‘reach the furthest left behind’</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SDG1.3</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 11.1 and other related goals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Universal Declaration of Human Rights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Conventions on the Rights of the Child</a:t>
            </a:r>
            <a:endParaRPr sz="1400">
              <a:solidFill>
                <a:schemeClr val="dk1"/>
              </a:solidFill>
            </a:endParaRPr>
          </a:p>
          <a:p>
            <a:pPr indent="0" lvl="0" marL="0" rtl="0" algn="l">
              <a:spcBef>
                <a:spcPts val="800"/>
              </a:spcBef>
              <a:spcAft>
                <a:spcPts val="0"/>
              </a:spcAft>
              <a:buClr>
                <a:schemeClr val="dk1"/>
              </a:buClr>
              <a:buSzPts val="1400"/>
              <a:buFont typeface="Calibri"/>
              <a:buNone/>
            </a:pPr>
            <a:r>
              <a:rPr lang="en-US" sz="1400">
                <a:solidFill>
                  <a:schemeClr val="dk1"/>
                </a:solidFill>
              </a:rPr>
              <a:t>Convention on the Elimination of all Forms of Discrimination against Women (CEDAW) among others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4" name="Shape 834"/>
        <p:cNvGrpSpPr/>
        <p:nvPr/>
      </p:nvGrpSpPr>
      <p:grpSpPr>
        <a:xfrm>
          <a:off x="0" y="0"/>
          <a:ext cx="0" cy="0"/>
          <a:chOff x="0" y="0"/>
          <a:chExt cx="0" cy="0"/>
        </a:xfrm>
      </p:grpSpPr>
      <p:sp>
        <p:nvSpPr>
          <p:cNvPr id="835" name="Google Shape;835;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0" lang="en-US" sz="1200" u="none" strike="noStrike">
                <a:solidFill>
                  <a:schemeClr val="dk1"/>
                </a:solidFill>
                <a:latin typeface="Calibri"/>
                <a:ea typeface="Calibri"/>
                <a:cs typeface="Calibri"/>
                <a:sym typeface="Calibri"/>
              </a:rPr>
              <a:t>Las lentes teóricas utilizadas para los análisis incluyen la justicia interseccional, social, constructivista y de género; la metodología los refleja. La investigación inicial de UNANIMA International se ha centrado en cinco regiones geográficas diversas y estudios de casos dentro de ellas. Las regiones piloto y los países incluyeron: • Africa (Kenya) • Asia (India, Filipinas) • Oceanía (Australia) • Europa (Irlanda, Grecia) • América del Norte (EE.UU., Canadá) Se ha utilizado una mezcla de metodologías cualitativas y cuantitativas para lograr una visión global del tema y garantizar resultados que no se limitan a contextos económicos y sociales particulares. Las revisiones de literatura (algunas de las cuales fueron/se llevan a cabo en colaboración con los estudiantes de maestros de capstone de la Universidad de Nueva York (NYU) y los datos cuantitativos existentes son apoyados y desafiados por nuestra recopilación de datos cualitativos dentro de los países perfilados. La evidencia empírica ayuda a mostrar la amplia gama de contextos y experiencias que comprenden la familia desamparada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Llevar a personas con una experiencia vivida a las Naciones Unidas</a:t>
            </a:r>
            <a:endParaRPr/>
          </a:p>
          <a:p>
            <a:pPr indent="0" lvl="0" marL="0" rtl="0" algn="l">
              <a:spcBef>
                <a:spcPts val="0"/>
              </a:spcBef>
              <a:spcAft>
                <a:spcPts val="0"/>
              </a:spcAft>
              <a:buNone/>
            </a:pPr>
            <a:r>
              <a:rPr lang="en-US" sz="1200"/>
              <a:t>Creación de redes y intercambio de investigación con expertos temáticos, departamentos de las Naciones Unidas, Estados Miembros y otros responsables de la toma de decisiones Desde que se inició la investigación a mediados de 2018, UNANIMA International ha lanzado 3 publicaciones sobre el tema de la falta de vivienda familiar. Estas publicaciones incluyen los elementos de buenas prácticas y testimonios cualitativos de la experiencia vivida.</a:t>
            </a:r>
            <a:endParaRPr/>
          </a:p>
          <a:p>
            <a:pPr indent="0" lvl="0" marL="0" rtl="0" algn="l">
              <a:spcBef>
                <a:spcPts val="0"/>
              </a:spcBef>
              <a:spcAft>
                <a:spcPts val="0"/>
              </a:spcAft>
              <a:buNone/>
            </a:pPr>
            <a:r>
              <a:rPr lang="en-US" sz="1200"/>
              <a:t>Creación de redes y intercambio de investigación con expertos temáticos, departamentos de las Naciones Unidas, Estados Miembros y otros responsables de la toma de decisiones Desde que se inició la investigación a mediados de 2018, UNANIMA International ha lanzado 3 publicaciones sobre el tema de la falta de vivienda familiar. Estas publicaciones incluyen los elementos de buenas prácticas y testimonios cualitativos de la experiencia vivida.</a:t>
            </a:r>
            <a:endParaRPr/>
          </a:p>
          <a:p>
            <a:pPr indent="0" lvl="0" marL="0" rtl="0" algn="l">
              <a:spcBef>
                <a:spcPts val="0"/>
              </a:spcBef>
              <a:spcAft>
                <a:spcPts val="0"/>
              </a:spcAft>
              <a:buNone/>
            </a:pPr>
            <a:r>
              <a:rPr lang="en-US" sz="1200"/>
              <a:t>Las publicaciones y los recursos se distribuyeron estratégicamente a las ONG y a los Estados Miembros de las Naciones Unidas en el CSocD58, el HLPF de 2019 y otros eventos. La investigación de UNANIMA International es citada y compartida por el personal de UNANIMA International y varios simpatizantes notables, entre ellos la ex presidenta irlandesa Mary McAleese en varios eventos de oratoria, no limitados a eventos paralelos y paneles de ONG, paneles de alto nivel y una declaración oral ante la asamblea.</a:t>
            </a:r>
            <a:endParaRPr/>
          </a:p>
          <a:p>
            <a:pPr indent="0" lvl="0" marL="0" rtl="0" algn="l">
              <a:spcBef>
                <a:spcPts val="0"/>
              </a:spcBef>
              <a:spcAft>
                <a:spcPts val="0"/>
              </a:spcAft>
              <a:buNone/>
            </a:pPr>
            <a:r>
              <a:rPr lang="en-US" sz="1200"/>
              <a:t>Los eventos educativos y las acciones de promoción en la comunidad de las Naciones Unidas y más allá de las organizaciones religiosas y las instituciones educativas han ayudado a iniciar un cambio de paradigma para que la falta de vivienda sea vista como una cuestión de derechos civiles y derechos humanos.  La actividad en las redes sociales, incluido el intercambio de contenido de publicaciones, eventos de oratoria, cobertura de noticias y otros hallazgos de investigación, ha reforzado la preocupación por la falta de vivienda familiar y la atención a nuestro trabajo.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7" name="Shape 857"/>
        <p:cNvGrpSpPr/>
        <p:nvPr/>
      </p:nvGrpSpPr>
      <p:grpSpPr>
        <a:xfrm>
          <a:off x="0" y="0"/>
          <a:ext cx="0" cy="0"/>
          <a:chOff x="0" y="0"/>
          <a:chExt cx="0" cy="0"/>
        </a:xfrm>
      </p:grpSpPr>
      <p:sp>
        <p:nvSpPr>
          <p:cNvPr id="858" name="Google Shape;858;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7" name="Shape 867"/>
        <p:cNvGrpSpPr/>
        <p:nvPr/>
      </p:nvGrpSpPr>
      <p:grpSpPr>
        <a:xfrm>
          <a:off x="0" y="0"/>
          <a:ext cx="0" cy="0"/>
          <a:chOff x="0" y="0"/>
          <a:chExt cx="0" cy="0"/>
        </a:xfrm>
      </p:grpSpPr>
      <p:sp>
        <p:nvSpPr>
          <p:cNvPr id="868" name="Google Shape;868;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La 58a Comisión de Desarrollo Social (CSocD58) tuvo lugar del 10 al 19 de febrero de 2020 en la Sede de las Naciones Unidas en Nueva York. Con una delegación de cerca de 30 personas, UNANIMA International fue increíblemente activa y contribuyó significativamente en toda la comisión. Con el lema "Sistemas de vivienda asequibles y protección social para que todos aborden la falta de vivienda", nuestra investigación de nicho y experiencia en la falta de vivienda familiar fue de gran valor. La UNANIMA fue invitada a hablar, moderar y copatrocinar un total de 15 eventos. También se nos abordó orientación sobre el tema prioritario y cuando buscamos oradores. A partir de esto pudimos invitar y facilitar a varios oradores a participar en la comisión, incluyendo pero no limitado a; Expresidenta Mary McAleese (portavoz de la nota clave de la Comisión, ex Presidente de Irlanda), Tony O'Riordan (Proveedor de servicios de buenas prácticas, CEO Sophia Housing, Dublín), Keisy Ureleo (Experiencia Vivida, Vanuatu), Sam Tsemberis (Experto, Pathways Housin ...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En preparación de la comisión UNANIMA International, contribución notable a los esfuerzos conjuntos de preparación del Grupo de Trabajo para poner fin a la falta de vivienda y del Comité de ONG para el Desarrollo Social. Estos grupos ponen un tiempo significativo en la promoción previa a la comisión, la redacción de proyectos de resolución y la organización de la sociedad civil.</a:t>
            </a:r>
            <a:endParaRPr/>
          </a:p>
        </p:txBody>
      </p:sp>
      <p:sp>
        <p:nvSpPr>
          <p:cNvPr id="877" name="Google Shape;877;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UNANIMA International held a very successful side event at the United Nations on Tuesday, February 11th 2020. Titled: “The Hidden Faces of Family Homelessness from the Perspective of Women and Children/Girls,” the event comprised a panel of speakers who presented from a variety of perspectives and areas of expertise. This enabled an open dialogue to discuss the drivers of family homelessness, good practices from various state and non-state stakeholders, policy recommendations, and to give a voice to women and children/ girls who have experienced Homelessness/ Displacement. </a:t>
            </a:r>
            <a:endParaRPr/>
          </a:p>
          <a:p>
            <a:pPr indent="0" lvl="0" marL="0" rtl="0" algn="l">
              <a:spcBef>
                <a:spcPts val="0"/>
              </a:spcBef>
              <a:spcAft>
                <a:spcPts val="0"/>
              </a:spcAft>
              <a:buNone/>
            </a:pPr>
            <a:br>
              <a:rPr lang="en-US"/>
            </a:br>
            <a:r>
              <a:rPr b="0" i="0" lang="en-US" sz="1200" u="none" strike="noStrike">
                <a:solidFill>
                  <a:schemeClr val="dk1"/>
                </a:solidFill>
                <a:latin typeface="Calibri"/>
                <a:ea typeface="Calibri"/>
                <a:cs typeface="Calibri"/>
                <a:sym typeface="Calibri"/>
              </a:rPr>
              <a:t>The event was moderated by Sister Winifred Doherty, Main NGO Representative to the United Nations from The Congregation of Our Lady of Charity of the Good Shepherd.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Micheal Tierney from the Irish Mission to the United Nations- made opening remarks and welcomed Former President of Ireland.</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Mary McAleese- Followed on from her Keynote Address at the Commission for Social Development’s High Level Panel Discussion the day before, continuing to express her stance on homelessness, which is that “a safe, affordable home should be a right for everyone.” She spoke of her experience being displaced during “The Troubles” in Northern Ireland, and urged governments to take action on homelessness, advising: "A person has no home? Give them a home. That should be our response to all housing crises."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Philip Alston, the Special Rapporteur on Extreme Poverty and Human Rights- addressed the audience via video message from Spain and spoke about Family Homelessness and its intersections with poverty, specifically in regards to women and children.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Keisy Ureleo from Vanuatu- spoke of her personal experience of homelessness and displacement following a volcanic eruption on her island, that made her home uninhabitable, and the way in which it affected her community, specifically her and her peers still in school.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Tony O’Riordan, the CEO of Sophia Housing, Ireland (which was originally founded by Jean Quinn, DW) spoke from the perspective of a national non-profit provider of housing and support services, highlighting “Housing First,” as a good practice. </a:t>
            </a:r>
            <a:br>
              <a:rPr lang="en-US"/>
            </a:br>
            <a:r>
              <a:rPr b="0" i="0" lang="en-US" sz="1200" u="none" strike="noStrike">
                <a:solidFill>
                  <a:schemeClr val="dk1"/>
                </a:solidFill>
                <a:latin typeface="Calibri"/>
                <a:ea typeface="Calibri"/>
                <a:cs typeface="Calibri"/>
                <a:sym typeface="Calibri"/>
              </a:rPr>
              <a:t>Kirin Taylor, UI’s research fellow-  Spoke of her recent trip to the slums of Kenya, and detailed the research into family homelessness thus far. She also spoke about UNANIMA International’s publications: You can watch the full event on our FaceBook page at: </a:t>
            </a:r>
            <a:r>
              <a:rPr b="0" i="0" lang="en-US" sz="1200" u="sng" strike="noStrike">
                <a:solidFill>
                  <a:schemeClr val="dk1"/>
                </a:solidFill>
                <a:latin typeface="Calibri"/>
                <a:ea typeface="Calibri"/>
                <a:cs typeface="Calibri"/>
                <a:sym typeface="Calibri"/>
                <a:hlinkClick r:id="rId2"/>
              </a:rPr>
              <a:t>https://www.facebook.com/unanimaintl/videos/1023186921388896/</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br>
              <a:rPr lang="en-US"/>
            </a:b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7" name="Shape 897"/>
        <p:cNvGrpSpPr/>
        <p:nvPr/>
      </p:nvGrpSpPr>
      <p:grpSpPr>
        <a:xfrm>
          <a:off x="0" y="0"/>
          <a:ext cx="0" cy="0"/>
          <a:chOff x="0" y="0"/>
          <a:chExt cx="0" cy="0"/>
        </a:xfrm>
      </p:grpSpPr>
      <p:sp>
        <p:nvSpPr>
          <p:cNvPr id="898" name="Google Shape;898;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 lo largo de la comisión que UNANIMA International trabajó con nuestros delegados y colegas asistentes en las Naciones Unidas para asegurar que se escucharan las voces de la sociedad civil y las personas y familias con experiencia vivida, nuestros principales puntos de promoción se centraron en garantizar que el tema de la falta de vivienda familiar se debatiera en el contexto del tema. Entre los muchos aspectos destacados de la Comisión se encontraba la de contar con la expresidenta de Irlanda, Mary McAleese, como oradora principal, y Jean Quinn, DW, como representante de la sociedad civil en el panel de alto nivel sobre el tema prioritario. Cada una de las mujeres habló elocuentemente abogando por que las voces de las personas sin hogar (especialmente mujeres y niños) fueran escuchadas e incluidas en la conversación, la adopción de una definición global, la vivienda con apoyos como solución a la falta de vivienda y, lo que es más importante, que la falta de vivienda sea abordada como lo que es un fracaso civil y de derechos humanos nacido del fracaso estructural del Estado no de personas que la experimentan...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 final de la comisión, la resolución histórica sobre el tema prioritario (Desamparo) fue presentada y aprobada por los miembros de las comisiones. Apoyar varios de los puntos que UNANIMA International y nuestros colegas habían defendido antes y durante las reuniones de la comisión fue una gran muestra de colaboración y voluntad para abordar el tema. Si bien la definición presentada en Nairobi en la Reunión del Grupo de Expertos no se adoptó en su forma original, la descripción del documento final de la falta de vivienda afirmó una definición de trabajo y allana el camino para una posible definición en el futuro. En la resolución también se abordaba la falta de vivienda en el contexto de los grupos vulnerables y de la demografía, incluidas las mujeres y los niños, lo que supuso una preocupación y un punto de promoción fundamentales para UNANIMA International. La resolución se presentará ahora al Consejo Económico y Social de las Naciones Unidas para su aprobación. Parte del texto puede ir a la Asamblea General de la ONU.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0" name="Shape 920"/>
        <p:cNvGrpSpPr/>
        <p:nvPr/>
      </p:nvGrpSpPr>
      <p:grpSpPr>
        <a:xfrm>
          <a:off x="0" y="0"/>
          <a:ext cx="0" cy="0"/>
          <a:chOff x="0" y="0"/>
          <a:chExt cx="0" cy="0"/>
        </a:xfrm>
      </p:grpSpPr>
      <p:sp>
        <p:nvSpPr>
          <p:cNvPr id="921" name="Google Shape;921;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Refer to what is on slide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9" name="Shape 939"/>
        <p:cNvGrpSpPr/>
        <p:nvPr/>
      </p:nvGrpSpPr>
      <p:grpSpPr>
        <a:xfrm>
          <a:off x="0" y="0"/>
          <a:ext cx="0" cy="0"/>
          <a:chOff x="0" y="0"/>
          <a:chExt cx="0" cy="0"/>
        </a:xfrm>
      </p:grpSpPr>
      <p:sp>
        <p:nvSpPr>
          <p:cNvPr id="940" name="Google Shape;940;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El Premio Mujer de Coraje se entrega anualmente en una ceremonia especial, que tiene lugar en Nueva York o en la comunidad de origen del galardonado. Cada año, las mujeres (miembros no miembros de la interfaz de usuario) son nominadas por los Miembros de UNANIMA International. Se otorga a una mujer que ha demostrado valor frente a la adversidad (por ejemplo, del gobierno, la opinión popular, los líderes), cuyas acciones reflejan y apoyan los valores y principios promovidos por la ONU y la demostración de valor se relaciona con una de las principales áreas de preocupación para UNANIMA International. En 2018 el premio Mujer de Coraje celebró su décimo año, los últimos premiados representan colectivamente diversas regiones geográficas, misiones y edades.</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We are now 22 congregations as seen on the screen.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7" name="Shape 947"/>
        <p:cNvGrpSpPr/>
        <p:nvPr/>
      </p:nvGrpSpPr>
      <p:grpSpPr>
        <a:xfrm>
          <a:off x="0" y="0"/>
          <a:ext cx="0" cy="0"/>
          <a:chOff x="0" y="0"/>
          <a:chExt cx="0" cy="0"/>
        </a:xfrm>
      </p:grpSpPr>
      <p:sp>
        <p:nvSpPr>
          <p:cNvPr id="948" name="Google Shape;948;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9" name="Shape 989"/>
        <p:cNvGrpSpPr/>
        <p:nvPr/>
      </p:nvGrpSpPr>
      <p:grpSpPr>
        <a:xfrm>
          <a:off x="0" y="0"/>
          <a:ext cx="0" cy="0"/>
          <a:chOff x="0" y="0"/>
          <a:chExt cx="0" cy="0"/>
        </a:xfrm>
      </p:grpSpPr>
      <p:sp>
        <p:nvSpPr>
          <p:cNvPr id="990" name="Google Shape;990;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 2019 UI se complace en presentar el premio Mujer de Coraje a la expresidenta de Irlanda Mary McAleese.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Mary McAleese se desempeñó como la octava Presidenta de Irlanda, 1997 – 2011, y fue la primera presidenta irlandesa nacida en Irlanda del Norte. La mayor de nueve hijos, creció en Irlanda del Norte a través de los tiempos violentos que han llegado a ser conocidos como 'Los Problemas'. Su familia fue una de las muchas afectadas negativamente por el conflicto. Graduada del Trinity College de Dublín, recibió su título de abogada de la Queen's University of Belfast. Antes de su distinguido mandato como Presidenta, ocupó varios cargos en educación superior, incluyendo Reid Profesor de Derecho Penal, Criminología y Penología en el Trinity College de Dublín y Director del Instituto de Estudios Jurídicos Profesionales y Pro-Vice Chancellor en la Universidad Queen's de Belfast. McAleese describió el tema de su Presidencia como "Construyendo puentes", que se reflejó en sus esfuerzos hacia la reconciliación y la construcción de la paz dentro de Irlanda del Norte y entre el Norte y el Sur. La mejora del nivel de vida de las personas que viven en la pobreza, la promoción de un diálogo y el consenso internacional para resolverconflictos y disputas en lugar de la violencia fueron algunas de las muchas estrategias que implementó para lograrlo. Hizo la inclusión social, la igualdad y la reconciliación, compartiendo y cuidando los temas de su mandato. Como Presidenta de una Irlanda cada vez más próspera y armoniosa, trabajó para extender la experiencia de transformación más allá de las costas insulares de Irlanda como una historia de esperanza para todas las personas. Al suceder a un presidente popular que también era una mujer, McAleese es también un modelo destacado y defensor de la igualdad de género.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7" name="Shape 997"/>
        <p:cNvGrpSpPr/>
        <p:nvPr/>
      </p:nvGrpSpPr>
      <p:grpSpPr>
        <a:xfrm>
          <a:off x="0" y="0"/>
          <a:ext cx="0" cy="0"/>
          <a:chOff x="0" y="0"/>
          <a:chExt cx="0" cy="0"/>
        </a:xfrm>
      </p:grpSpPr>
      <p:sp>
        <p:nvSpPr>
          <p:cNvPr id="998" name="Google Shape;998;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La ceremonia anual de la UNANIMA International por el Premio Mujer de Coraje se celebró en el Comedor de Delegados de las Naciones Unidas en la noche del martes 11 de febrero, otro evento significativo que tendrá lugar durante las emocionantes dos semanas de la 58a Comisión de Desarrollo Social. La ceremonia se llevó a cabo para premiar y honrar a la ganadora de 2019, la ex Presidenta de Irlanda, Mary McAleese, por sus numerosas y ricas contribuciones a la sociedad civil y eclesiástica. Este premio celebra su compromiso continuo con la lucha por la paz, la justicia, la igualdad, la dignidad humana y el respeto por todos, especialmente las personas y las familias que quedaron más atrás.  Mary McAleese, que fue presidenta de Irlanda de 1997 a 2011, tuvo "Construyendo puentes" como tema de su presidencia, lo que se reflejó en sus esfuerzos hacia la reconciliación y la construcción de la paz dentro de Irlanda del Norte. Trabajó hacia la justicia, la igualdad social, la inclusión social, el antisectarismo y la reconciliación, y fue una voz contra la fuerza...</a:t>
            </a:r>
            <a:endParaRPr/>
          </a:p>
          <a:p>
            <a:pPr indent="0" lvl="0" marL="0" rtl="0" algn="l">
              <a:spcBef>
                <a:spcPts val="0"/>
              </a:spcBef>
              <a:spcAft>
                <a:spcPts val="0"/>
              </a:spcAft>
              <a:buNone/>
            </a:pPr>
            <a:br>
              <a:rPr lang="en-US"/>
            </a:br>
            <a:r>
              <a:rPr b="0" i="0" lang="en-US" sz="1200" u="none" strike="noStrike">
                <a:solidFill>
                  <a:schemeClr val="dk1"/>
                </a:solidFill>
                <a:latin typeface="Calibri"/>
                <a:ea typeface="Calibri"/>
                <a:cs typeface="Calibri"/>
                <a:sym typeface="Calibri"/>
              </a:rPr>
              <a:t>La velada fue muy especial, con comentarios de apertura de Molly Gerke, Asistente Ejecutiva de UNANIMA International, la presentación del premio otorgado por el Director de UNANIMA International, Jean Quinn, y un discurso de aceptación de Mary McAleese. Varios miembros de la Junta Directiva de UNANIMA International, simpatizantes de otras ONG, delegados de las Naciones Unidas e invitados personales de María. Durante su discurso dio el ánimo de que UNANIMA International debe continuar su importante labor, y agradece que haya podido formar parte de ella.</a:t>
            </a:r>
            <a:br>
              <a:rPr lang="en-US"/>
            </a:br>
            <a:endParaRPr/>
          </a:p>
        </p:txBody>
      </p:sp>
      <p:sp>
        <p:nvSpPr>
          <p:cNvPr id="1000" name="Google Shape;1000;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7" name="Shape 1007"/>
        <p:cNvGrpSpPr/>
        <p:nvPr/>
      </p:nvGrpSpPr>
      <p:grpSpPr>
        <a:xfrm>
          <a:off x="0" y="0"/>
          <a:ext cx="0" cy="0"/>
          <a:chOff x="0" y="0"/>
          <a:chExt cx="0" cy="0"/>
        </a:xfrm>
      </p:grpSpPr>
      <p:sp>
        <p:nvSpPr>
          <p:cNvPr id="1008" name="Google Shape;1008;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 2020 UI está encantada de presentar el premio Mujer de Coraje a Sor Séraphine Ratavy, una Hija de Sabiduría!</a:t>
            </a:r>
            <a:endParaRPr/>
          </a:p>
          <a:p>
            <a:pPr indent="0" lvl="0" marL="0" rtl="0" algn="l">
              <a:spcBef>
                <a:spcPts val="0"/>
              </a:spcBef>
              <a:spcAft>
                <a:spcPts val="0"/>
              </a:spcAft>
              <a:buClr>
                <a:schemeClr val="dk1"/>
              </a:buClr>
              <a:buSzPts val="1200"/>
              <a:buFont typeface="Calibri"/>
              <a:buNone/>
            </a:pPr>
            <a:r>
              <a:t/>
            </a:r>
            <a:endParaRPr>
              <a:solidFill>
                <a:srgbClr val="111111"/>
              </a:solidFill>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Las Hijas de la Sabiduría abrieron una nueva misión en Nómada, Papúa Nueva Guinea. Se encuentra en la parte más remota de la diócesis de Daru-Kiunga, a la que sólo se puede acceder en avión pequeño. Es un vuelo de 30 minutos a las tiendas más cercanas. Sr. Séraphine Ratavy, de Madagascar, llegó a PNG en 2013 y fue asignada directamente a Nomad para trabajar con la gente de la aldea.</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Al principio, utilizó sus habilidades agrícolas para trabajar con las mujeres que vivían cerca de la estación principal, mientras que al mismo tiempo probaba el suelo y las precipitaciones. Creó un club de mujeres y enseñó a coser, y entrenó a algunas mujeres jóvenes para que la ayudaran. A medida que se estableció allí su deseo era llegar a las aldeas circundantes, que estaban muy aisladas.  Eventualmente encontró la pequeña tribu Gebusi, viviendo a unas pocas horas a pie y un paseo en canoa desde Nómada. Estas personas se convirtieron en el foco de atención para Sor Seraphine en esta área, y ella trabajó con los hombres y mujeres en todos los campos del aprendizaje.</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Cuando llegó por primera vez al pueblo, la gente bailaba, cantaba y daba la bienvenida a la hermana Seraphine, que había viajado miles de kilómetros para venir a ellos. Como mujer talentosa y práctica con competencia en agricultura, se arriesgó a salir de su zona de confort aprendiendo inglés, así como el idioma de la gente. Sor Séraphine enseñó a mujeres y hombres a coser, agricultura, cocina nutritiva, salud e higiene, tejer y cultivar.</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Después de algún tiempo, debido a las dificultades de comunicación, los viajes entre Kiunga y Nomad, y en la obtención de trabajo para las enfermeras en el centro de salud, se tomó la decisión de cerrar la comunidad en Nomad. Durante dos años, hasta 2018, Sor Seraphine visitó el lugar 4 o 5 veces al año: tanto como era necesario para seguir empoderando a las mujeres y los hombres del lugar.</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Más tarde, cuando no había posibilidades directas de llegar a Nómada, el pueblo Yulabi le construyó una bonita casita sobre pilotes donde podía dormir cuando los visitaba, y le aseguraba seguridad caminando con ella a Nomad durante 2 a 3 horas.</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Vivía en las aldeas de arbustos de unas diez pequeñas casas familiares y comía su comida, principalmente de plátano kokoro. Ella escuchó sus historias alegres y dolorosas. La gente la honró como su Salvadora al proporcionar seguridad, comida nativa y agua cuando estaba patrullando. ¡Seguramente caminar en una misión así fue difícil pero enriquecedor!</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Estas tribus descuidadas en el bosque tenían curiosidad por aprender cosas nuevas. Habían dado un gran paso en el aprendizaje. Pronto aprendieron a cultivar arroz y cacahuetes, así como muchos tipos de nuevas frutas y verduras. También aprendieron a cuidar de su salud e higiene. Qué privilegio empoderar a estas personas en su gran pobreza.</a:t>
            </a:r>
            <a:br>
              <a:rPr lang="en-US"/>
            </a:br>
            <a:br>
              <a:rPr lang="en-US"/>
            </a:b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5" name="Shape 1015"/>
        <p:cNvGrpSpPr/>
        <p:nvPr/>
      </p:nvGrpSpPr>
      <p:grpSpPr>
        <a:xfrm>
          <a:off x="0" y="0"/>
          <a:ext cx="0" cy="0"/>
          <a:chOff x="0" y="0"/>
          <a:chExt cx="0" cy="0"/>
        </a:xfrm>
      </p:grpSpPr>
      <p:sp>
        <p:nvSpPr>
          <p:cNvPr id="1016" name="Google Shape;1016;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Empuje las redes sociales !! Anime a la gente a sacar sus teléfonos y seguirnos en ellos si puede. Mencione que pueden registrarse para recibir el Boletín directamente enviando la dirección aquí con su nombre, dirección de correo electrónico e idioma en el que les gustaría recibirla. Mencione los jueves de desamparo familiar.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pic>
        <p:nvPicPr>
          <p:cNvPr descr="C2-HD-BTM.png" id="17" name="Google Shape;17;p2"/>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8" name="Google Shape;18;p2"/>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3" name="Google Shape;23;p2"/>
          <p:cNvPicPr preferRelativeResize="0"/>
          <p:nvPr/>
        </p:nvPicPr>
        <p:blipFill rotWithShape="1">
          <a:blip r:embed="rId3">
            <a:alphaModFix/>
          </a:blip>
          <a:srcRect b="0" l="0" r="0" t="0"/>
          <a:stretch/>
        </p:blipFill>
        <p:spPr>
          <a:xfrm>
            <a:off x="10229431" y="6301551"/>
            <a:ext cx="1962569" cy="5347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3" name="Shape 73"/>
        <p:cNvGrpSpPr/>
        <p:nvPr/>
      </p:nvGrpSpPr>
      <p:grpSpPr>
        <a:xfrm>
          <a:off x="0" y="0"/>
          <a:ext cx="0" cy="0"/>
          <a:chOff x="0" y="0"/>
          <a:chExt cx="0" cy="0"/>
        </a:xfrm>
      </p:grpSpPr>
      <p:sp>
        <p:nvSpPr>
          <p:cNvPr id="74" name="Google Shape;74;p11"/>
          <p:cNvSpPr txBox="1"/>
          <p:nvPr>
            <p:ph type="title"/>
          </p:nvPr>
        </p:nvSpPr>
        <p:spPr>
          <a:xfrm>
            <a:off x="685800" y="1524000"/>
            <a:ext cx="687324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1"/>
          <p:cNvSpPr/>
          <p:nvPr>
            <p:ph idx="2" type="pic"/>
          </p:nvPr>
        </p:nvSpPr>
        <p:spPr>
          <a:xfrm>
            <a:off x="7861238" y="751241"/>
            <a:ext cx="3644962" cy="546744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76" name="Google Shape;76;p11"/>
          <p:cNvSpPr txBox="1"/>
          <p:nvPr>
            <p:ph idx="1" type="body"/>
          </p:nvPr>
        </p:nvSpPr>
        <p:spPr>
          <a:xfrm>
            <a:off x="685800" y="3124199"/>
            <a:ext cx="6873240" cy="30944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80" name="Shape 80"/>
        <p:cNvGrpSpPr/>
        <p:nvPr/>
      </p:nvGrpSpPr>
      <p:grpSpPr>
        <a:xfrm>
          <a:off x="0" y="0"/>
          <a:ext cx="0" cy="0"/>
          <a:chOff x="0" y="0"/>
          <a:chExt cx="0" cy="0"/>
        </a:xfrm>
      </p:grpSpPr>
      <p:sp>
        <p:nvSpPr>
          <p:cNvPr id="81" name="Google Shape;81;p12"/>
          <p:cNvSpPr txBox="1"/>
          <p:nvPr>
            <p:ph type="title"/>
          </p:nvPr>
        </p:nvSpPr>
        <p:spPr>
          <a:xfrm>
            <a:off x="685777" y="4697360"/>
            <a:ext cx="10822034" cy="8193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2"/>
          <p:cNvSpPr/>
          <p:nvPr>
            <p:ph idx="2" type="pic"/>
          </p:nvPr>
        </p:nvSpPr>
        <p:spPr>
          <a:xfrm>
            <a:off x="681727" y="941439"/>
            <a:ext cx="10821840" cy="347816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83" name="Google Shape;83;p12"/>
          <p:cNvSpPr txBox="1"/>
          <p:nvPr>
            <p:ph idx="1" type="body"/>
          </p:nvPr>
        </p:nvSpPr>
        <p:spPr>
          <a:xfrm>
            <a:off x="685800" y="5516715"/>
            <a:ext cx="10820400" cy="70196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1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87" name="Shape 87"/>
        <p:cNvGrpSpPr/>
        <p:nvPr/>
      </p:nvGrpSpPr>
      <p:grpSpPr>
        <a:xfrm>
          <a:off x="0" y="0"/>
          <a:ext cx="0" cy="0"/>
          <a:chOff x="0" y="0"/>
          <a:chExt cx="0" cy="0"/>
        </a:xfrm>
      </p:grpSpPr>
      <p:pic>
        <p:nvPicPr>
          <p:cNvPr descr="C2-HD-BTM.png" id="88" name="Google Shape;88;p13"/>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89" name="Google Shape;89;p13"/>
          <p:cNvSpPr txBox="1"/>
          <p:nvPr>
            <p:ph type="title"/>
          </p:nvPr>
        </p:nvSpPr>
        <p:spPr>
          <a:xfrm>
            <a:off x="685800" y="753532"/>
            <a:ext cx="10820400" cy="280246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3"/>
          <p:cNvSpPr txBox="1"/>
          <p:nvPr>
            <p:ph idx="1" type="body"/>
          </p:nvPr>
        </p:nvSpPr>
        <p:spPr>
          <a:xfrm>
            <a:off x="1024467" y="3649133"/>
            <a:ext cx="10130516" cy="999067"/>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13"/>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3"/>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3"/>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94" name="Shape 94"/>
        <p:cNvGrpSpPr/>
        <p:nvPr/>
      </p:nvGrpSpPr>
      <p:grpSpPr>
        <a:xfrm>
          <a:off x="0" y="0"/>
          <a:ext cx="0" cy="0"/>
          <a:chOff x="0" y="0"/>
          <a:chExt cx="0" cy="0"/>
        </a:xfrm>
      </p:grpSpPr>
      <p:pic>
        <p:nvPicPr>
          <p:cNvPr descr="C2-HD-BTM.png" id="95" name="Google Shape;95;p14"/>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96" name="Google Shape;96;p14"/>
          <p:cNvSpPr txBox="1"/>
          <p:nvPr>
            <p:ph type="title"/>
          </p:nvPr>
        </p:nvSpPr>
        <p:spPr>
          <a:xfrm>
            <a:off x="1024467" y="753533"/>
            <a:ext cx="10151533" cy="26044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4"/>
          <p:cNvSpPr txBox="1"/>
          <p:nvPr>
            <p:ph idx="1" type="body"/>
          </p:nvPr>
        </p:nvSpPr>
        <p:spPr>
          <a:xfrm>
            <a:off x="1303865" y="3365556"/>
            <a:ext cx="9592736" cy="44444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14"/>
          <p:cNvSpPr txBox="1"/>
          <p:nvPr>
            <p:ph idx="2" type="body"/>
          </p:nvPr>
        </p:nvSpPr>
        <p:spPr>
          <a:xfrm>
            <a:off x="1024467" y="3959862"/>
            <a:ext cx="10151533" cy="679871"/>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14"/>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4"/>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4"/>
          <p:cNvSpPr txBox="1"/>
          <p:nvPr/>
        </p:nvSpPr>
        <p:spPr>
          <a:xfrm>
            <a:off x="476250" y="933450"/>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Century Gothic"/>
              <a:buNone/>
            </a:pPr>
            <a:r>
              <a:rPr b="0" lang="en-US" sz="8000" cap="none">
                <a:solidFill>
                  <a:schemeClr val="dk1"/>
                </a:solidFill>
                <a:latin typeface="Century Gothic"/>
                <a:ea typeface="Century Gothic"/>
                <a:cs typeface="Century Gothic"/>
                <a:sym typeface="Century Gothic"/>
              </a:rPr>
              <a:t>“</a:t>
            </a:r>
            <a:endParaRPr/>
          </a:p>
        </p:txBody>
      </p:sp>
      <p:sp>
        <p:nvSpPr>
          <p:cNvPr id="103" name="Google Shape;103;p14"/>
          <p:cNvSpPr txBox="1"/>
          <p:nvPr/>
        </p:nvSpPr>
        <p:spPr>
          <a:xfrm>
            <a:off x="10984230" y="270129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Century Gothic"/>
              <a:buNone/>
            </a:pPr>
            <a:r>
              <a:rPr b="0" lang="en-US" sz="8000" cap="none">
                <a:solidFill>
                  <a:schemeClr val="dk1"/>
                </a:solidFill>
                <a:latin typeface="Century Gothic"/>
                <a:ea typeface="Century Gothic"/>
                <a:cs typeface="Century Gothic"/>
                <a:sym typeface="Century Gothic"/>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04" name="Shape 104"/>
        <p:cNvGrpSpPr/>
        <p:nvPr/>
      </p:nvGrpSpPr>
      <p:grpSpPr>
        <a:xfrm>
          <a:off x="0" y="0"/>
          <a:ext cx="0" cy="0"/>
          <a:chOff x="0" y="0"/>
          <a:chExt cx="0" cy="0"/>
        </a:xfrm>
      </p:grpSpPr>
      <p:pic>
        <p:nvPicPr>
          <p:cNvPr descr="C2-HD-BTM.png" id="105" name="Google Shape;105;p15"/>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06" name="Google Shape;106;p15"/>
          <p:cNvSpPr txBox="1"/>
          <p:nvPr>
            <p:ph type="title"/>
          </p:nvPr>
        </p:nvSpPr>
        <p:spPr>
          <a:xfrm>
            <a:off x="1024495" y="1124701"/>
            <a:ext cx="10146186" cy="251183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5"/>
          <p:cNvSpPr txBox="1"/>
          <p:nvPr>
            <p:ph idx="1" type="body"/>
          </p:nvPr>
        </p:nvSpPr>
        <p:spPr>
          <a:xfrm>
            <a:off x="1024467" y="3648315"/>
            <a:ext cx="10144654" cy="9998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8" name="Google Shape;108;p15"/>
          <p:cNvSpPr txBox="1"/>
          <p:nvPr>
            <p:ph idx="10" type="dt"/>
          </p:nvPr>
        </p:nvSpPr>
        <p:spPr>
          <a:xfrm>
            <a:off x="7814452" y="378883"/>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5"/>
          <p:cNvSpPr txBox="1"/>
          <p:nvPr>
            <p:ph idx="11" type="ftr"/>
          </p:nvPr>
        </p:nvSpPr>
        <p:spPr>
          <a:xfrm>
            <a:off x="685800" y="378883"/>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5"/>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111" name="Shape 111"/>
        <p:cNvGrpSpPr/>
        <p:nvPr/>
      </p:nvGrpSpPr>
      <p:grpSpPr>
        <a:xfrm>
          <a:off x="0" y="0"/>
          <a:ext cx="0" cy="0"/>
          <a:chOff x="0" y="0"/>
          <a:chExt cx="0" cy="0"/>
        </a:xfrm>
      </p:grpSpPr>
      <p:sp>
        <p:nvSpPr>
          <p:cNvPr id="112" name="Google Shape;112;p16"/>
          <p:cNvSpPr txBox="1"/>
          <p:nvPr>
            <p:ph type="title"/>
          </p:nvPr>
        </p:nvSpPr>
        <p:spPr>
          <a:xfrm>
            <a:off x="2895600" y="761999"/>
            <a:ext cx="8610599" cy="13038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6"/>
          <p:cNvSpPr txBox="1"/>
          <p:nvPr>
            <p:ph idx="1" type="body"/>
          </p:nvPr>
        </p:nvSpPr>
        <p:spPr>
          <a:xfrm>
            <a:off x="685800" y="2202080"/>
            <a:ext cx="3456432" cy="6173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16"/>
          <p:cNvSpPr txBox="1"/>
          <p:nvPr>
            <p:ph idx="2" type="body"/>
          </p:nvPr>
        </p:nvSpPr>
        <p:spPr>
          <a:xfrm>
            <a:off x="685799" y="2904565"/>
            <a:ext cx="3456432" cy="33141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15" name="Google Shape;115;p16"/>
          <p:cNvSpPr txBox="1"/>
          <p:nvPr>
            <p:ph idx="3" type="body"/>
          </p:nvPr>
        </p:nvSpPr>
        <p:spPr>
          <a:xfrm>
            <a:off x="4368800" y="2201333"/>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16"/>
          <p:cNvSpPr txBox="1"/>
          <p:nvPr>
            <p:ph idx="4" type="body"/>
          </p:nvPr>
        </p:nvSpPr>
        <p:spPr>
          <a:xfrm>
            <a:off x="4366858" y="2904067"/>
            <a:ext cx="3456432" cy="33146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17" name="Google Shape;117;p16"/>
          <p:cNvSpPr txBox="1"/>
          <p:nvPr>
            <p:ph idx="5" type="body"/>
          </p:nvPr>
        </p:nvSpPr>
        <p:spPr>
          <a:xfrm>
            <a:off x="8051800" y="2192866"/>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6"/>
          <p:cNvSpPr txBox="1"/>
          <p:nvPr>
            <p:ph idx="6" type="body"/>
          </p:nvPr>
        </p:nvSpPr>
        <p:spPr>
          <a:xfrm>
            <a:off x="8051801" y="2904565"/>
            <a:ext cx="3456432" cy="33141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19" name="Google Shape;119;p1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22" name="Shape 122"/>
        <p:cNvGrpSpPr/>
        <p:nvPr/>
      </p:nvGrpSpPr>
      <p:grpSpPr>
        <a:xfrm>
          <a:off x="0" y="0"/>
          <a:ext cx="0" cy="0"/>
          <a:chOff x="0" y="0"/>
          <a:chExt cx="0" cy="0"/>
        </a:xfrm>
      </p:grpSpPr>
      <p:sp>
        <p:nvSpPr>
          <p:cNvPr id="123" name="Google Shape;123;p17"/>
          <p:cNvSpPr txBox="1"/>
          <p:nvPr>
            <p:ph type="title"/>
          </p:nvPr>
        </p:nvSpPr>
        <p:spPr>
          <a:xfrm>
            <a:off x="2895600" y="762000"/>
            <a:ext cx="8610599" cy="12954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7"/>
          <p:cNvSpPr txBox="1"/>
          <p:nvPr>
            <p:ph idx="1" type="body"/>
          </p:nvPr>
        </p:nvSpPr>
        <p:spPr>
          <a:xfrm>
            <a:off x="688618" y="4191000"/>
            <a:ext cx="3451582"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17"/>
          <p:cNvSpPr/>
          <p:nvPr>
            <p:ph idx="2" type="pic"/>
          </p:nvPr>
        </p:nvSpPr>
        <p:spPr>
          <a:xfrm>
            <a:off x="688618" y="2362200"/>
            <a:ext cx="3451582"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26" name="Google Shape;126;p17"/>
          <p:cNvSpPr txBox="1"/>
          <p:nvPr>
            <p:ph idx="3" type="body"/>
          </p:nvPr>
        </p:nvSpPr>
        <p:spPr>
          <a:xfrm>
            <a:off x="688618" y="4873764"/>
            <a:ext cx="3451582" cy="134492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7" name="Google Shape;127;p17"/>
          <p:cNvSpPr txBox="1"/>
          <p:nvPr>
            <p:ph idx="4" type="body"/>
          </p:nvPr>
        </p:nvSpPr>
        <p:spPr>
          <a:xfrm>
            <a:off x="4374263" y="4191000"/>
            <a:ext cx="3448935"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 name="Google Shape;128;p17"/>
          <p:cNvSpPr/>
          <p:nvPr>
            <p:ph idx="5" type="pic"/>
          </p:nvPr>
        </p:nvSpPr>
        <p:spPr>
          <a:xfrm>
            <a:off x="4374263" y="2362200"/>
            <a:ext cx="3448936"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29" name="Google Shape;129;p17"/>
          <p:cNvSpPr txBox="1"/>
          <p:nvPr>
            <p:ph idx="6" type="body"/>
          </p:nvPr>
        </p:nvSpPr>
        <p:spPr>
          <a:xfrm>
            <a:off x="4374264" y="4873763"/>
            <a:ext cx="3448935" cy="134492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0" name="Google Shape;130;p17"/>
          <p:cNvSpPr txBox="1"/>
          <p:nvPr>
            <p:ph idx="7" type="body"/>
          </p:nvPr>
        </p:nvSpPr>
        <p:spPr>
          <a:xfrm>
            <a:off x="8049731" y="4191000"/>
            <a:ext cx="3456469"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1" name="Google Shape;131;p17"/>
          <p:cNvSpPr/>
          <p:nvPr>
            <p:ph idx="8" type="pic"/>
          </p:nvPr>
        </p:nvSpPr>
        <p:spPr>
          <a:xfrm>
            <a:off x="8049855" y="2362200"/>
            <a:ext cx="3447878"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2" name="Google Shape;132;p17"/>
          <p:cNvSpPr txBox="1"/>
          <p:nvPr>
            <p:ph idx="9" type="body"/>
          </p:nvPr>
        </p:nvSpPr>
        <p:spPr>
          <a:xfrm>
            <a:off x="8049731" y="4873761"/>
            <a:ext cx="3452445" cy="134492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3" name="Google Shape;133;p1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6" name="Shape 136"/>
        <p:cNvGrpSpPr/>
        <p:nvPr/>
      </p:nvGrpSpPr>
      <p:grpSpPr>
        <a:xfrm>
          <a:off x="0" y="0"/>
          <a:ext cx="0" cy="0"/>
          <a:chOff x="0" y="0"/>
          <a:chExt cx="0" cy="0"/>
        </a:xfrm>
      </p:grpSpPr>
      <p:sp>
        <p:nvSpPr>
          <p:cNvPr id="137" name="Google Shape;137;p18"/>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8"/>
          <p:cNvSpPr txBox="1"/>
          <p:nvPr>
            <p:ph idx="1" type="body"/>
          </p:nvPr>
        </p:nvSpPr>
        <p:spPr>
          <a:xfrm rot="5400000">
            <a:off x="4083937" y="-1203579"/>
            <a:ext cx="4024125" cy="10820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2" name="Shape 142"/>
        <p:cNvGrpSpPr/>
        <p:nvPr/>
      </p:nvGrpSpPr>
      <p:grpSpPr>
        <a:xfrm>
          <a:off x="0" y="0"/>
          <a:ext cx="0" cy="0"/>
          <a:chOff x="0" y="0"/>
          <a:chExt cx="0" cy="0"/>
        </a:xfrm>
      </p:grpSpPr>
      <p:pic>
        <p:nvPicPr>
          <p:cNvPr descr="C2-HD-BTM.png" id="143" name="Google Shape;143;p19"/>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44" name="Google Shape;144;p19"/>
          <p:cNvSpPr txBox="1"/>
          <p:nvPr>
            <p:ph type="title"/>
          </p:nvPr>
        </p:nvSpPr>
        <p:spPr>
          <a:xfrm rot="5400000">
            <a:off x="8525933" y="1667933"/>
            <a:ext cx="3903133"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19"/>
          <p:cNvSpPr txBox="1"/>
          <p:nvPr>
            <p:ph idx="1" type="body"/>
          </p:nvPr>
        </p:nvSpPr>
        <p:spPr>
          <a:xfrm rot="5400000">
            <a:off x="3175000" y="-1405467"/>
            <a:ext cx="3903133" cy="820420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19"/>
          <p:cNvSpPr txBox="1"/>
          <p:nvPr>
            <p:ph idx="10" type="dt"/>
          </p:nvPr>
        </p:nvSpPr>
        <p:spPr>
          <a:xfrm>
            <a:off x="7814452" y="379941"/>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9"/>
          <p:cNvSpPr txBox="1"/>
          <p:nvPr>
            <p:ph idx="11" type="ftr"/>
          </p:nvPr>
        </p:nvSpPr>
        <p:spPr>
          <a:xfrm>
            <a:off x="685800" y="381000"/>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9"/>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4" name="Shape 24"/>
        <p:cNvGrpSpPr/>
        <p:nvPr/>
      </p:nvGrpSpPr>
      <p:grpSpPr>
        <a:xfrm>
          <a:off x="0" y="0"/>
          <a:ext cx="0" cy="0"/>
          <a:chOff x="0" y="0"/>
          <a:chExt cx="0" cy="0"/>
        </a:xfrm>
      </p:grpSpPr>
      <p:sp>
        <p:nvSpPr>
          <p:cNvPr id="25" name="Google Shape;25;p3"/>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0" name="Shape 30"/>
        <p:cNvGrpSpPr/>
        <p:nvPr/>
      </p:nvGrpSpPr>
      <p:grpSpPr>
        <a:xfrm>
          <a:off x="0" y="0"/>
          <a:ext cx="0" cy="0"/>
          <a:chOff x="0" y="0"/>
          <a:chExt cx="0" cy="0"/>
        </a:xfrm>
      </p:grpSpPr>
      <p:sp>
        <p:nvSpPr>
          <p:cNvPr id="31" name="Google Shape;31;p4"/>
          <p:cNvSpPr txBox="1"/>
          <p:nvPr>
            <p:ph type="title"/>
          </p:nvPr>
        </p:nvSpPr>
        <p:spPr>
          <a:xfrm>
            <a:off x="415600" y="496967"/>
            <a:ext cx="11360800" cy="8600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chemeClr val="dk1"/>
              </a:buClr>
              <a:buSzPts val="3200"/>
              <a:buFont typeface="Century Gothic"/>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2" name="Google Shape;32;p4"/>
          <p:cNvSpPr txBox="1"/>
          <p:nvPr>
            <p:ph idx="1" type="body"/>
          </p:nvPr>
        </p:nvSpPr>
        <p:spPr>
          <a:xfrm>
            <a:off x="415600" y="1890400"/>
            <a:ext cx="11360800" cy="4201200"/>
          </a:xfrm>
          <a:prstGeom prst="rect">
            <a:avLst/>
          </a:prstGeom>
          <a:noFill/>
          <a:ln>
            <a:noFill/>
          </a:ln>
        </p:spPr>
        <p:txBody>
          <a:bodyPr anchorCtr="0" anchor="t" bIns="91425" lIns="91425" spcFirstLastPara="1" rIns="91425" wrap="square" tIns="91425">
            <a:no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2133"/>
              </a:spcBef>
              <a:spcAft>
                <a:spcPts val="0"/>
              </a:spcAft>
              <a:buClr>
                <a:schemeClr val="dk1"/>
              </a:buClr>
              <a:buSzPts val="1400"/>
              <a:buChar char="○"/>
              <a:defRPr/>
            </a:lvl2pPr>
            <a:lvl3pPr indent="-317500" lvl="2" marL="1371600" algn="l">
              <a:lnSpc>
                <a:spcPct val="90000"/>
              </a:lnSpc>
              <a:spcBef>
                <a:spcPts val="2133"/>
              </a:spcBef>
              <a:spcAft>
                <a:spcPts val="0"/>
              </a:spcAft>
              <a:buClr>
                <a:schemeClr val="dk1"/>
              </a:buClr>
              <a:buSzPts val="1400"/>
              <a:buChar char="■"/>
              <a:defRPr/>
            </a:lvl3pPr>
            <a:lvl4pPr indent="-317500" lvl="3" marL="1828800" algn="l">
              <a:lnSpc>
                <a:spcPct val="90000"/>
              </a:lnSpc>
              <a:spcBef>
                <a:spcPts val="2133"/>
              </a:spcBef>
              <a:spcAft>
                <a:spcPts val="0"/>
              </a:spcAft>
              <a:buClr>
                <a:schemeClr val="dk1"/>
              </a:buClr>
              <a:buSzPts val="1400"/>
              <a:buChar char="●"/>
              <a:defRPr/>
            </a:lvl4pPr>
            <a:lvl5pPr indent="-317500" lvl="4" marL="2286000" algn="l">
              <a:lnSpc>
                <a:spcPct val="90000"/>
              </a:lnSpc>
              <a:spcBef>
                <a:spcPts val="2133"/>
              </a:spcBef>
              <a:spcAft>
                <a:spcPts val="0"/>
              </a:spcAft>
              <a:buClr>
                <a:schemeClr val="dk1"/>
              </a:buClr>
              <a:buSzPts val="1400"/>
              <a:buChar char="○"/>
              <a:defRPr/>
            </a:lvl5pPr>
            <a:lvl6pPr indent="-317500" lvl="5" marL="2743200" algn="l">
              <a:lnSpc>
                <a:spcPct val="90000"/>
              </a:lnSpc>
              <a:spcBef>
                <a:spcPts val="2133"/>
              </a:spcBef>
              <a:spcAft>
                <a:spcPts val="0"/>
              </a:spcAft>
              <a:buClr>
                <a:schemeClr val="dk1"/>
              </a:buClr>
              <a:buSzPts val="1400"/>
              <a:buChar char="■"/>
              <a:defRPr/>
            </a:lvl6pPr>
            <a:lvl7pPr indent="-317500" lvl="6" marL="3200400" algn="l">
              <a:lnSpc>
                <a:spcPct val="90000"/>
              </a:lnSpc>
              <a:spcBef>
                <a:spcPts val="2133"/>
              </a:spcBef>
              <a:spcAft>
                <a:spcPts val="0"/>
              </a:spcAft>
              <a:buClr>
                <a:schemeClr val="dk1"/>
              </a:buClr>
              <a:buSzPts val="1400"/>
              <a:buChar char="●"/>
              <a:defRPr/>
            </a:lvl7pPr>
            <a:lvl8pPr indent="-317500" lvl="7" marL="3657600" algn="l">
              <a:lnSpc>
                <a:spcPct val="90000"/>
              </a:lnSpc>
              <a:spcBef>
                <a:spcPts val="2133"/>
              </a:spcBef>
              <a:spcAft>
                <a:spcPts val="0"/>
              </a:spcAft>
              <a:buClr>
                <a:schemeClr val="dk1"/>
              </a:buClr>
              <a:buSzPts val="1400"/>
              <a:buChar char="○"/>
              <a:defRPr/>
            </a:lvl8pPr>
            <a:lvl9pPr indent="-317500" lvl="8" marL="4114800" algn="l">
              <a:lnSpc>
                <a:spcPct val="90000"/>
              </a:lnSpc>
              <a:spcBef>
                <a:spcPts val="2133"/>
              </a:spcBef>
              <a:spcAft>
                <a:spcPts val="2133"/>
              </a:spcAft>
              <a:buClr>
                <a:schemeClr val="dk1"/>
              </a:buClr>
              <a:buSzPts val="1400"/>
              <a:buChar char="■"/>
              <a:defRPr/>
            </a:lvl9pPr>
          </a:lstStyle>
          <a:p/>
        </p:txBody>
      </p:sp>
      <p:sp>
        <p:nvSpPr>
          <p:cNvPr id="33" name="Google Shape;33;p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2pPr>
            <a:lvl3pPr indent="0" lvl="2"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3pPr>
            <a:lvl4pPr indent="0" lvl="3"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4pPr>
            <a:lvl5pPr indent="0" lvl="4"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5pPr>
            <a:lvl6pPr indent="0" lvl="5"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6pPr>
            <a:lvl7pPr indent="0" lvl="6"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7pPr>
            <a:lvl8pPr indent="0" lvl="7"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8pPr>
            <a:lvl9pPr indent="0" lvl="8"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pic>
        <p:nvPicPr>
          <p:cNvPr descr="C2-HD-BTM.png" id="35" name="Google Shape;35;p5"/>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36" name="Google Shape;36;p5"/>
          <p:cNvSpPr txBox="1"/>
          <p:nvPr>
            <p:ph type="title"/>
          </p:nvPr>
        </p:nvSpPr>
        <p:spPr>
          <a:xfrm>
            <a:off x="685800" y="753533"/>
            <a:ext cx="10820399" cy="2801935"/>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txBox="1"/>
          <p:nvPr>
            <p:ph idx="1" type="body"/>
          </p:nvPr>
        </p:nvSpPr>
        <p:spPr>
          <a:xfrm>
            <a:off x="1024467" y="3641725"/>
            <a:ext cx="10490200" cy="955675"/>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rgbClr val="888888"/>
              </a:buClr>
              <a:buSzPts val="2200"/>
              <a:buNone/>
              <a:defRPr sz="22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5"/>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1" type="ftr"/>
          </p:nvPr>
        </p:nvSpPr>
        <p:spPr>
          <a:xfrm>
            <a:off x="685800" y="381001"/>
            <a:ext cx="6991492" cy="36406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 name="Shape 41"/>
        <p:cNvGrpSpPr/>
        <p:nvPr/>
      </p:nvGrpSpPr>
      <p:grpSpPr>
        <a:xfrm>
          <a:off x="0" y="0"/>
          <a:ext cx="0" cy="0"/>
          <a:chOff x="0" y="0"/>
          <a:chExt cx="0" cy="0"/>
        </a:xfrm>
      </p:grpSpPr>
      <p:sp>
        <p:nvSpPr>
          <p:cNvPr id="42" name="Google Shape;42;p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0" name="Shape 50"/>
        <p:cNvGrpSpPr/>
        <p:nvPr/>
      </p:nvGrpSpPr>
      <p:grpSpPr>
        <a:xfrm>
          <a:off x="0" y="0"/>
          <a:ext cx="0" cy="0"/>
          <a:chOff x="0" y="0"/>
          <a:chExt cx="0" cy="0"/>
        </a:xfrm>
      </p:grpSpPr>
      <p:sp>
        <p:nvSpPr>
          <p:cNvPr id="51" name="Google Shape;51;p8"/>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7" name="Shape 57"/>
        <p:cNvGrpSpPr/>
        <p:nvPr/>
      </p:nvGrpSpPr>
      <p:grpSpPr>
        <a:xfrm>
          <a:off x="0" y="0"/>
          <a:ext cx="0" cy="0"/>
          <a:chOff x="0" y="0"/>
          <a:chExt cx="0" cy="0"/>
        </a:xfrm>
      </p:grpSpPr>
      <p:sp>
        <p:nvSpPr>
          <p:cNvPr id="58" name="Google Shape;58;p9"/>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9"/>
          <p:cNvSpPr txBox="1"/>
          <p:nvPr>
            <p:ph idx="1" type="body"/>
          </p:nvPr>
        </p:nvSpPr>
        <p:spPr>
          <a:xfrm>
            <a:off x="914409" y="2183802"/>
            <a:ext cx="50799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9"/>
          <p:cNvSpPr txBox="1"/>
          <p:nvPr>
            <p:ph idx="2" type="body"/>
          </p:nvPr>
        </p:nvSpPr>
        <p:spPr>
          <a:xfrm>
            <a:off x="685800" y="3132666"/>
            <a:ext cx="5311775" cy="308601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9"/>
          <p:cNvSpPr txBox="1"/>
          <p:nvPr>
            <p:ph idx="3" type="body"/>
          </p:nvPr>
        </p:nvSpPr>
        <p:spPr>
          <a:xfrm>
            <a:off x="6400800" y="2183802"/>
            <a:ext cx="510540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9"/>
          <p:cNvSpPr txBox="1"/>
          <p:nvPr>
            <p:ph idx="4" type="body"/>
          </p:nvPr>
        </p:nvSpPr>
        <p:spPr>
          <a:xfrm>
            <a:off x="6172200" y="3132666"/>
            <a:ext cx="5334000" cy="308601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6" name="Shape 66"/>
        <p:cNvGrpSpPr/>
        <p:nvPr/>
      </p:nvGrpSpPr>
      <p:grpSpPr>
        <a:xfrm>
          <a:off x="0" y="0"/>
          <a:ext cx="0" cy="0"/>
          <a:chOff x="0" y="0"/>
          <a:chExt cx="0" cy="0"/>
        </a:xfrm>
      </p:grpSpPr>
      <p:sp>
        <p:nvSpPr>
          <p:cNvPr id="67" name="Google Shape;67;p10"/>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0"/>
          <p:cNvSpPr txBox="1"/>
          <p:nvPr>
            <p:ph idx="1" type="body"/>
          </p:nvPr>
        </p:nvSpPr>
        <p:spPr>
          <a:xfrm>
            <a:off x="4995582" y="746759"/>
            <a:ext cx="6510618" cy="5471925"/>
          </a:xfrm>
          <a:prstGeom prst="rect">
            <a:avLst/>
          </a:prstGeom>
          <a:noFill/>
          <a:ln>
            <a:noFill/>
          </a:ln>
        </p:spPr>
        <p:txBody>
          <a:bodyPr anchorCtr="0" anchor="ctr"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 name="Shape 9"/>
        <p:cNvGrpSpPr/>
        <p:nvPr/>
      </p:nvGrpSpPr>
      <p:grpSpPr>
        <a:xfrm>
          <a:off x="0" y="0"/>
          <a:ext cx="0" cy="0"/>
          <a:chOff x="0" y="0"/>
          <a:chExt cx="0" cy="0"/>
        </a:xfrm>
      </p:grpSpPr>
      <p:pic>
        <p:nvPicPr>
          <p:cNvPr descr="C2-HD-TOP.png" id="10" name="Google Shape;10;p1"/>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1" name="Google Shape;11;p1"/>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3" name="Google Shape;13;p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 name="Google Shape;15;p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36.png"/><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64.png"/><Relationship Id="rId5" Type="http://schemas.openxmlformats.org/officeDocument/2006/relationships/image" Target="../media/image18.png"/><Relationship Id="rId6" Type="http://schemas.openxmlformats.org/officeDocument/2006/relationships/image" Target="../media/image63.png"/><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40.png"/><Relationship Id="rId5" Type="http://schemas.openxmlformats.org/officeDocument/2006/relationships/image" Target="../media/image29.png"/><Relationship Id="rId6"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14.jp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20" Type="http://schemas.openxmlformats.org/officeDocument/2006/relationships/hyperlink" Target="https://www.undp.org/content/undp/es/home/sustainable-development-goals/goal-7-affordable-and-clean-energy.html" TargetMode="External"/><Relationship Id="rId22" Type="http://schemas.openxmlformats.org/officeDocument/2006/relationships/hyperlink" Target="https://www.undp.org/content/undp/es/home/sustainable-development-goals/goal-10-reduced-inequalities.html" TargetMode="External"/><Relationship Id="rId21" Type="http://schemas.openxmlformats.org/officeDocument/2006/relationships/image" Target="../media/image43.png"/><Relationship Id="rId24" Type="http://schemas.openxmlformats.org/officeDocument/2006/relationships/hyperlink" Target="https://www.undp.org/content/undp/es/home/sustainable-development-goals/goal-14-life-below-water.html" TargetMode="External"/><Relationship Id="rId23"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hyperlink" Target="https://www.undp.org/content/undp/es/home/sustainable-development-goals/goal-16-peace-justice-and-strong-institutions.html" TargetMode="External"/><Relationship Id="rId9" Type="http://schemas.openxmlformats.org/officeDocument/2006/relationships/image" Target="../media/image23.png"/><Relationship Id="rId26" Type="http://schemas.openxmlformats.org/officeDocument/2006/relationships/hyperlink" Target="https://www.undp.org/content/undp/es/home/sustainable-development-goals/goal-15-life-on-land.html" TargetMode="External"/><Relationship Id="rId25" Type="http://schemas.openxmlformats.org/officeDocument/2006/relationships/image" Target="../media/image39.png"/><Relationship Id="rId28" Type="http://schemas.openxmlformats.org/officeDocument/2006/relationships/hyperlink" Target="https://www.undp.org/content/undp/es/home/sustainable-development-goals/goal-17-partnerships-for-the-goals.html" TargetMode="External"/><Relationship Id="rId27" Type="http://schemas.openxmlformats.org/officeDocument/2006/relationships/image" Target="../media/image33.png"/><Relationship Id="rId5" Type="http://schemas.openxmlformats.org/officeDocument/2006/relationships/image" Target="../media/image22.png"/><Relationship Id="rId6" Type="http://schemas.openxmlformats.org/officeDocument/2006/relationships/hyperlink" Target="https://www.undp.org/content/undp/es/home/sustainable-development-goals/goal-11-sustainable-cities-and-communities.html" TargetMode="External"/><Relationship Id="rId29" Type="http://schemas.openxmlformats.org/officeDocument/2006/relationships/image" Target="../media/image35.png"/><Relationship Id="rId7" Type="http://schemas.openxmlformats.org/officeDocument/2006/relationships/image" Target="../media/image31.png"/><Relationship Id="rId8" Type="http://schemas.openxmlformats.org/officeDocument/2006/relationships/hyperlink" Target="https://www.undp.org/content/undp/es/home/sustainable-development-goals/goal-13-climate-action.html" TargetMode="External"/><Relationship Id="rId31" Type="http://schemas.openxmlformats.org/officeDocument/2006/relationships/image" Target="../media/image34.png"/><Relationship Id="rId30" Type="http://schemas.openxmlformats.org/officeDocument/2006/relationships/hyperlink" Target="https://www.undp.org/content/undp/es/home/sustainable-development-goals/goal-2-zero-hunger.html" TargetMode="External"/><Relationship Id="rId11" Type="http://schemas.openxmlformats.org/officeDocument/2006/relationships/image" Target="../media/image28.png"/><Relationship Id="rId33" Type="http://schemas.openxmlformats.org/officeDocument/2006/relationships/image" Target="../media/image38.png"/><Relationship Id="rId10" Type="http://schemas.openxmlformats.org/officeDocument/2006/relationships/hyperlink" Target="https://www.undp.org/content/undp/es/home/sustainable-development-goals/goal-6-clean-water-and-sanitation.html" TargetMode="External"/><Relationship Id="rId32" Type="http://schemas.openxmlformats.org/officeDocument/2006/relationships/hyperlink" Target="https://www.undp.org/content/undp/es/home/sustainable-development-goals/goal-3-good-health-and-well-being.html" TargetMode="External"/><Relationship Id="rId13" Type="http://schemas.openxmlformats.org/officeDocument/2006/relationships/image" Target="../media/image30.png"/><Relationship Id="rId35" Type="http://schemas.openxmlformats.org/officeDocument/2006/relationships/hyperlink" Target="https://www.undp.org/content/undp/es/home/sustainable-development-goals/goal-1-no-poverty.html" TargetMode="External"/><Relationship Id="rId12" Type="http://schemas.openxmlformats.org/officeDocument/2006/relationships/hyperlink" Target="https://www.undp.org/content/undp/es/home/sustainable-development-goals/goal-9-industry-innovation-and-infrastructure.html" TargetMode="External"/><Relationship Id="rId34" Type="http://schemas.openxmlformats.org/officeDocument/2006/relationships/image" Target="../media/image44.png"/><Relationship Id="rId15" Type="http://schemas.openxmlformats.org/officeDocument/2006/relationships/image" Target="../media/image27.png"/><Relationship Id="rId37" Type="http://schemas.openxmlformats.org/officeDocument/2006/relationships/hyperlink" Target="https://www.undp.org/content/undp/es/home/sustainable-development-goals/goal-12-responsible-consumption-and-production.html" TargetMode="External"/><Relationship Id="rId14" Type="http://schemas.openxmlformats.org/officeDocument/2006/relationships/hyperlink" Target="https://www.undp.org/content/undp/es/home/sustainable-development-goals/goal-5-gender-equality.html" TargetMode="External"/><Relationship Id="rId36" Type="http://schemas.openxmlformats.org/officeDocument/2006/relationships/image" Target="../media/image42.png"/><Relationship Id="rId17" Type="http://schemas.openxmlformats.org/officeDocument/2006/relationships/image" Target="../media/image32.png"/><Relationship Id="rId16" Type="http://schemas.openxmlformats.org/officeDocument/2006/relationships/hyperlink" Target="https://www.undp.org/content/undp/es/home/sustainable-development-goals/goal-4-quality-education.html" TargetMode="External"/><Relationship Id="rId38" Type="http://schemas.openxmlformats.org/officeDocument/2006/relationships/image" Target="../media/image41.png"/><Relationship Id="rId19" Type="http://schemas.openxmlformats.org/officeDocument/2006/relationships/image" Target="../media/image26.png"/><Relationship Id="rId18" Type="http://schemas.openxmlformats.org/officeDocument/2006/relationships/hyperlink" Target="https://www.undp.org/content/undp/es/home/sustainable-development-goals/goal-8-decent-work-and-economic-growth.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5.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55.png"/><Relationship Id="rId5"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51.png"/><Relationship Id="rId5"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2.png"/><Relationship Id="rId4" Type="http://schemas.openxmlformats.org/officeDocument/2006/relationships/image" Target="../media/image77.png"/><Relationship Id="rId5" Type="http://schemas.openxmlformats.org/officeDocument/2006/relationships/image" Target="../media/image58.jpg"/><Relationship Id="rId6" Type="http://schemas.openxmlformats.org/officeDocument/2006/relationships/image" Target="../media/image3.png"/><Relationship Id="rId7" Type="http://schemas.openxmlformats.org/officeDocument/2006/relationships/image" Target="../media/image61.jpg"/><Relationship Id="rId8"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6.jpg"/><Relationship Id="rId4" Type="http://schemas.openxmlformats.org/officeDocument/2006/relationships/image" Target="../media/image75.jpg"/><Relationship Id="rId5" Type="http://schemas.openxmlformats.org/officeDocument/2006/relationships/image" Target="../media/image79.jpg"/><Relationship Id="rId6" Type="http://schemas.openxmlformats.org/officeDocument/2006/relationships/image" Target="../media/image78.png"/><Relationship Id="rId7" Type="http://schemas.openxmlformats.org/officeDocument/2006/relationships/image" Target="../media/image73.png"/><Relationship Id="rId8"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71.png"/><Relationship Id="rId8" Type="http://schemas.openxmlformats.org/officeDocument/2006/relationships/image" Target="../media/image70.png"/><Relationship Id="rId10"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80.jpg"/><Relationship Id="rId6"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1.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3.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84.png"/><Relationship Id="rId5"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3.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89.png"/><Relationship Id="rId6" Type="http://schemas.openxmlformats.org/officeDocument/2006/relationships/image" Target="../media/image88.png"/><Relationship Id="rId7" Type="http://schemas.openxmlformats.org/officeDocument/2006/relationships/image" Target="../media/image86.png"/><Relationship Id="rId8"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1.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08.jp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6.png"/><Relationship Id="rId4" Type="http://schemas.openxmlformats.org/officeDocument/2006/relationships/image" Target="../media/image69.png"/><Relationship Id="rId5" Type="http://schemas.openxmlformats.org/officeDocument/2006/relationships/image" Target="../media/image67.png"/><Relationship Id="rId6" Type="http://schemas.openxmlformats.org/officeDocument/2006/relationships/image" Target="../media/image95.png"/><Relationship Id="rId7"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8.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7.png"/><Relationship Id="rId4" Type="http://schemas.openxmlformats.org/officeDocument/2006/relationships/image" Target="../media/image3.png"/><Relationship Id="rId5"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103.png"/><Relationship Id="rId5" Type="http://schemas.openxmlformats.org/officeDocument/2006/relationships/image" Target="../media/image1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13.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18.png"/><Relationship Id="rId4" Type="http://schemas.openxmlformats.org/officeDocument/2006/relationships/image" Target="../media/image117.jpg"/><Relationship Id="rId5"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12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png"/><Relationship Id="rId4" Type="http://schemas.openxmlformats.org/officeDocument/2006/relationships/image" Target="../media/image112.png"/><Relationship Id="rId5" Type="http://schemas.openxmlformats.org/officeDocument/2006/relationships/image" Target="../media/image109.png"/><Relationship Id="rId6" Type="http://schemas.openxmlformats.org/officeDocument/2006/relationships/image" Target="../media/image11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15.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39.jpg"/><Relationship Id="rId4" Type="http://schemas.openxmlformats.org/officeDocument/2006/relationships/image" Target="../media/image123.png"/><Relationship Id="rId5" Type="http://schemas.openxmlformats.org/officeDocument/2006/relationships/image" Target="../media/image116.png"/><Relationship Id="rId6" Type="http://schemas.openxmlformats.org/officeDocument/2006/relationships/image" Target="../media/image126.png"/><Relationship Id="rId7"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37.jpg"/><Relationship Id="rId4" Type="http://schemas.openxmlformats.org/officeDocument/2006/relationships/image" Target="../media/image142.jpg"/><Relationship Id="rId9" Type="http://schemas.openxmlformats.org/officeDocument/2006/relationships/image" Target="../media/image74.jpg"/><Relationship Id="rId5" Type="http://schemas.openxmlformats.org/officeDocument/2006/relationships/image" Target="../media/image133.jpg"/><Relationship Id="rId6" Type="http://schemas.openxmlformats.org/officeDocument/2006/relationships/image" Target="../media/image114.jpg"/><Relationship Id="rId7" Type="http://schemas.openxmlformats.org/officeDocument/2006/relationships/image" Target="../media/image125.jpg"/><Relationship Id="rId8" Type="http://schemas.openxmlformats.org/officeDocument/2006/relationships/image" Target="../media/image127.jpg"/><Relationship Id="rId11" Type="http://schemas.openxmlformats.org/officeDocument/2006/relationships/image" Target="../media/image3.png"/><Relationship Id="rId10" Type="http://schemas.openxmlformats.org/officeDocument/2006/relationships/image" Target="../media/image12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3.png"/><Relationship Id="rId4" Type="http://schemas.openxmlformats.org/officeDocument/2006/relationships/image" Target="../media/image124.png"/><Relationship Id="rId5" Type="http://schemas.openxmlformats.org/officeDocument/2006/relationships/hyperlink" Target="https://www.facebook.com/unanimaintl/videos/1023186921388896/"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122.jpg"/><Relationship Id="rId5" Type="http://schemas.openxmlformats.org/officeDocument/2006/relationships/image" Target="../media/image114.jpg"/><Relationship Id="rId6"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19.png"/><Relationship Id="rId4" Type="http://schemas.openxmlformats.org/officeDocument/2006/relationships/image" Target="../media/image132.png"/><Relationship Id="rId5" Type="http://schemas.openxmlformats.org/officeDocument/2006/relationships/image" Target="../media/image12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3.png"/><Relationship Id="rId4" Type="http://schemas.openxmlformats.org/officeDocument/2006/relationships/image" Target="../media/image13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3.png"/><Relationship Id="rId4" Type="http://schemas.openxmlformats.org/officeDocument/2006/relationships/image" Target="../media/image1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20.png"/><Relationship Id="rId4" Type="http://schemas.openxmlformats.org/officeDocument/2006/relationships/image" Target="../media/image134.png"/><Relationship Id="rId9" Type="http://schemas.openxmlformats.org/officeDocument/2006/relationships/image" Target="../media/image140.png"/><Relationship Id="rId5" Type="http://schemas.openxmlformats.org/officeDocument/2006/relationships/image" Target="../media/image131.png"/><Relationship Id="rId6" Type="http://schemas.openxmlformats.org/officeDocument/2006/relationships/image" Target="../media/image144.png"/><Relationship Id="rId7" Type="http://schemas.openxmlformats.org/officeDocument/2006/relationships/image" Target="../media/image143.png"/><Relationship Id="rId8" Type="http://schemas.openxmlformats.org/officeDocument/2006/relationships/image" Target="../media/image146.png"/><Relationship Id="rId11" Type="http://schemas.openxmlformats.org/officeDocument/2006/relationships/image" Target="../media/image138.png"/><Relationship Id="rId10" Type="http://schemas.openxmlformats.org/officeDocument/2006/relationships/image" Target="../media/image136.png"/><Relationship Id="rId13" Type="http://schemas.openxmlformats.org/officeDocument/2006/relationships/image" Target="../media/image145.png"/><Relationship Id="rId12" Type="http://schemas.openxmlformats.org/officeDocument/2006/relationships/image" Target="../media/image135.png"/><Relationship Id="rId15" Type="http://schemas.openxmlformats.org/officeDocument/2006/relationships/image" Target="../media/image3.png"/><Relationship Id="rId14" Type="http://schemas.openxmlformats.org/officeDocument/2006/relationships/image" Target="../media/image1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49.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3.png"/><Relationship Id="rId4" Type="http://schemas.openxmlformats.org/officeDocument/2006/relationships/image" Target="../media/image153.jpg"/><Relationship Id="rId5" Type="http://schemas.openxmlformats.org/officeDocument/2006/relationships/image" Target="../media/image15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54.jp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48.png"/><Relationship Id="rId4" Type="http://schemas.openxmlformats.org/officeDocument/2006/relationships/image" Target="../media/image150.png"/><Relationship Id="rId5"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0"/>
          <p:cNvPicPr preferRelativeResize="0"/>
          <p:nvPr/>
        </p:nvPicPr>
        <p:blipFill rotWithShape="1">
          <a:blip r:embed="rId3">
            <a:alphaModFix/>
          </a:blip>
          <a:srcRect b="0" l="0" r="0" t="0"/>
          <a:stretch/>
        </p:blipFill>
        <p:spPr>
          <a:xfrm>
            <a:off x="0" y="1504413"/>
            <a:ext cx="12192000" cy="33222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29"/>
          <p:cNvPicPr preferRelativeResize="0"/>
          <p:nvPr/>
        </p:nvPicPr>
        <p:blipFill rotWithShape="1">
          <a:blip r:embed="rId3">
            <a:alphaModFix/>
          </a:blip>
          <a:srcRect b="0" l="0" r="0" t="0"/>
          <a:stretch/>
        </p:blipFill>
        <p:spPr>
          <a:xfrm>
            <a:off x="1314424" y="1356967"/>
            <a:ext cx="9563151" cy="4721515"/>
          </a:xfrm>
          <a:prstGeom prst="rect">
            <a:avLst/>
          </a:prstGeom>
          <a:noFill/>
          <a:ln>
            <a:noFill/>
          </a:ln>
        </p:spPr>
      </p:pic>
      <p:pic>
        <p:nvPicPr>
          <p:cNvPr descr="C2-HD-BTM.png" id="222" name="Google Shape;222;p29"/>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223" name="Google Shape;223;p29"/>
          <p:cNvSpPr txBox="1"/>
          <p:nvPr>
            <p:ph type="title"/>
          </p:nvPr>
        </p:nvSpPr>
        <p:spPr>
          <a:xfrm>
            <a:off x="415600" y="496967"/>
            <a:ext cx="11360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chemeClr val="dk1"/>
              </a:buClr>
              <a:buSzPts val="3200"/>
              <a:buFont typeface="Century Gothic"/>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txBox="1"/>
          <p:nvPr>
            <p:ph idx="1" type="body"/>
          </p:nvPr>
        </p:nvSpPr>
        <p:spPr>
          <a:xfrm>
            <a:off x="3239116" y="5186187"/>
            <a:ext cx="2160100" cy="1538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rPr lang="en-US" sz="1867"/>
              <a:t>Kirin Taylor</a:t>
            </a:r>
            <a:br>
              <a:rPr lang="en-US" sz="1867"/>
            </a:br>
            <a:r>
              <a:rPr lang="en-US" sz="1867"/>
              <a:t>asistente de investigaciones</a:t>
            </a:r>
            <a:endParaRPr sz="1867"/>
          </a:p>
        </p:txBody>
      </p:sp>
      <p:sp>
        <p:nvSpPr>
          <p:cNvPr id="229" name="Google Shape;229;p30"/>
          <p:cNvSpPr txBox="1"/>
          <p:nvPr>
            <p:ph idx="4294967295" type="body"/>
          </p:nvPr>
        </p:nvSpPr>
        <p:spPr>
          <a:xfrm>
            <a:off x="10109141" y="1964867"/>
            <a:ext cx="1910556" cy="1538287"/>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Eliza Gelfand </a:t>
            </a:r>
            <a:br>
              <a:rPr lang="en-US" sz="1867"/>
            </a:br>
            <a:r>
              <a:rPr lang="en-US" sz="1867"/>
              <a:t>Asistente Administrativa</a:t>
            </a:r>
            <a:endParaRPr sz="1867"/>
          </a:p>
        </p:txBody>
      </p:sp>
      <p:sp>
        <p:nvSpPr>
          <p:cNvPr id="230" name="Google Shape;230;p30"/>
          <p:cNvSpPr txBox="1"/>
          <p:nvPr>
            <p:ph idx="4294967295" type="body"/>
          </p:nvPr>
        </p:nvSpPr>
        <p:spPr>
          <a:xfrm>
            <a:off x="6274950" y="1953600"/>
            <a:ext cx="1841500" cy="153828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Molly Gerke </a:t>
            </a:r>
            <a:br>
              <a:rPr lang="en-US" sz="1867"/>
            </a:br>
            <a:r>
              <a:rPr lang="en-US" sz="1867"/>
              <a:t>Asistente Ejecutiva</a:t>
            </a:r>
            <a:endParaRPr sz="1867"/>
          </a:p>
        </p:txBody>
      </p:sp>
      <p:sp>
        <p:nvSpPr>
          <p:cNvPr id="231" name="Google Shape;231;p30"/>
          <p:cNvSpPr txBox="1"/>
          <p:nvPr>
            <p:ph idx="4294967295" type="body"/>
          </p:nvPr>
        </p:nvSpPr>
        <p:spPr>
          <a:xfrm>
            <a:off x="8481609" y="4622997"/>
            <a:ext cx="1979612" cy="153828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Patricia Flattery, CND </a:t>
            </a:r>
            <a:br>
              <a:rPr lang="en-US" sz="1867"/>
            </a:br>
            <a:r>
              <a:rPr lang="en-US" sz="1867"/>
              <a:t>miembro del directivo</a:t>
            </a:r>
            <a:endParaRPr sz="1867"/>
          </a:p>
        </p:txBody>
      </p:sp>
      <p:sp>
        <p:nvSpPr>
          <p:cNvPr id="232" name="Google Shape;232;p30"/>
          <p:cNvSpPr txBox="1"/>
          <p:nvPr>
            <p:ph idx="4294967295" type="body"/>
          </p:nvPr>
        </p:nvSpPr>
        <p:spPr>
          <a:xfrm>
            <a:off x="2133260" y="2265131"/>
            <a:ext cx="2889250" cy="153828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Jean Quinn, DW</a:t>
            </a:r>
            <a:br>
              <a:rPr lang="en-US" sz="1867"/>
            </a:br>
            <a:r>
              <a:rPr lang="en-US" sz="1867"/>
              <a:t>Directora Ejecutiva</a:t>
            </a:r>
            <a:endParaRPr sz="1867"/>
          </a:p>
        </p:txBody>
      </p:sp>
      <p:pic>
        <p:nvPicPr>
          <p:cNvPr id="233" name="Google Shape;233;p30"/>
          <p:cNvPicPr preferRelativeResize="0"/>
          <p:nvPr/>
        </p:nvPicPr>
        <p:blipFill rotWithShape="1">
          <a:blip r:embed="rId3">
            <a:alphaModFix/>
          </a:blip>
          <a:srcRect b="0" l="0" r="0" t="0"/>
          <a:stretch/>
        </p:blipFill>
        <p:spPr>
          <a:xfrm>
            <a:off x="8029308" y="1332717"/>
            <a:ext cx="2079833" cy="2382067"/>
          </a:xfrm>
          <a:prstGeom prst="rect">
            <a:avLst/>
          </a:prstGeom>
          <a:noFill/>
          <a:ln>
            <a:noFill/>
          </a:ln>
        </p:spPr>
      </p:pic>
      <p:pic>
        <p:nvPicPr>
          <p:cNvPr id="234" name="Google Shape;234;p30"/>
          <p:cNvPicPr preferRelativeResize="0"/>
          <p:nvPr/>
        </p:nvPicPr>
        <p:blipFill rotWithShape="1">
          <a:blip r:embed="rId4">
            <a:alphaModFix/>
          </a:blip>
          <a:srcRect b="22932" l="42780" r="29554" t="28890"/>
          <a:stretch/>
        </p:blipFill>
        <p:spPr>
          <a:xfrm>
            <a:off x="173405" y="1243243"/>
            <a:ext cx="1979431" cy="2585265"/>
          </a:xfrm>
          <a:prstGeom prst="rect">
            <a:avLst/>
          </a:prstGeom>
          <a:noFill/>
          <a:ln>
            <a:noFill/>
          </a:ln>
        </p:spPr>
      </p:pic>
      <p:pic>
        <p:nvPicPr>
          <p:cNvPr id="235" name="Google Shape;235;p30"/>
          <p:cNvPicPr preferRelativeResize="0"/>
          <p:nvPr/>
        </p:nvPicPr>
        <p:blipFill rotWithShape="1">
          <a:blip r:embed="rId5">
            <a:alphaModFix/>
          </a:blip>
          <a:srcRect b="32274" l="0" r="44162" t="5908"/>
          <a:stretch/>
        </p:blipFill>
        <p:spPr>
          <a:xfrm>
            <a:off x="4523483" y="1356967"/>
            <a:ext cx="1751467" cy="2585265"/>
          </a:xfrm>
          <a:prstGeom prst="rect">
            <a:avLst/>
          </a:prstGeom>
          <a:noFill/>
          <a:ln>
            <a:noFill/>
          </a:ln>
        </p:spPr>
      </p:pic>
      <p:pic>
        <p:nvPicPr>
          <p:cNvPr id="236" name="Google Shape;236;p30"/>
          <p:cNvPicPr preferRelativeResize="0"/>
          <p:nvPr/>
        </p:nvPicPr>
        <p:blipFill rotWithShape="1">
          <a:blip r:embed="rId6">
            <a:alphaModFix/>
          </a:blip>
          <a:srcRect b="0" l="0" r="0" t="0"/>
          <a:stretch/>
        </p:blipFill>
        <p:spPr>
          <a:xfrm>
            <a:off x="1163120" y="4551572"/>
            <a:ext cx="2126369" cy="2126369"/>
          </a:xfrm>
          <a:prstGeom prst="rect">
            <a:avLst/>
          </a:prstGeom>
          <a:noFill/>
          <a:ln>
            <a:noFill/>
          </a:ln>
        </p:spPr>
      </p:pic>
      <p:pic>
        <p:nvPicPr>
          <p:cNvPr descr="C2-HD-BTM.png" id="237" name="Google Shape;237;p30"/>
          <p:cNvPicPr preferRelativeResize="0"/>
          <p:nvPr/>
        </p:nvPicPr>
        <p:blipFill rotWithShape="1">
          <a:blip r:embed="rId7">
            <a:alphaModFix/>
          </a:blip>
          <a:srcRect b="0" l="0" r="0" t="0"/>
          <a:stretch/>
        </p:blipFill>
        <p:spPr>
          <a:xfrm>
            <a:off x="0" y="6094400"/>
            <a:ext cx="12192000" cy="763600"/>
          </a:xfrm>
          <a:prstGeom prst="rect">
            <a:avLst/>
          </a:prstGeom>
          <a:noFill/>
          <a:ln>
            <a:noFill/>
          </a:ln>
        </p:spPr>
      </p:pic>
      <p:sp>
        <p:nvSpPr>
          <p:cNvPr id="238" name="Google Shape;238;p30"/>
          <p:cNvSpPr txBox="1"/>
          <p:nvPr/>
        </p:nvSpPr>
        <p:spPr>
          <a:xfrm>
            <a:off x="415600" y="335709"/>
            <a:ext cx="11360800" cy="860000"/>
          </a:xfrm>
          <a:prstGeom prst="rect">
            <a:avLst/>
          </a:prstGeom>
          <a:noFill/>
          <a:ln>
            <a:noFill/>
          </a:ln>
        </p:spPr>
        <p:txBody>
          <a:bodyPr anchorCtr="0" anchor="t" bIns="91425" lIns="91425" spcFirstLastPara="1" rIns="91425" wrap="square" tIns="91425">
            <a:noAutofit/>
          </a:bodyPr>
          <a:lstStyle/>
          <a:p>
            <a:pPr indent="0" lvl="0" marL="0" marR="0" rtl="0" algn="r">
              <a:lnSpc>
                <a:spcPct val="90000"/>
              </a:lnSpc>
              <a:spcBef>
                <a:spcPts val="0"/>
              </a:spcBef>
              <a:spcAft>
                <a:spcPts val="0"/>
              </a:spcAft>
              <a:buClr>
                <a:schemeClr val="dk1"/>
              </a:buClr>
              <a:buSzPts val="3200"/>
              <a:buFont typeface="Century Gothic"/>
              <a:buNone/>
            </a:pPr>
            <a:r>
              <a:t/>
            </a:r>
            <a:endParaRPr b="1" sz="4000" cap="none">
              <a:solidFill>
                <a:srgbClr val="2264C8"/>
              </a:solidFill>
              <a:latin typeface="Century Gothic"/>
              <a:ea typeface="Century Gothic"/>
              <a:cs typeface="Century Gothic"/>
              <a:sym typeface="Century Gothic"/>
            </a:endParaRPr>
          </a:p>
        </p:txBody>
      </p:sp>
      <p:sp>
        <p:nvSpPr>
          <p:cNvPr id="239" name="Google Shape;239;p30"/>
          <p:cNvSpPr/>
          <p:nvPr/>
        </p:nvSpPr>
        <p:spPr>
          <a:xfrm>
            <a:off x="3436375" y="335709"/>
            <a:ext cx="761581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264C8"/>
                </a:solidFill>
                <a:latin typeface="Century Gothic"/>
                <a:ea typeface="Century Gothic"/>
                <a:cs typeface="Century Gothic"/>
                <a:sym typeface="Century Gothic"/>
              </a:rPr>
              <a:t>                 Nuestro equipo en Nueva York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1"/>
          <p:cNvSpPr txBox="1"/>
          <p:nvPr>
            <p:ph type="title"/>
          </p:nvPr>
        </p:nvSpPr>
        <p:spPr>
          <a:xfrm>
            <a:off x="-4683343" y="2640783"/>
            <a:ext cx="11360800" cy="9432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chemeClr val="dk1"/>
              </a:buClr>
              <a:buSzPts val="3200"/>
              <a:buFont typeface="Century Gothic"/>
              <a:buNone/>
            </a:pPr>
            <a:r>
              <a:rPr lang="en-US" sz="6400"/>
              <a:t>“UNA - QUE?”</a:t>
            </a:r>
            <a:endParaRPr sz="6400"/>
          </a:p>
        </p:txBody>
      </p:sp>
      <p:sp>
        <p:nvSpPr>
          <p:cNvPr id="245" name="Google Shape;245;p31"/>
          <p:cNvSpPr txBox="1"/>
          <p:nvPr>
            <p:ph idx="1" type="body"/>
          </p:nvPr>
        </p:nvSpPr>
        <p:spPr>
          <a:xfrm>
            <a:off x="6463000" y="927600"/>
            <a:ext cx="5338800" cy="5714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rgbClr val="F63790"/>
              </a:buClr>
              <a:buSzPts val="1800"/>
              <a:buNone/>
            </a:pPr>
            <a:r>
              <a:rPr b="1" lang="en-US" sz="4267" u="sng">
                <a:solidFill>
                  <a:srgbClr val="F63790"/>
                </a:solidFill>
              </a:rPr>
              <a:t>U</a:t>
            </a:r>
            <a:r>
              <a:rPr lang="en-US" sz="4267"/>
              <a:t>nited </a:t>
            </a:r>
            <a:r>
              <a:rPr b="1" lang="en-US" sz="4267" u="sng">
                <a:solidFill>
                  <a:srgbClr val="F63790"/>
                </a:solidFill>
              </a:rPr>
              <a:t>N</a:t>
            </a:r>
            <a:r>
              <a:rPr lang="en-US" sz="4267"/>
              <a:t>ations</a:t>
            </a:r>
            <a:endParaRPr sz="4267"/>
          </a:p>
          <a:p>
            <a:pPr indent="0" lvl="0" marL="0" rtl="0" algn="ctr">
              <a:lnSpc>
                <a:spcPct val="90000"/>
              </a:lnSpc>
              <a:spcBef>
                <a:spcPts val="2133"/>
              </a:spcBef>
              <a:spcAft>
                <a:spcPts val="0"/>
              </a:spcAft>
              <a:buClr>
                <a:schemeClr val="dk1"/>
              </a:buClr>
              <a:buSzPts val="1800"/>
              <a:buNone/>
            </a:pPr>
            <a:r>
              <a:rPr lang="en-US" sz="4000"/>
              <a:t>+</a:t>
            </a:r>
            <a:endParaRPr sz="4000"/>
          </a:p>
          <a:p>
            <a:pPr indent="0" lvl="0" marL="0" rtl="0" algn="ctr">
              <a:lnSpc>
                <a:spcPct val="90000"/>
              </a:lnSpc>
              <a:spcBef>
                <a:spcPts val="2133"/>
              </a:spcBef>
              <a:spcAft>
                <a:spcPts val="0"/>
              </a:spcAft>
              <a:buClr>
                <a:srgbClr val="F63790"/>
              </a:buClr>
              <a:buSzPts val="1800"/>
              <a:buNone/>
            </a:pPr>
            <a:r>
              <a:rPr b="1" lang="en-US" sz="4000" u="sng">
                <a:solidFill>
                  <a:srgbClr val="F63790"/>
                </a:solidFill>
              </a:rPr>
              <a:t>ANIMA</a:t>
            </a:r>
            <a:endParaRPr b="1" sz="4000" u="sng">
              <a:solidFill>
                <a:srgbClr val="F63790"/>
              </a:solidFill>
            </a:endParaRPr>
          </a:p>
          <a:p>
            <a:pPr indent="0" lvl="0" marL="0" rtl="0" algn="ctr">
              <a:lnSpc>
                <a:spcPct val="90000"/>
              </a:lnSpc>
              <a:spcBef>
                <a:spcPts val="2133"/>
              </a:spcBef>
              <a:spcAft>
                <a:spcPts val="0"/>
              </a:spcAft>
              <a:buClr>
                <a:schemeClr val="dk1"/>
              </a:buClr>
              <a:buSzPts val="1800"/>
              <a:buNone/>
            </a:pPr>
            <a:r>
              <a:rPr lang="en-US"/>
              <a:t>--el alma femenina, la fuerza vital, el principio de la vida—</a:t>
            </a:r>
            <a:endParaRPr/>
          </a:p>
          <a:p>
            <a:pPr indent="0" lvl="0" marL="0" rtl="0" algn="ctr">
              <a:lnSpc>
                <a:spcPct val="90000"/>
              </a:lnSpc>
              <a:spcBef>
                <a:spcPts val="4266"/>
              </a:spcBef>
              <a:spcAft>
                <a:spcPts val="2133"/>
              </a:spcAft>
              <a:buClr>
                <a:schemeClr val="dk1"/>
              </a:buClr>
              <a:buSzPts val="1800"/>
              <a:buNone/>
            </a:pPr>
            <a:br>
              <a:rPr lang="en-US"/>
            </a:br>
            <a:r>
              <a:rPr lang="en-US" sz="4000">
                <a:solidFill>
                  <a:srgbClr val="5F196F"/>
                </a:solidFill>
              </a:rPr>
              <a:t>UNANIMOUS?</a:t>
            </a:r>
            <a:endParaRPr sz="4000">
              <a:solidFill>
                <a:srgbClr val="5F196F"/>
              </a:solidFill>
            </a:endParaRPr>
          </a:p>
        </p:txBody>
      </p:sp>
      <p:pic>
        <p:nvPicPr>
          <p:cNvPr descr="C2-HD-BTM.png" id="246" name="Google Shape;246;p3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2"/>
          <p:cNvSpPr txBox="1"/>
          <p:nvPr>
            <p:ph type="title"/>
          </p:nvPr>
        </p:nvSpPr>
        <p:spPr>
          <a:xfrm>
            <a:off x="415600" y="996066"/>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NUESTRA VISION Y MISION</a:t>
            </a:r>
            <a:endParaRPr b="1">
              <a:solidFill>
                <a:srgbClr val="2264C8"/>
              </a:solidFill>
            </a:endParaRPr>
          </a:p>
        </p:txBody>
      </p:sp>
      <p:sp>
        <p:nvSpPr>
          <p:cNvPr id="252" name="Google Shape;252;p32"/>
          <p:cNvSpPr txBox="1"/>
          <p:nvPr>
            <p:ph idx="1" type="body"/>
          </p:nvPr>
        </p:nvSpPr>
        <p:spPr>
          <a:xfrm>
            <a:off x="415600" y="2155233"/>
            <a:ext cx="11360800" cy="440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Clr>
                <a:srgbClr val="F63790"/>
              </a:buClr>
              <a:buSzPts val="1800"/>
              <a:buNone/>
            </a:pPr>
            <a:r>
              <a:rPr i="1" lang="en-US">
                <a:solidFill>
                  <a:srgbClr val="F63790"/>
                </a:solidFill>
                <a:latin typeface="Arial"/>
                <a:ea typeface="Arial"/>
                <a:cs typeface="Arial"/>
                <a:sym typeface="Arial"/>
              </a:rPr>
              <a:t>Un futuro en el que las mujeres y los niños que viven en la pobreza extrema en nuestra sociedad estarán empoderados para lograr una mejor calidad de vida.</a:t>
            </a:r>
            <a:endParaRPr/>
          </a:p>
          <a:p>
            <a:pPr indent="0" lvl="0" marL="0" rtl="0" algn="l">
              <a:lnSpc>
                <a:spcPct val="90000"/>
              </a:lnSpc>
              <a:spcBef>
                <a:spcPts val="267"/>
              </a:spcBef>
              <a:spcAft>
                <a:spcPts val="0"/>
              </a:spcAft>
              <a:buClr>
                <a:schemeClr val="dk1"/>
              </a:buClr>
              <a:buSzPts val="1800"/>
              <a:buNone/>
            </a:pPr>
            <a:r>
              <a:t/>
            </a:r>
            <a:endParaRPr sz="2133">
              <a:solidFill>
                <a:srgbClr val="2A5780"/>
              </a:solidFill>
              <a:latin typeface="Arial"/>
              <a:ea typeface="Arial"/>
              <a:cs typeface="Arial"/>
              <a:sym typeface="Arial"/>
            </a:endParaRPr>
          </a:p>
          <a:p>
            <a:pPr indent="0" lvl="0" marL="0" rtl="0" algn="l">
              <a:lnSpc>
                <a:spcPct val="90000"/>
              </a:lnSpc>
              <a:spcBef>
                <a:spcPts val="267"/>
              </a:spcBef>
              <a:spcAft>
                <a:spcPts val="0"/>
              </a:spcAft>
              <a:buClr>
                <a:srgbClr val="000000"/>
              </a:buClr>
              <a:buSzPts val="1100"/>
              <a:buNone/>
            </a:pPr>
            <a:r>
              <a:rPr lang="en-US" sz="2133">
                <a:latin typeface="Arial"/>
                <a:ea typeface="Arial"/>
                <a:cs typeface="Arial"/>
                <a:sym typeface="Arial"/>
              </a:rPr>
              <a:t>UNANIMA International es una Organización No Gubernamental (ONG) que aboga en nombre de las mujeres y los niños (en particular, los que viven, en la pobreza), las personas sin hogar y desplazados, los migrantes y los refugiados y el medio ambiente. Nuestro trabajo se lleva a cabo principalmente en la Sede de las Naciones Unidas en Nueva York, donde nosotros y otros miembros de la Sociedad Civil tenemos como objetivo educar e influir en los políticos  responsables a nivel mundial. En solidaridad, trabajamos por un cambio sistémico para lograr un mundo más justo.</a:t>
            </a:r>
            <a:endParaRPr sz="3200">
              <a:solidFill>
                <a:srgbClr val="FF9900"/>
              </a:solidFill>
            </a:endParaRPr>
          </a:p>
        </p:txBody>
      </p:sp>
      <p:pic>
        <p:nvPicPr>
          <p:cNvPr descr="C2-HD-BTM.png" id="253" name="Google Shape;253;p3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3"/>
          <p:cNvSpPr txBox="1"/>
          <p:nvPr>
            <p:ph type="title"/>
          </p:nvPr>
        </p:nvSpPr>
        <p:spPr>
          <a:xfrm>
            <a:off x="831200" y="593300"/>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ZONAS PARTICULARES DE PREOCUPACIÓN</a:t>
            </a:r>
            <a:endParaRPr b="1">
              <a:solidFill>
                <a:srgbClr val="2264C8"/>
              </a:solidFill>
            </a:endParaRPr>
          </a:p>
        </p:txBody>
      </p:sp>
      <p:sp>
        <p:nvSpPr>
          <p:cNvPr id="259" name="Google Shape;259;p33"/>
          <p:cNvSpPr txBox="1"/>
          <p:nvPr>
            <p:ph idx="1" type="body"/>
          </p:nvPr>
        </p:nvSpPr>
        <p:spPr>
          <a:xfrm>
            <a:off x="415600" y="1764700"/>
            <a:ext cx="11096400" cy="4070000"/>
          </a:xfrm>
          <a:prstGeom prst="rect">
            <a:avLst/>
          </a:prstGeom>
          <a:noFill/>
          <a:ln>
            <a:noFill/>
          </a:ln>
        </p:spPr>
        <p:txBody>
          <a:bodyPr anchorCtr="0" anchor="t" bIns="121900" lIns="121900" spcFirstLastPara="1" rIns="121900" wrap="square" tIns="121900">
            <a:noAutofit/>
          </a:bodyPr>
          <a:lstStyle/>
          <a:p>
            <a:pPr indent="-507986" lvl="0" marL="609585" rtl="0" algn="ctr">
              <a:lnSpc>
                <a:spcPct val="90000"/>
              </a:lnSpc>
              <a:spcBef>
                <a:spcPts val="0"/>
              </a:spcBef>
              <a:spcAft>
                <a:spcPts val="0"/>
              </a:spcAft>
              <a:buClr>
                <a:srgbClr val="00FF00"/>
              </a:buClr>
              <a:buSzPts val="2400"/>
              <a:buChar char="●"/>
            </a:pPr>
            <a:r>
              <a:rPr lang="en-US" sz="3200">
                <a:solidFill>
                  <a:srgbClr val="F63790"/>
                </a:solidFill>
              </a:rPr>
              <a:t>Mujeres y Niños, especialmente los Pobres Económicos</a:t>
            </a:r>
            <a:br>
              <a:rPr lang="en-US" sz="3200">
                <a:solidFill>
                  <a:srgbClr val="F63790"/>
                </a:solidFill>
              </a:rPr>
            </a:br>
            <a:endParaRPr sz="3200">
              <a:solidFill>
                <a:srgbClr val="F63790"/>
              </a:solidFill>
            </a:endParaRPr>
          </a:p>
          <a:p>
            <a:pPr indent="-507986" lvl="0" marL="609585" rtl="0" algn="ctr">
              <a:lnSpc>
                <a:spcPct val="90000"/>
              </a:lnSpc>
              <a:spcBef>
                <a:spcPts val="0"/>
              </a:spcBef>
              <a:spcAft>
                <a:spcPts val="0"/>
              </a:spcAft>
              <a:buClr>
                <a:srgbClr val="00FF00"/>
              </a:buClr>
              <a:buSzPts val="2400"/>
              <a:buChar char="●"/>
            </a:pPr>
            <a:r>
              <a:rPr lang="en-US" sz="3200">
                <a:solidFill>
                  <a:srgbClr val="F63790"/>
                </a:solidFill>
              </a:rPr>
              <a:t>Personas sin hogar y los desplazados</a:t>
            </a:r>
            <a:br>
              <a:rPr lang="en-US" sz="3200">
                <a:solidFill>
                  <a:srgbClr val="F63790"/>
                </a:solidFill>
              </a:rPr>
            </a:br>
            <a:endParaRPr sz="3200">
              <a:solidFill>
                <a:srgbClr val="F63790"/>
              </a:solidFill>
            </a:endParaRPr>
          </a:p>
          <a:p>
            <a:pPr indent="-507986" lvl="0" marL="609585" rtl="0" algn="ctr">
              <a:lnSpc>
                <a:spcPct val="90000"/>
              </a:lnSpc>
              <a:spcBef>
                <a:spcPts val="0"/>
              </a:spcBef>
              <a:spcAft>
                <a:spcPts val="0"/>
              </a:spcAft>
              <a:buClr>
                <a:srgbClr val="00FF00"/>
              </a:buClr>
              <a:buSzPts val="2400"/>
              <a:buChar char="●"/>
            </a:pPr>
            <a:r>
              <a:rPr lang="en-US" sz="3200">
                <a:solidFill>
                  <a:srgbClr val="F63790"/>
                </a:solidFill>
              </a:rPr>
              <a:t>Migrantes y Refugiados</a:t>
            </a:r>
            <a:br>
              <a:rPr lang="en-US" sz="3200">
                <a:solidFill>
                  <a:srgbClr val="F63790"/>
                </a:solidFill>
              </a:rPr>
            </a:br>
            <a:endParaRPr sz="3200">
              <a:solidFill>
                <a:srgbClr val="F63790"/>
              </a:solidFill>
            </a:endParaRPr>
          </a:p>
          <a:p>
            <a:pPr indent="-507986" lvl="0" marL="609585" rtl="0" algn="ctr">
              <a:lnSpc>
                <a:spcPct val="90000"/>
              </a:lnSpc>
              <a:spcBef>
                <a:spcPts val="0"/>
              </a:spcBef>
              <a:spcAft>
                <a:spcPts val="0"/>
              </a:spcAft>
              <a:buClr>
                <a:srgbClr val="00FF00"/>
              </a:buClr>
              <a:buSzPts val="2400"/>
              <a:buChar char="●"/>
            </a:pPr>
            <a:r>
              <a:rPr lang="en-US" sz="3200">
                <a:solidFill>
                  <a:srgbClr val="F63790"/>
                </a:solidFill>
              </a:rPr>
              <a:t>El AMBIENTE</a:t>
            </a:r>
            <a:endParaRPr sz="3200">
              <a:solidFill>
                <a:srgbClr val="F63790"/>
              </a:solidFill>
            </a:endParaRPr>
          </a:p>
          <a:p>
            <a:pPr indent="0" lvl="0" marL="0" rtl="0" algn="l">
              <a:lnSpc>
                <a:spcPct val="90000"/>
              </a:lnSpc>
              <a:spcBef>
                <a:spcPts val="2133"/>
              </a:spcBef>
              <a:spcAft>
                <a:spcPts val="2133"/>
              </a:spcAft>
              <a:buClr>
                <a:schemeClr val="dk1"/>
              </a:buClr>
              <a:buSzPts val="1800"/>
              <a:buNone/>
            </a:pPr>
            <a:r>
              <a:t/>
            </a:r>
            <a:endParaRPr/>
          </a:p>
        </p:txBody>
      </p:sp>
      <p:pic>
        <p:nvPicPr>
          <p:cNvPr descr="C2-HD-BTM.png" id="260" name="Google Shape;260;p3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4"/>
          <p:cNvSpPr txBox="1"/>
          <p:nvPr>
            <p:ph type="title"/>
          </p:nvPr>
        </p:nvSpPr>
        <p:spPr>
          <a:xfrm>
            <a:off x="6883400" y="2695800"/>
            <a:ext cx="5003800" cy="14664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ENFOQUE DE UNANIMA</a:t>
            </a:r>
            <a:endParaRPr b="1">
              <a:solidFill>
                <a:srgbClr val="2264C8"/>
              </a:solidFill>
            </a:endParaRPr>
          </a:p>
        </p:txBody>
      </p:sp>
      <p:pic>
        <p:nvPicPr>
          <p:cNvPr id="266" name="Google Shape;266;p34"/>
          <p:cNvPicPr preferRelativeResize="0"/>
          <p:nvPr/>
        </p:nvPicPr>
        <p:blipFill rotWithShape="1">
          <a:blip r:embed="rId3">
            <a:alphaModFix/>
          </a:blip>
          <a:srcRect b="0" l="0" r="0" t="0"/>
          <a:stretch/>
        </p:blipFill>
        <p:spPr>
          <a:xfrm>
            <a:off x="1036967" y="0"/>
            <a:ext cx="8653133" cy="6261100"/>
          </a:xfrm>
          <a:prstGeom prst="rect">
            <a:avLst/>
          </a:prstGeom>
          <a:noFill/>
          <a:ln>
            <a:noFill/>
          </a:ln>
        </p:spPr>
      </p:pic>
      <p:pic>
        <p:nvPicPr>
          <p:cNvPr descr="C2-HD-BTM.png" id="267" name="Google Shape;267;p34"/>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5"/>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5000"/>
              <a:buFont typeface="Century Gothic"/>
              <a:buNone/>
            </a:pPr>
            <a:r>
              <a:rPr b="1" lang="en-US" sz="5000">
                <a:solidFill>
                  <a:srgbClr val="E94579"/>
                </a:solidFill>
              </a:rPr>
              <a:t>ACLARACIONES?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Google Shape;277;p36"/>
          <p:cNvPicPr preferRelativeResize="0"/>
          <p:nvPr/>
        </p:nvPicPr>
        <p:blipFill rotWithShape="1">
          <a:blip r:embed="rId3">
            <a:alphaModFix/>
          </a:blip>
          <a:srcRect b="24080" l="0" r="0" t="0"/>
          <a:stretch/>
        </p:blipFill>
        <p:spPr>
          <a:xfrm>
            <a:off x="2411234" y="-350766"/>
            <a:ext cx="7369500" cy="5594665"/>
          </a:xfrm>
          <a:prstGeom prst="rect">
            <a:avLst/>
          </a:prstGeom>
          <a:noFill/>
          <a:ln>
            <a:noFill/>
          </a:ln>
        </p:spPr>
      </p:pic>
      <p:pic>
        <p:nvPicPr>
          <p:cNvPr descr="C2-HD-BTM.png" id="278" name="Google Shape;278;p36"/>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279" name="Google Shape;279;p36"/>
          <p:cNvSpPr txBox="1"/>
          <p:nvPr>
            <p:ph type="title"/>
          </p:nvPr>
        </p:nvSpPr>
        <p:spPr>
          <a:xfrm>
            <a:off x="685784" y="5189685"/>
            <a:ext cx="10820399" cy="2801935"/>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E94579"/>
              </a:buClr>
              <a:buSzPts val="3200"/>
              <a:buFont typeface="Century Gothic"/>
              <a:buNone/>
            </a:pPr>
            <a:r>
              <a:rPr b="1" lang="en-US" sz="5000" u="sng">
                <a:solidFill>
                  <a:srgbClr val="E94579"/>
                </a:solidFill>
              </a:rPr>
              <a:t>NACIONES UNIDAS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7"/>
          <p:cNvSpPr txBox="1"/>
          <p:nvPr>
            <p:ph type="title"/>
          </p:nvPr>
        </p:nvSpPr>
        <p:spPr>
          <a:xfrm>
            <a:off x="3642852" y="452792"/>
            <a:ext cx="7784227" cy="1121461"/>
          </a:xfrm>
          <a:prstGeom prst="rect">
            <a:avLst/>
          </a:prstGeom>
          <a:noFill/>
          <a:ln>
            <a:noFill/>
          </a:ln>
        </p:spPr>
        <p:txBody>
          <a:bodyPr anchorCtr="0" anchor="ctr" bIns="0" lIns="0" spcFirstLastPara="1" rIns="0" wrap="square" tIns="13325">
            <a:noAutofit/>
          </a:bodyPr>
          <a:lstStyle/>
          <a:p>
            <a:pPr indent="0" lvl="0" marL="12700" rtl="0" algn="r">
              <a:lnSpc>
                <a:spcPct val="100000"/>
              </a:lnSpc>
              <a:spcBef>
                <a:spcPts val="0"/>
              </a:spcBef>
              <a:spcAft>
                <a:spcPts val="0"/>
              </a:spcAft>
              <a:buClr>
                <a:srgbClr val="2264C8"/>
              </a:buClr>
              <a:buSzPts val="4000"/>
              <a:buFont typeface="Century Gothic"/>
              <a:buNone/>
            </a:pPr>
            <a:br>
              <a:rPr b="1" lang="en-US">
                <a:solidFill>
                  <a:srgbClr val="2264C8"/>
                </a:solidFill>
              </a:rPr>
            </a:br>
            <a:r>
              <a:rPr b="1" lang="en-US" sz="3200">
                <a:solidFill>
                  <a:srgbClr val="2264C8"/>
                </a:solidFill>
              </a:rPr>
              <a:t>LA CARTA DE LAS NACIONES UNIDAS: </a:t>
            </a:r>
            <a:endParaRPr b="1">
              <a:solidFill>
                <a:srgbClr val="2264C8"/>
              </a:solidFill>
            </a:endParaRPr>
          </a:p>
        </p:txBody>
      </p:sp>
      <p:sp>
        <p:nvSpPr>
          <p:cNvPr id="285" name="Google Shape;285;p37"/>
          <p:cNvSpPr txBox="1"/>
          <p:nvPr/>
        </p:nvSpPr>
        <p:spPr>
          <a:xfrm>
            <a:off x="764539" y="1734311"/>
            <a:ext cx="10989925" cy="4734629"/>
          </a:xfrm>
          <a:prstGeom prst="rect">
            <a:avLst/>
          </a:prstGeom>
          <a:noFill/>
          <a:ln>
            <a:noFill/>
          </a:ln>
        </p:spPr>
        <p:txBody>
          <a:bodyPr anchorCtr="0" anchor="t" bIns="0" lIns="0" spcFirstLastPara="1" rIns="0" wrap="square" tIns="101600">
            <a:noAutofit/>
          </a:bodyPr>
          <a:lstStyle/>
          <a:p>
            <a:pPr indent="0" lvl="0" marL="12700" marR="0" rtl="0" algn="l">
              <a:lnSpc>
                <a:spcPct val="100000"/>
              </a:lnSpc>
              <a:spcBef>
                <a:spcPts val="0"/>
              </a:spcBef>
              <a:spcAft>
                <a:spcPts val="0"/>
              </a:spcAft>
              <a:buNone/>
            </a:pPr>
            <a:r>
              <a:rPr b="1" lang="en-US" sz="2400">
                <a:solidFill>
                  <a:srgbClr val="F63790"/>
                </a:solidFill>
                <a:latin typeface="Century Gothic"/>
                <a:ea typeface="Century Gothic"/>
                <a:cs typeface="Century Gothic"/>
                <a:sym typeface="Century Gothic"/>
              </a:rPr>
              <a:t>NOSOTROS, LOS PUEBLOS DE LAS NACIONES UNIDAS, DETERMINAMOS</a:t>
            </a:r>
            <a:endParaRPr/>
          </a:p>
          <a:p>
            <a:pPr indent="-342900" lvl="0" marL="355600" marR="0" rtl="0" algn="l">
              <a:lnSpc>
                <a:spcPct val="100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para salvar a las generaciones venideras del flagelo de la guerra, que dos veces en nuestra vida ha traído un dolor incalculable a la humanidad, y</a:t>
            </a:r>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reafirmar la fe en los derechos humanos fundamentales, en la dignidad y el valor de la persona humana, en la igualdad de derechos de hombres y mujeres y de naciones grandes y pequeñas, y</a:t>
            </a:r>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establecer condiciones en las que se pueda mantener la justicia y el respeto de las obligaciones derivadas de los tratados y otras fuentes de derecho internacional, y</a:t>
            </a:r>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promover el progreso social y mejores estándares de vida en mayor libertad,</a:t>
            </a:r>
            <a:endParaRPr sz="2400">
              <a:solidFill>
                <a:srgbClr val="F63790"/>
              </a:solidFill>
              <a:latin typeface="Century Gothic"/>
              <a:ea typeface="Century Gothic"/>
              <a:cs typeface="Century Gothic"/>
              <a:sym typeface="Century Gothic"/>
            </a:endParaRPr>
          </a:p>
        </p:txBody>
      </p:sp>
      <p:pic>
        <p:nvPicPr>
          <p:cNvPr descr="C2-HD-BTM.png" id="286" name="Google Shape;286;p37"/>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4055806" y="760569"/>
            <a:ext cx="7787149" cy="505908"/>
          </a:xfrm>
          <a:prstGeom prst="rect">
            <a:avLst/>
          </a:prstGeom>
          <a:noFill/>
          <a:ln>
            <a:noFill/>
          </a:ln>
        </p:spPr>
        <p:txBody>
          <a:bodyPr anchorCtr="0" anchor="ctr" bIns="0" lIns="0" spcFirstLastPara="1" rIns="0" wrap="square" tIns="13325">
            <a:noAutofit/>
          </a:bodyPr>
          <a:lstStyle/>
          <a:p>
            <a:pPr indent="0" lvl="0" marL="12700" rtl="0" algn="r">
              <a:lnSpc>
                <a:spcPct val="100000"/>
              </a:lnSpc>
              <a:spcBef>
                <a:spcPts val="0"/>
              </a:spcBef>
              <a:spcAft>
                <a:spcPts val="0"/>
              </a:spcAft>
              <a:buClr>
                <a:srgbClr val="2264C8"/>
              </a:buClr>
              <a:buSzPts val="3200"/>
              <a:buFont typeface="Century Gothic"/>
              <a:buNone/>
            </a:pPr>
            <a:r>
              <a:rPr b="1" lang="en-US" sz="3200">
                <a:solidFill>
                  <a:srgbClr val="2264C8"/>
                </a:solidFill>
              </a:rPr>
              <a:t>LA CARTA DE LAS NACIONES UNIDAS</a:t>
            </a:r>
            <a:endParaRPr b="1" sz="3200">
              <a:solidFill>
                <a:srgbClr val="2264C8"/>
              </a:solidFill>
            </a:endParaRPr>
          </a:p>
        </p:txBody>
      </p:sp>
      <p:sp>
        <p:nvSpPr>
          <p:cNvPr id="292" name="Google Shape;292;p38"/>
          <p:cNvSpPr txBox="1"/>
          <p:nvPr/>
        </p:nvSpPr>
        <p:spPr>
          <a:xfrm>
            <a:off x="764540" y="1734311"/>
            <a:ext cx="10522585" cy="4206280"/>
          </a:xfrm>
          <a:prstGeom prst="rect">
            <a:avLst/>
          </a:prstGeom>
          <a:noFill/>
          <a:ln>
            <a:noFill/>
          </a:ln>
        </p:spPr>
        <p:txBody>
          <a:bodyPr anchorCtr="0" anchor="t" bIns="0" lIns="0" spcFirstLastPara="1" rIns="0" wrap="square" tIns="101600">
            <a:noAutofit/>
          </a:bodyPr>
          <a:lstStyle/>
          <a:p>
            <a:pPr indent="0" lvl="0" marL="12700" marR="0" rtl="0" algn="l">
              <a:lnSpc>
                <a:spcPct val="100000"/>
              </a:lnSpc>
              <a:spcBef>
                <a:spcPts val="0"/>
              </a:spcBef>
              <a:spcAft>
                <a:spcPts val="0"/>
              </a:spcAft>
              <a:buNone/>
            </a:pPr>
            <a:r>
              <a:rPr b="1" lang="en-US" sz="2400">
                <a:solidFill>
                  <a:srgbClr val="F63790"/>
                </a:solidFill>
                <a:latin typeface="Century Gothic"/>
                <a:ea typeface="Century Gothic"/>
                <a:cs typeface="Century Gothic"/>
                <a:sym typeface="Century Gothic"/>
              </a:rPr>
              <a:t>Y PARA ESTOS FINES</a:t>
            </a:r>
            <a:endParaRPr/>
          </a:p>
          <a:p>
            <a:pPr indent="-342900" lvl="0" marL="355600" marR="0" rtl="0" algn="l">
              <a:lnSpc>
                <a:spcPct val="100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para practicar la tolerancia y vivir juntos en paz unos con otros como buenos vecinos, y</a:t>
            </a:r>
            <a:endParaRPr/>
          </a:p>
          <a:p>
            <a:pPr indent="-342900" lvl="0" marL="355600" marR="0" rtl="0" algn="l">
              <a:lnSpc>
                <a:spcPct val="100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unir nuestra fuerza para mantener la paz y la seguridad internacionales, y</a:t>
            </a:r>
            <a:endParaRPr/>
          </a:p>
          <a:p>
            <a:pPr indent="-342900" lvl="0" marL="355600" marR="0" rtl="0" algn="l">
              <a:lnSpc>
                <a:spcPct val="100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garantizar, mediante la aceptación de los principios y la institución de métodos, que la fuerza armada no se utilizará, salvo en el interés común, y</a:t>
            </a:r>
            <a:endParaRPr/>
          </a:p>
          <a:p>
            <a:pPr indent="-342900" lvl="0" marL="355600" marR="0" rtl="0" algn="l">
              <a:lnSpc>
                <a:spcPct val="100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emplear maquinaria internacional para la promoción del avance económico y social de todos los pueblos...</a:t>
            </a:r>
            <a:endParaRPr sz="2400">
              <a:solidFill>
                <a:srgbClr val="F63790"/>
              </a:solidFill>
              <a:latin typeface="Century Gothic"/>
              <a:ea typeface="Century Gothic"/>
              <a:cs typeface="Century Gothic"/>
              <a:sym typeface="Century Gothic"/>
            </a:endParaRPr>
          </a:p>
        </p:txBody>
      </p:sp>
      <p:pic>
        <p:nvPicPr>
          <p:cNvPr descr="C2-HD-BTM.png" id="293" name="Google Shape;293;p3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1"/>
          <p:cNvSpPr txBox="1"/>
          <p:nvPr>
            <p:ph type="title"/>
          </p:nvPr>
        </p:nvSpPr>
        <p:spPr>
          <a:xfrm>
            <a:off x="1389250" y="1429224"/>
            <a:ext cx="10445857" cy="3380416"/>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2264C8"/>
              </a:buClr>
              <a:buSzPts val="4000"/>
              <a:buFont typeface="Century Gothic"/>
              <a:buNone/>
            </a:pPr>
            <a:r>
              <a:rPr b="1" lang="en-US">
                <a:solidFill>
                  <a:srgbClr val="2264C8"/>
                </a:solidFill>
              </a:rPr>
              <a:t>TALLER CON </a:t>
            </a:r>
            <a:r>
              <a:rPr b="1" lang="en-US">
                <a:solidFill>
                  <a:srgbClr val="FF0000"/>
                </a:solidFill>
              </a:rPr>
              <a:t>NOMBRE DE GRUPO ADD, AÑADIR UBICACIÓN</a:t>
            </a:r>
            <a:br>
              <a:rPr b="1" lang="en-US">
                <a:solidFill>
                  <a:srgbClr val="2264C8"/>
                </a:solidFill>
              </a:rPr>
            </a:br>
            <a:br>
              <a:rPr b="1" lang="en-US">
                <a:solidFill>
                  <a:srgbClr val="2264C8"/>
                </a:solidFill>
              </a:rPr>
            </a:br>
            <a:br>
              <a:rPr b="1" lang="en-US">
                <a:solidFill>
                  <a:srgbClr val="2264C8"/>
                </a:solidFill>
              </a:rPr>
            </a:br>
            <a:r>
              <a:rPr b="1" lang="en-US" sz="2000">
                <a:solidFill>
                  <a:srgbClr val="FF0000"/>
                </a:solidFill>
              </a:rPr>
              <a:t>ANADIR EL NOMBRE DE LA PRESENTADORA</a:t>
            </a:r>
            <a:r>
              <a:rPr lang="en-US">
                <a:solidFill>
                  <a:srgbClr val="2264C8"/>
                </a:solidFill>
              </a:rPr>
              <a:t>,</a:t>
            </a:r>
            <a:br>
              <a:rPr lang="en-US">
                <a:solidFill>
                  <a:srgbClr val="2264C8"/>
                </a:solidFill>
              </a:rPr>
            </a:br>
            <a:r>
              <a:rPr lang="en-US" sz="2700">
                <a:solidFill>
                  <a:srgbClr val="2264C8"/>
                </a:solidFill>
              </a:rPr>
              <a:t>UNANIMA INTERNATIONAL  </a:t>
            </a:r>
            <a:r>
              <a:rPr b="1" lang="en-US" sz="2700">
                <a:solidFill>
                  <a:srgbClr val="2264C8"/>
                </a:solidFill>
              </a:rPr>
              <a:t> </a:t>
            </a:r>
            <a:endParaRPr/>
          </a:p>
        </p:txBody>
      </p:sp>
      <p:pic>
        <p:nvPicPr>
          <p:cNvPr id="160" name="Google Shape;160;p21"/>
          <p:cNvPicPr preferRelativeResize="0"/>
          <p:nvPr/>
        </p:nvPicPr>
        <p:blipFill rotWithShape="1">
          <a:blip r:embed="rId3">
            <a:alphaModFix/>
          </a:blip>
          <a:srcRect b="0" l="0" r="0" t="0"/>
          <a:stretch/>
        </p:blipFill>
        <p:spPr>
          <a:xfrm>
            <a:off x="2749969" y="2654148"/>
            <a:ext cx="3091267" cy="38048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9"/>
          <p:cNvSpPr txBox="1"/>
          <p:nvPr>
            <p:ph type="title"/>
          </p:nvPr>
        </p:nvSpPr>
        <p:spPr>
          <a:xfrm>
            <a:off x="3595330" y="392624"/>
            <a:ext cx="8596670" cy="1320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264C8"/>
              </a:buClr>
              <a:buSzPts val="4000"/>
              <a:buFont typeface="Century Gothic"/>
              <a:buNone/>
            </a:pPr>
            <a:r>
              <a:rPr b="1" i="0" lang="en-US" sz="4000" u="none" cap="none" strike="noStrike">
                <a:solidFill>
                  <a:srgbClr val="2264C8"/>
                </a:solidFill>
                <a:latin typeface="Century Gothic"/>
                <a:ea typeface="Century Gothic"/>
                <a:cs typeface="Century Gothic"/>
                <a:sym typeface="Century Gothic"/>
              </a:rPr>
              <a:t>2020 UN AÑO DE ANIVERSARIOS</a:t>
            </a:r>
            <a:endParaRPr b="1" i="0" sz="4000" u="none" cap="none" strike="noStrike">
              <a:solidFill>
                <a:srgbClr val="2264C8"/>
              </a:solidFill>
              <a:latin typeface="Century Gothic"/>
              <a:ea typeface="Century Gothic"/>
              <a:cs typeface="Century Gothic"/>
              <a:sym typeface="Century Gothic"/>
            </a:endParaRPr>
          </a:p>
        </p:txBody>
      </p:sp>
      <p:sp>
        <p:nvSpPr>
          <p:cNvPr id="300" name="Google Shape;300;p39"/>
          <p:cNvSpPr txBox="1"/>
          <p:nvPr>
            <p:ph idx="1" type="body"/>
          </p:nvPr>
        </p:nvSpPr>
        <p:spPr>
          <a:xfrm>
            <a:off x="677333" y="2160589"/>
            <a:ext cx="10794231" cy="388077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600"/>
              <a:buChar char="•"/>
            </a:pPr>
            <a:r>
              <a:rPr lang="en-US"/>
              <a:t>75 aniversario de la ONU</a:t>
            </a:r>
            <a:endParaRPr/>
          </a:p>
          <a:p>
            <a:pPr indent="-228600" lvl="0" marL="228600" rtl="0" algn="l">
              <a:lnSpc>
                <a:spcPct val="90000"/>
              </a:lnSpc>
              <a:spcBef>
                <a:spcPts val="1000"/>
              </a:spcBef>
              <a:spcAft>
                <a:spcPts val="0"/>
              </a:spcAft>
              <a:buClr>
                <a:schemeClr val="dk1"/>
              </a:buClr>
              <a:buSzPts val="2600"/>
              <a:buChar char="•"/>
            </a:pPr>
            <a:r>
              <a:rPr lang="en-US"/>
              <a:t>25 aniversario de la Declaración de Copenhague</a:t>
            </a:r>
            <a:endParaRPr/>
          </a:p>
          <a:p>
            <a:pPr indent="-228600" lvl="0" marL="228600" rtl="0" algn="l">
              <a:lnSpc>
                <a:spcPct val="90000"/>
              </a:lnSpc>
              <a:spcBef>
                <a:spcPts val="1000"/>
              </a:spcBef>
              <a:spcAft>
                <a:spcPts val="0"/>
              </a:spcAft>
              <a:buClr>
                <a:schemeClr val="dk1"/>
              </a:buClr>
              <a:buSzPts val="2600"/>
              <a:buChar char="•"/>
            </a:pPr>
            <a:r>
              <a:rPr lang="en-US"/>
              <a:t>Declaración y Plataforma de Acción de Beijing +25</a:t>
            </a:r>
            <a:endParaRPr/>
          </a:p>
          <a:p>
            <a:pPr indent="-228600" lvl="0" marL="228600" rtl="0" algn="l">
              <a:lnSpc>
                <a:spcPct val="90000"/>
              </a:lnSpc>
              <a:spcBef>
                <a:spcPts val="1000"/>
              </a:spcBef>
              <a:spcAft>
                <a:spcPts val="0"/>
              </a:spcAft>
              <a:buClr>
                <a:schemeClr val="dk1"/>
              </a:buClr>
              <a:buSzPts val="2600"/>
              <a:buChar char="•"/>
            </a:pPr>
            <a:r>
              <a:rPr lang="en-US"/>
              <a:t>20 aniversario de la resolución 1325 del Consejo de Seguridad de las Naciones Unidas sobre la mujer, la paz y la seguridad</a:t>
            </a:r>
            <a:endParaRPr/>
          </a:p>
          <a:p>
            <a:pPr indent="-228600" lvl="0" marL="228600" rtl="0" algn="l">
              <a:lnSpc>
                <a:spcPct val="90000"/>
              </a:lnSpc>
              <a:spcBef>
                <a:spcPts val="1000"/>
              </a:spcBef>
              <a:spcAft>
                <a:spcPts val="0"/>
              </a:spcAft>
              <a:buClr>
                <a:schemeClr val="dk1"/>
              </a:buClr>
              <a:buSzPts val="2600"/>
              <a:buChar char="•"/>
            </a:pPr>
            <a:r>
              <a:rPr lang="en-US"/>
              <a:t>5 aniversario de los Objetivos Mundiales de Desarrollo Sostenible.</a:t>
            </a:r>
            <a:endParaRPr/>
          </a:p>
          <a:p>
            <a:pPr indent="-228600" lvl="0" marL="228600" rtl="0" algn="l">
              <a:lnSpc>
                <a:spcPct val="90000"/>
              </a:lnSpc>
              <a:spcBef>
                <a:spcPts val="1000"/>
              </a:spcBef>
              <a:spcAft>
                <a:spcPts val="0"/>
              </a:spcAft>
              <a:buClr>
                <a:schemeClr val="dk1"/>
              </a:buClr>
              <a:buSzPts val="2600"/>
              <a:buChar char="•"/>
            </a:pPr>
            <a:r>
              <a:rPr lang="en-US"/>
              <a:t>10 aniversario de ONU Mujeres</a:t>
            </a:r>
            <a:endParaRPr/>
          </a:p>
        </p:txBody>
      </p:sp>
      <p:pic>
        <p:nvPicPr>
          <p:cNvPr descr="C2-HD-BTM.png" id="301" name="Google Shape;301;p39"/>
          <p:cNvPicPr preferRelativeResize="0"/>
          <p:nvPr/>
        </p:nvPicPr>
        <p:blipFill rotWithShape="1">
          <a:blip r:embed="rId3">
            <a:alphaModFix/>
          </a:blip>
          <a:srcRect b="0" l="0" r="0" t="0"/>
          <a:stretch/>
        </p:blipFill>
        <p:spPr>
          <a:xfrm>
            <a:off x="0" y="6306584"/>
            <a:ext cx="12192000" cy="551416"/>
          </a:xfrm>
          <a:prstGeom prst="rect">
            <a:avLst/>
          </a:prstGeom>
          <a:noFill/>
          <a:ln>
            <a:noFill/>
          </a:ln>
        </p:spPr>
      </p:pic>
      <p:pic>
        <p:nvPicPr>
          <p:cNvPr descr="Cake" id="302" name="Google Shape;302;p39"/>
          <p:cNvPicPr preferRelativeResize="0"/>
          <p:nvPr/>
        </p:nvPicPr>
        <p:blipFill rotWithShape="1">
          <a:blip r:embed="rId4">
            <a:alphaModFix/>
          </a:blip>
          <a:srcRect b="0" l="0" r="0" t="0"/>
          <a:stretch/>
        </p:blipFill>
        <p:spPr>
          <a:xfrm>
            <a:off x="10958651" y="1684210"/>
            <a:ext cx="771754" cy="771754"/>
          </a:xfrm>
          <a:prstGeom prst="rect">
            <a:avLst/>
          </a:prstGeom>
          <a:noFill/>
          <a:ln>
            <a:noFill/>
          </a:ln>
        </p:spPr>
      </p:pic>
      <p:pic>
        <p:nvPicPr>
          <p:cNvPr descr="Wedding cake" id="303" name="Google Shape;303;p39"/>
          <p:cNvPicPr preferRelativeResize="0"/>
          <p:nvPr/>
        </p:nvPicPr>
        <p:blipFill rotWithShape="1">
          <a:blip r:embed="rId5">
            <a:alphaModFix/>
          </a:blip>
          <a:srcRect b="0" l="0" r="0" t="0"/>
          <a:stretch/>
        </p:blipFill>
        <p:spPr>
          <a:xfrm>
            <a:off x="10286970" y="2160589"/>
            <a:ext cx="2129227" cy="21292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4761484" y="402393"/>
            <a:ext cx="6664959" cy="1590179"/>
          </a:xfrm>
          <a:prstGeom prst="rect">
            <a:avLst/>
          </a:prstGeom>
          <a:noFill/>
          <a:ln>
            <a:noFill/>
          </a:ln>
        </p:spPr>
        <p:txBody>
          <a:bodyPr anchorCtr="0" anchor="ctr" bIns="0" lIns="0" spcFirstLastPara="1" rIns="0" wrap="square" tIns="12700">
            <a:noAutofit/>
          </a:bodyPr>
          <a:lstStyle/>
          <a:p>
            <a:pPr indent="0" lvl="0" marL="0" marR="5715" rtl="0" algn="r">
              <a:lnSpc>
                <a:spcPct val="114027"/>
              </a:lnSpc>
              <a:spcBef>
                <a:spcPts val="0"/>
              </a:spcBef>
              <a:spcAft>
                <a:spcPts val="0"/>
              </a:spcAft>
              <a:buClr>
                <a:srgbClr val="2264C8"/>
              </a:buClr>
              <a:buSzPts val="3600"/>
              <a:buFont typeface="Century Gothic"/>
              <a:buNone/>
            </a:pPr>
            <a:r>
              <a:rPr b="1" lang="en-US" sz="3600">
                <a:solidFill>
                  <a:srgbClr val="2264C8"/>
                </a:solidFill>
              </a:rPr>
              <a:t>INTEGRAL A TODAS LAS DIMENSIONES DEL DESARROLLO</a:t>
            </a:r>
            <a:endParaRPr b="1" sz="3600">
              <a:solidFill>
                <a:srgbClr val="2264C8"/>
              </a:solidFill>
            </a:endParaRPr>
          </a:p>
        </p:txBody>
      </p:sp>
      <p:sp>
        <p:nvSpPr>
          <p:cNvPr id="310" name="Google Shape;310;p40"/>
          <p:cNvSpPr txBox="1"/>
          <p:nvPr/>
        </p:nvSpPr>
        <p:spPr>
          <a:xfrm>
            <a:off x="4752594" y="1985010"/>
            <a:ext cx="6675120" cy="3397725"/>
          </a:xfrm>
          <a:prstGeom prst="rect">
            <a:avLst/>
          </a:prstGeom>
          <a:noFill/>
          <a:ln>
            <a:noFill/>
          </a:ln>
        </p:spPr>
        <p:txBody>
          <a:bodyPr anchorCtr="0" anchor="t" bIns="0" lIns="0" spcFirstLastPara="1" rIns="0" wrap="square" tIns="50150">
            <a:noAutofit/>
          </a:bodyPr>
          <a:lstStyle/>
          <a:p>
            <a:pPr indent="0" lvl="0" marL="12700" marR="551180" rtl="0" algn="l">
              <a:lnSpc>
                <a:spcPct val="108181"/>
              </a:lnSpc>
              <a:spcBef>
                <a:spcPts val="0"/>
              </a:spcBef>
              <a:spcAft>
                <a:spcPts val="0"/>
              </a:spcAft>
              <a:buNone/>
            </a:pPr>
            <a:r>
              <a:rPr lang="en-US" sz="2200">
                <a:solidFill>
                  <a:schemeClr val="dk1"/>
                </a:solidFill>
                <a:latin typeface="Century Gothic"/>
                <a:ea typeface="Century Gothic"/>
                <a:cs typeface="Century Gothic"/>
                <a:sym typeface="Century Gothic"/>
              </a:rPr>
              <a:t>"No nos enfrentamos a dos crisis separadas, una ambiental y otra social, sino más bien a una crisis compleja que es tanto social como ambiental</a:t>
            </a:r>
            <a:r>
              <a:rPr i="1" lang="en-US" sz="2200">
                <a:solidFill>
                  <a:schemeClr val="dk1"/>
                </a:solidFill>
                <a:latin typeface="Century Gothic"/>
                <a:ea typeface="Century Gothic"/>
                <a:cs typeface="Century Gothic"/>
                <a:sym typeface="Century Gothic"/>
              </a:rPr>
              <a:t>.</a:t>
            </a:r>
            <a:endParaRPr i="1" sz="2200">
              <a:solidFill>
                <a:schemeClr val="dk1"/>
              </a:solidFill>
              <a:latin typeface="Century Gothic"/>
              <a:ea typeface="Century Gothic"/>
              <a:cs typeface="Century Gothic"/>
              <a:sym typeface="Century Gothic"/>
            </a:endParaRPr>
          </a:p>
          <a:p>
            <a:pPr indent="0" lvl="0" marL="0" marR="0" rtl="0" algn="l">
              <a:lnSpc>
                <a:spcPct val="100000"/>
              </a:lnSpc>
              <a:spcBef>
                <a:spcPts val="10"/>
              </a:spcBef>
              <a:spcAft>
                <a:spcPts val="0"/>
              </a:spcAft>
              <a:buNone/>
            </a:pPr>
            <a:r>
              <a:t/>
            </a:r>
            <a:endParaRPr i="1" sz="3550">
              <a:solidFill>
                <a:schemeClr val="dk1"/>
              </a:solidFill>
              <a:latin typeface="Century Gothic"/>
              <a:ea typeface="Century Gothic"/>
              <a:cs typeface="Century Gothic"/>
              <a:sym typeface="Century Gothic"/>
            </a:endParaRPr>
          </a:p>
          <a:p>
            <a:pPr indent="0" lvl="0" marL="12700" marR="264160" rtl="0" algn="l">
              <a:lnSpc>
                <a:spcPct val="108181"/>
              </a:lnSpc>
              <a:spcBef>
                <a:spcPts val="0"/>
              </a:spcBef>
              <a:spcAft>
                <a:spcPts val="0"/>
              </a:spcAft>
              <a:buNone/>
            </a:pPr>
            <a:r>
              <a:rPr i="1" lang="en-US" sz="2200">
                <a:solidFill>
                  <a:schemeClr val="dk1"/>
                </a:solidFill>
                <a:latin typeface="Century Gothic"/>
                <a:ea typeface="Century Gothic"/>
                <a:cs typeface="Century Gothic"/>
                <a:sym typeface="Century Gothic"/>
              </a:rPr>
              <a:t>Las estrategias para una solución exigen un enfoque integral para combatir la pobreza, devolver la dignidad a los excluidos y, al mismo tiempo, proteger la naturaleza".</a:t>
            </a:r>
            <a:endParaRPr sz="3300">
              <a:solidFill>
                <a:schemeClr val="dk1"/>
              </a:solidFill>
              <a:latin typeface="Century Gothic"/>
              <a:ea typeface="Century Gothic"/>
              <a:cs typeface="Century Gothic"/>
              <a:sym typeface="Century Gothic"/>
            </a:endParaRPr>
          </a:p>
          <a:p>
            <a:pPr indent="0" lvl="0" marL="2536190" marR="0" rtl="0" algn="l">
              <a:lnSpc>
                <a:spcPct val="100000"/>
              </a:lnSpc>
              <a:spcBef>
                <a:spcPts val="0"/>
              </a:spcBef>
              <a:spcAft>
                <a:spcPts val="0"/>
              </a:spcAft>
              <a:buNone/>
            </a:pPr>
            <a:r>
              <a:rPr lang="en-US" sz="2200">
                <a:solidFill>
                  <a:schemeClr val="dk1"/>
                </a:solidFill>
                <a:latin typeface="Century Gothic"/>
                <a:ea typeface="Century Gothic"/>
                <a:cs typeface="Century Gothic"/>
                <a:sym typeface="Century Gothic"/>
              </a:rPr>
              <a:t>(Pope Francis, Laudato Si, 139)</a:t>
            </a:r>
            <a:endParaRPr sz="2200">
              <a:solidFill>
                <a:schemeClr val="dk1"/>
              </a:solidFill>
              <a:latin typeface="Century Gothic"/>
              <a:ea typeface="Century Gothic"/>
              <a:cs typeface="Century Gothic"/>
              <a:sym typeface="Century Gothic"/>
            </a:endParaRPr>
          </a:p>
        </p:txBody>
      </p:sp>
      <p:pic>
        <p:nvPicPr>
          <p:cNvPr descr="C2-HD-BTM.png" id="311" name="Google Shape;311;p4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312" name="Google Shape;312;p40"/>
          <p:cNvPicPr preferRelativeResize="0"/>
          <p:nvPr/>
        </p:nvPicPr>
        <p:blipFill rotWithShape="1">
          <a:blip r:embed="rId4">
            <a:alphaModFix/>
          </a:blip>
          <a:srcRect b="0" l="0" r="0" t="0"/>
          <a:stretch/>
        </p:blipFill>
        <p:spPr>
          <a:xfrm>
            <a:off x="575187" y="1948138"/>
            <a:ext cx="4056021" cy="33022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1"/>
          <p:cNvSpPr txBox="1"/>
          <p:nvPr>
            <p:ph type="title"/>
          </p:nvPr>
        </p:nvSpPr>
        <p:spPr>
          <a:xfrm>
            <a:off x="4445001" y="132333"/>
            <a:ext cx="6540626" cy="69596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rPr>
              <a:t>ONG EN LA ONU</a:t>
            </a:r>
            <a:endParaRPr b="1" sz="4400">
              <a:solidFill>
                <a:srgbClr val="2264C8"/>
              </a:solidFill>
            </a:endParaRPr>
          </a:p>
        </p:txBody>
      </p:sp>
      <p:sp>
        <p:nvSpPr>
          <p:cNvPr id="318" name="Google Shape;318;p41"/>
          <p:cNvSpPr txBox="1"/>
          <p:nvPr/>
        </p:nvSpPr>
        <p:spPr>
          <a:xfrm>
            <a:off x="486697" y="2404364"/>
            <a:ext cx="3613355" cy="3622145"/>
          </a:xfrm>
          <a:prstGeom prst="rect">
            <a:avLst/>
          </a:prstGeom>
          <a:noFill/>
          <a:ln>
            <a:noFill/>
          </a:ln>
        </p:spPr>
        <p:txBody>
          <a:bodyPr anchorCtr="0" anchor="t" bIns="0" lIns="0" spcFirstLastPara="1" rIns="0" wrap="square" tIns="48875">
            <a:noAutofit/>
          </a:bodyPr>
          <a:lstStyle/>
          <a:p>
            <a:pPr indent="-228600" lvl="0" marL="241300" marR="5080" rtl="0" algn="l">
              <a:lnSpc>
                <a:spcPct val="90000"/>
              </a:lnSpc>
              <a:spcBef>
                <a:spcPts val="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En el sistema de las Naciones Unidas, se nos considera ONG (organizaciones no gubernamentales))</a:t>
            </a:r>
            <a:endParaRPr/>
          </a:p>
          <a:p>
            <a:pPr indent="0" lvl="0" marL="0" marR="0" rtl="0" algn="l">
              <a:lnSpc>
                <a:spcPct val="100000"/>
              </a:lnSpc>
              <a:spcBef>
                <a:spcPts val="40"/>
              </a:spcBef>
              <a:spcAft>
                <a:spcPts val="0"/>
              </a:spcAft>
              <a:buClr>
                <a:schemeClr val="dk1"/>
              </a:buClr>
              <a:buSzPts val="3750"/>
              <a:buFont typeface="Arial"/>
              <a:buNone/>
            </a:pPr>
            <a:r>
              <a:t/>
            </a:r>
            <a:endParaRPr sz="3750">
              <a:solidFill>
                <a:schemeClr val="dk1"/>
              </a:solidFill>
              <a:latin typeface="Century Gothic"/>
              <a:ea typeface="Century Gothic"/>
              <a:cs typeface="Century Gothic"/>
              <a:sym typeface="Century Gothic"/>
            </a:endParaRPr>
          </a:p>
          <a:p>
            <a:pPr indent="-228600" lvl="0" marL="241300" marR="560070" rtl="0" algn="l">
              <a:lnSpc>
                <a:spcPct val="107916"/>
              </a:lnSpc>
              <a:spcBef>
                <a:spcPts val="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Poco más de 5.000 ONG tienen acreditación de la ONU</a:t>
            </a:r>
            <a:endParaRPr sz="2400">
              <a:solidFill>
                <a:schemeClr val="dk1"/>
              </a:solidFill>
              <a:latin typeface="Century Gothic"/>
              <a:ea typeface="Century Gothic"/>
              <a:cs typeface="Century Gothic"/>
              <a:sym typeface="Century Gothic"/>
            </a:endParaRPr>
          </a:p>
        </p:txBody>
      </p:sp>
      <p:sp>
        <p:nvSpPr>
          <p:cNvPr id="319" name="Google Shape;319;p41"/>
          <p:cNvSpPr/>
          <p:nvPr/>
        </p:nvSpPr>
        <p:spPr>
          <a:xfrm>
            <a:off x="3804920" y="828293"/>
            <a:ext cx="8234933" cy="56982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320" name="Google Shape;320;p41"/>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2"/>
          <p:cNvSpPr txBox="1"/>
          <p:nvPr>
            <p:ph type="title"/>
          </p:nvPr>
        </p:nvSpPr>
        <p:spPr>
          <a:xfrm>
            <a:off x="-956000" y="874589"/>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SEDE DEL ONU  NEW YORK</a:t>
            </a:r>
            <a:endParaRPr b="1">
              <a:solidFill>
                <a:srgbClr val="2264C8"/>
              </a:solidFill>
            </a:endParaRPr>
          </a:p>
        </p:txBody>
      </p:sp>
      <p:sp>
        <p:nvSpPr>
          <p:cNvPr id="326" name="Google Shape;326;p42"/>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rgbClr val="F63790"/>
              </a:buClr>
              <a:buSzPts val="1800"/>
              <a:buNone/>
            </a:pPr>
            <a:r>
              <a:rPr lang="en-US">
                <a:solidFill>
                  <a:srgbClr val="F63790"/>
                </a:solidFill>
              </a:rPr>
              <a:t>Situado en NYC</a:t>
            </a:r>
            <a:endParaRPr>
              <a:solidFill>
                <a:srgbClr val="F63790"/>
              </a:solidFill>
            </a:endParaRPr>
          </a:p>
        </p:txBody>
      </p:sp>
      <p:pic>
        <p:nvPicPr>
          <p:cNvPr id="327" name="Google Shape;327;p42"/>
          <p:cNvPicPr preferRelativeResize="0"/>
          <p:nvPr/>
        </p:nvPicPr>
        <p:blipFill rotWithShape="1">
          <a:blip r:embed="rId3">
            <a:alphaModFix/>
          </a:blip>
          <a:srcRect b="0" l="0" r="0" t="0"/>
          <a:stretch/>
        </p:blipFill>
        <p:spPr>
          <a:xfrm>
            <a:off x="7721570" y="386701"/>
            <a:ext cx="4470433" cy="5956599"/>
          </a:xfrm>
          <a:prstGeom prst="rect">
            <a:avLst/>
          </a:prstGeom>
          <a:noFill/>
          <a:ln>
            <a:noFill/>
          </a:ln>
        </p:spPr>
      </p:pic>
      <p:pic>
        <p:nvPicPr>
          <p:cNvPr id="328" name="Google Shape;328;p42"/>
          <p:cNvPicPr preferRelativeResize="0"/>
          <p:nvPr/>
        </p:nvPicPr>
        <p:blipFill rotWithShape="1">
          <a:blip r:embed="rId4">
            <a:alphaModFix/>
          </a:blip>
          <a:srcRect b="0" l="0" r="0" t="0"/>
          <a:stretch/>
        </p:blipFill>
        <p:spPr>
          <a:xfrm>
            <a:off x="208667" y="4587770"/>
            <a:ext cx="7319467" cy="1755532"/>
          </a:xfrm>
          <a:prstGeom prst="rect">
            <a:avLst/>
          </a:prstGeom>
          <a:noFill/>
          <a:ln>
            <a:noFill/>
          </a:ln>
        </p:spPr>
      </p:pic>
      <p:pic>
        <p:nvPicPr>
          <p:cNvPr id="329" name="Google Shape;329;p42"/>
          <p:cNvPicPr preferRelativeResize="0"/>
          <p:nvPr/>
        </p:nvPicPr>
        <p:blipFill rotWithShape="1">
          <a:blip r:embed="rId5">
            <a:alphaModFix/>
          </a:blip>
          <a:srcRect b="0" l="0" r="0" t="0"/>
          <a:stretch/>
        </p:blipFill>
        <p:spPr>
          <a:xfrm>
            <a:off x="3558834" y="1578778"/>
            <a:ext cx="3969300" cy="2787167"/>
          </a:xfrm>
          <a:prstGeom prst="rect">
            <a:avLst/>
          </a:prstGeom>
          <a:noFill/>
          <a:ln>
            <a:noFill/>
          </a:ln>
        </p:spPr>
      </p:pic>
      <p:pic>
        <p:nvPicPr>
          <p:cNvPr id="330" name="Google Shape;330;p42"/>
          <p:cNvPicPr preferRelativeResize="0"/>
          <p:nvPr/>
        </p:nvPicPr>
        <p:blipFill rotWithShape="1">
          <a:blip r:embed="rId6">
            <a:alphaModFix/>
          </a:blip>
          <a:srcRect b="0" l="0" r="0" t="0"/>
          <a:stretch/>
        </p:blipFill>
        <p:spPr>
          <a:xfrm>
            <a:off x="217869" y="2733106"/>
            <a:ext cx="3147531" cy="1391799"/>
          </a:xfrm>
          <a:prstGeom prst="rect">
            <a:avLst/>
          </a:prstGeom>
          <a:noFill/>
          <a:ln>
            <a:noFill/>
          </a:ln>
        </p:spPr>
      </p:pic>
      <p:pic>
        <p:nvPicPr>
          <p:cNvPr descr="C2-HD-BTM.png" id="331" name="Google Shape;331;p42"/>
          <p:cNvPicPr preferRelativeResize="0"/>
          <p:nvPr/>
        </p:nvPicPr>
        <p:blipFill rotWithShape="1">
          <a:blip r:embed="rId7">
            <a:alphaModFix/>
          </a:blip>
          <a:srcRect b="0" l="0" r="0" t="0"/>
          <a:stretch/>
        </p:blipFill>
        <p:spPr>
          <a:xfrm>
            <a:off x="0" y="6094400"/>
            <a:ext cx="12192000" cy="76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3"/>
          <p:cNvSpPr txBox="1"/>
          <p:nvPr>
            <p:ph type="title"/>
          </p:nvPr>
        </p:nvSpPr>
        <p:spPr>
          <a:xfrm>
            <a:off x="-3318200" y="436910"/>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FF0000"/>
              </a:buClr>
              <a:buSzPts val="3200"/>
              <a:buFont typeface="Century Gothic"/>
              <a:buNone/>
            </a:pPr>
            <a:r>
              <a:rPr b="1" lang="en-US">
                <a:solidFill>
                  <a:srgbClr val="FF0000"/>
                </a:solidFill>
              </a:rPr>
              <a:t>GINEBRA</a:t>
            </a:r>
            <a:endParaRPr b="1">
              <a:solidFill>
                <a:srgbClr val="FF0000"/>
              </a:solidFill>
            </a:endParaRPr>
          </a:p>
        </p:txBody>
      </p:sp>
      <p:sp>
        <p:nvSpPr>
          <p:cNvPr id="337" name="Google Shape;337;p43"/>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338" name="Google Shape;338;p43"/>
          <p:cNvPicPr preferRelativeResize="0"/>
          <p:nvPr/>
        </p:nvPicPr>
        <p:blipFill rotWithShape="1">
          <a:blip r:embed="rId3">
            <a:alphaModFix/>
          </a:blip>
          <a:srcRect b="21076" l="0" r="0" t="10867"/>
          <a:stretch/>
        </p:blipFill>
        <p:spPr>
          <a:xfrm>
            <a:off x="8479634" y="976618"/>
            <a:ext cx="3603433" cy="2452383"/>
          </a:xfrm>
          <a:prstGeom prst="rect">
            <a:avLst/>
          </a:prstGeom>
          <a:noFill/>
          <a:ln>
            <a:noFill/>
          </a:ln>
        </p:spPr>
      </p:pic>
      <p:pic>
        <p:nvPicPr>
          <p:cNvPr id="339" name="Google Shape;339;p43"/>
          <p:cNvPicPr preferRelativeResize="0"/>
          <p:nvPr/>
        </p:nvPicPr>
        <p:blipFill rotWithShape="1">
          <a:blip r:embed="rId4">
            <a:alphaModFix/>
          </a:blip>
          <a:srcRect b="0" l="0" r="0" t="0"/>
          <a:stretch/>
        </p:blipFill>
        <p:spPr>
          <a:xfrm>
            <a:off x="8479639" y="4066198"/>
            <a:ext cx="3603429" cy="2025399"/>
          </a:xfrm>
          <a:prstGeom prst="rect">
            <a:avLst/>
          </a:prstGeom>
          <a:noFill/>
          <a:ln>
            <a:noFill/>
          </a:ln>
        </p:spPr>
      </p:pic>
      <p:pic>
        <p:nvPicPr>
          <p:cNvPr id="340" name="Google Shape;340;p43"/>
          <p:cNvPicPr preferRelativeResize="0"/>
          <p:nvPr/>
        </p:nvPicPr>
        <p:blipFill rotWithShape="1">
          <a:blip r:embed="rId5">
            <a:alphaModFix/>
          </a:blip>
          <a:srcRect b="0" l="0" r="0" t="0"/>
          <a:stretch/>
        </p:blipFill>
        <p:spPr>
          <a:xfrm>
            <a:off x="192534" y="1711485"/>
            <a:ext cx="8097367" cy="4559033"/>
          </a:xfrm>
          <a:prstGeom prst="rect">
            <a:avLst/>
          </a:prstGeom>
          <a:noFill/>
          <a:ln>
            <a:noFill/>
          </a:ln>
        </p:spPr>
      </p:pic>
      <p:pic>
        <p:nvPicPr>
          <p:cNvPr descr="C2-HD-BTM.png" id="341" name="Google Shape;341;p43"/>
          <p:cNvPicPr preferRelativeResize="0"/>
          <p:nvPr/>
        </p:nvPicPr>
        <p:blipFill rotWithShape="1">
          <a:blip r:embed="rId6">
            <a:alphaModFix/>
          </a:blip>
          <a:srcRect b="0" l="0" r="0" t="0"/>
          <a:stretch/>
        </p:blipFill>
        <p:spPr>
          <a:xfrm>
            <a:off x="0" y="6094400"/>
            <a:ext cx="12192000" cy="76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4"/>
          <p:cNvSpPr txBox="1"/>
          <p:nvPr>
            <p:ph type="title"/>
          </p:nvPr>
        </p:nvSpPr>
        <p:spPr>
          <a:xfrm>
            <a:off x="415600" y="640584"/>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lang="en-US">
                <a:solidFill>
                  <a:srgbClr val="2264C8"/>
                </a:solidFill>
              </a:rPr>
              <a:t>NAI, KENYA</a:t>
            </a:r>
            <a:endParaRPr>
              <a:solidFill>
                <a:srgbClr val="2264C8"/>
              </a:solidFill>
            </a:endParaRPr>
          </a:p>
        </p:txBody>
      </p:sp>
      <p:sp>
        <p:nvSpPr>
          <p:cNvPr id="347" name="Google Shape;347;p44"/>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348" name="Google Shape;348;p44"/>
          <p:cNvPicPr preferRelativeResize="0"/>
          <p:nvPr/>
        </p:nvPicPr>
        <p:blipFill rotWithShape="1">
          <a:blip r:embed="rId3">
            <a:alphaModFix/>
          </a:blip>
          <a:srcRect b="0" l="0" r="0" t="0"/>
          <a:stretch/>
        </p:blipFill>
        <p:spPr>
          <a:xfrm>
            <a:off x="748201" y="2285116"/>
            <a:ext cx="3932332" cy="3932300"/>
          </a:xfrm>
          <a:prstGeom prst="rect">
            <a:avLst/>
          </a:prstGeom>
          <a:noFill/>
          <a:ln>
            <a:noFill/>
          </a:ln>
        </p:spPr>
      </p:pic>
      <p:pic>
        <p:nvPicPr>
          <p:cNvPr id="349" name="Google Shape;349;p44"/>
          <p:cNvPicPr preferRelativeResize="0"/>
          <p:nvPr/>
        </p:nvPicPr>
        <p:blipFill rotWithShape="1">
          <a:blip r:embed="rId4">
            <a:alphaModFix/>
          </a:blip>
          <a:srcRect b="0" l="0" r="0" t="0"/>
          <a:stretch/>
        </p:blipFill>
        <p:spPr>
          <a:xfrm>
            <a:off x="5428733" y="250768"/>
            <a:ext cx="6428232" cy="6428232"/>
          </a:xfrm>
          <a:prstGeom prst="rect">
            <a:avLst/>
          </a:prstGeom>
          <a:noFill/>
          <a:ln>
            <a:noFill/>
          </a:ln>
        </p:spPr>
      </p:pic>
      <p:pic>
        <p:nvPicPr>
          <p:cNvPr descr="C2-HD-BTM.png" id="350" name="Google Shape;350;p44"/>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
        <p:nvSpPr>
          <p:cNvPr id="351" name="Google Shape;351;p44"/>
          <p:cNvSpPr txBox="1"/>
          <p:nvPr/>
        </p:nvSpPr>
        <p:spPr>
          <a:xfrm>
            <a:off x="-6306167" y="960876"/>
            <a:ext cx="11360800" cy="8600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NAIROBI</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5"/>
          <p:cNvSpPr txBox="1"/>
          <p:nvPr>
            <p:ph idx="1" type="body"/>
          </p:nvPr>
        </p:nvSpPr>
        <p:spPr>
          <a:xfrm>
            <a:off x="9528067" y="2097300"/>
            <a:ext cx="2508800" cy="4566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b="1" lang="en-US">
                <a:latin typeface="Arial"/>
                <a:ea typeface="Arial"/>
                <a:cs typeface="Arial"/>
                <a:sym typeface="Arial"/>
              </a:rPr>
              <a:t>La Agenda 2030 Para obtener más información sobre los 17 ODS, ¡echa un vistazo a este video también! </a:t>
            </a:r>
            <a:endParaRPr/>
          </a:p>
          <a:p>
            <a:pPr indent="0" lvl="0" marL="0" rtl="0" algn="l">
              <a:lnSpc>
                <a:spcPct val="90000"/>
              </a:lnSpc>
              <a:spcBef>
                <a:spcPts val="0"/>
              </a:spcBef>
              <a:spcAft>
                <a:spcPts val="0"/>
              </a:spcAft>
              <a:buClr>
                <a:schemeClr val="dk1"/>
              </a:buClr>
              <a:buSzPts val="1800"/>
              <a:buNone/>
            </a:pPr>
            <a:r>
              <a:t/>
            </a:r>
            <a:endParaRPr b="1">
              <a:latin typeface="Arial"/>
              <a:ea typeface="Arial"/>
              <a:cs typeface="Arial"/>
              <a:sym typeface="Arial"/>
            </a:endParaRPr>
          </a:p>
          <a:p>
            <a:pPr indent="0" lvl="0" marL="0" rtl="0" algn="l">
              <a:lnSpc>
                <a:spcPct val="90000"/>
              </a:lnSpc>
              <a:spcBef>
                <a:spcPts val="0"/>
              </a:spcBef>
              <a:spcAft>
                <a:spcPts val="0"/>
              </a:spcAft>
              <a:buClr>
                <a:srgbClr val="2264C8"/>
              </a:buClr>
              <a:buSzPts val="1800"/>
              <a:buNone/>
            </a:pPr>
            <a:r>
              <a:rPr b="1" lang="en-US">
                <a:solidFill>
                  <a:srgbClr val="2264C8"/>
                </a:solidFill>
                <a:latin typeface="Arial"/>
                <a:ea typeface="Arial"/>
                <a:cs typeface="Arial"/>
                <a:sym typeface="Arial"/>
              </a:rPr>
              <a:t>https://www.youtube.com/watch?v=9-xdy1Jr2eg</a:t>
            </a:r>
            <a:endParaRPr b="1">
              <a:solidFill>
                <a:srgbClr val="2264C8"/>
              </a:solidFill>
              <a:latin typeface="Arial"/>
              <a:ea typeface="Arial"/>
              <a:cs typeface="Arial"/>
              <a:sym typeface="Arial"/>
            </a:endParaRPr>
          </a:p>
        </p:txBody>
      </p:sp>
      <p:sp>
        <p:nvSpPr>
          <p:cNvPr id="357" name="Google Shape;357;p45"/>
          <p:cNvSpPr txBox="1"/>
          <p:nvPr>
            <p:ph type="title"/>
          </p:nvPr>
        </p:nvSpPr>
        <p:spPr>
          <a:xfrm>
            <a:off x="6953048" y="176981"/>
            <a:ext cx="4584833" cy="1874586"/>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sz="3600">
                <a:solidFill>
                  <a:srgbClr val="2264C8"/>
                </a:solidFill>
              </a:rPr>
              <a:t>ENFOQUE ACTUAL DE LAS NACIONES UNIDAS</a:t>
            </a:r>
            <a:br>
              <a:rPr b="1" lang="en-US" sz="3600">
                <a:solidFill>
                  <a:srgbClr val="2264C8"/>
                </a:solidFill>
              </a:rPr>
            </a:br>
            <a:endParaRPr b="1" sz="3600">
              <a:solidFill>
                <a:srgbClr val="2264C8"/>
              </a:solidFill>
            </a:endParaRPr>
          </a:p>
        </p:txBody>
      </p:sp>
      <p:pic>
        <p:nvPicPr>
          <p:cNvPr descr="C2-HD-BTM.png" id="358" name="Google Shape;358;p45"/>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grpSp>
        <p:nvGrpSpPr>
          <p:cNvPr id="359" name="Google Shape;359;p45"/>
          <p:cNvGrpSpPr/>
          <p:nvPr/>
        </p:nvGrpSpPr>
        <p:grpSpPr>
          <a:xfrm>
            <a:off x="1382294" y="1247775"/>
            <a:ext cx="7340088" cy="4681077"/>
            <a:chOff x="76200" y="0"/>
            <a:chExt cx="5467350" cy="4333875"/>
          </a:xfrm>
        </p:grpSpPr>
        <p:pic>
          <p:nvPicPr>
            <p:cNvPr descr="SDG16 icon" id="360" name="Google Shape;360;p45">
              <a:hlinkClick r:id="rId4"/>
            </p:cNvPr>
            <p:cNvPicPr preferRelativeResize="0"/>
            <p:nvPr/>
          </p:nvPicPr>
          <p:blipFill rotWithShape="1">
            <a:blip r:embed="rId5">
              <a:alphaModFix/>
            </a:blip>
            <a:srcRect b="0" l="0" r="0" t="0"/>
            <a:stretch/>
          </p:blipFill>
          <p:spPr>
            <a:xfrm>
              <a:off x="133350" y="3248025"/>
              <a:ext cx="1076325" cy="1076325"/>
            </a:xfrm>
            <a:prstGeom prst="rect">
              <a:avLst/>
            </a:prstGeom>
            <a:noFill/>
            <a:ln>
              <a:noFill/>
            </a:ln>
          </p:spPr>
        </p:pic>
        <p:pic>
          <p:nvPicPr>
            <p:cNvPr descr="SDG11 icon" id="361" name="Google Shape;361;p45">
              <a:hlinkClick r:id="rId6"/>
            </p:cNvPr>
            <p:cNvPicPr preferRelativeResize="0"/>
            <p:nvPr/>
          </p:nvPicPr>
          <p:blipFill rotWithShape="1">
            <a:blip r:embed="rId7">
              <a:alphaModFix/>
            </a:blip>
            <a:srcRect b="0" l="0" r="0" t="0"/>
            <a:stretch/>
          </p:blipFill>
          <p:spPr>
            <a:xfrm>
              <a:off x="76200" y="2152650"/>
              <a:ext cx="1076325" cy="1076325"/>
            </a:xfrm>
            <a:prstGeom prst="rect">
              <a:avLst/>
            </a:prstGeom>
            <a:noFill/>
            <a:ln>
              <a:noFill/>
            </a:ln>
          </p:spPr>
        </p:pic>
        <p:pic>
          <p:nvPicPr>
            <p:cNvPr descr="SDG13 icon" id="362" name="Google Shape;362;p45">
              <a:hlinkClick r:id="rId8"/>
            </p:cNvPr>
            <p:cNvPicPr preferRelativeResize="0"/>
            <p:nvPr/>
          </p:nvPicPr>
          <p:blipFill rotWithShape="1">
            <a:blip r:embed="rId9">
              <a:alphaModFix/>
            </a:blip>
            <a:srcRect b="0" l="0" r="0" t="0"/>
            <a:stretch/>
          </p:blipFill>
          <p:spPr>
            <a:xfrm>
              <a:off x="2228850" y="2181225"/>
              <a:ext cx="1076325" cy="1076325"/>
            </a:xfrm>
            <a:prstGeom prst="rect">
              <a:avLst/>
            </a:prstGeom>
            <a:noFill/>
            <a:ln>
              <a:noFill/>
            </a:ln>
          </p:spPr>
        </p:pic>
        <p:pic>
          <p:nvPicPr>
            <p:cNvPr descr="SDG6 icon" id="363" name="Google Shape;363;p45">
              <a:hlinkClick r:id="rId10"/>
            </p:cNvPr>
            <p:cNvPicPr preferRelativeResize="0"/>
            <p:nvPr/>
          </p:nvPicPr>
          <p:blipFill rotWithShape="1">
            <a:blip r:embed="rId11">
              <a:alphaModFix/>
            </a:blip>
            <a:srcRect b="0" l="0" r="0" t="0"/>
            <a:stretch/>
          </p:blipFill>
          <p:spPr>
            <a:xfrm>
              <a:off x="76200" y="1076325"/>
              <a:ext cx="1076325" cy="1076325"/>
            </a:xfrm>
            <a:prstGeom prst="rect">
              <a:avLst/>
            </a:prstGeom>
            <a:noFill/>
            <a:ln>
              <a:noFill/>
            </a:ln>
          </p:spPr>
        </p:pic>
        <p:pic>
          <p:nvPicPr>
            <p:cNvPr descr="SDG9 icon" id="364" name="Google Shape;364;p45">
              <a:hlinkClick r:id="rId12"/>
            </p:cNvPr>
            <p:cNvPicPr preferRelativeResize="0"/>
            <p:nvPr/>
          </p:nvPicPr>
          <p:blipFill rotWithShape="1">
            <a:blip r:embed="rId13">
              <a:alphaModFix/>
            </a:blip>
            <a:srcRect b="0" l="0" r="0" t="0"/>
            <a:stretch/>
          </p:blipFill>
          <p:spPr>
            <a:xfrm>
              <a:off x="3305175" y="1076325"/>
              <a:ext cx="1076325" cy="1076325"/>
            </a:xfrm>
            <a:prstGeom prst="rect">
              <a:avLst/>
            </a:prstGeom>
            <a:noFill/>
            <a:ln>
              <a:noFill/>
            </a:ln>
          </p:spPr>
        </p:pic>
        <p:pic>
          <p:nvPicPr>
            <p:cNvPr descr="SDG5 icon" id="365" name="Google Shape;365;p45">
              <a:hlinkClick r:id="rId14"/>
            </p:cNvPr>
            <p:cNvPicPr preferRelativeResize="0"/>
            <p:nvPr/>
          </p:nvPicPr>
          <p:blipFill rotWithShape="1">
            <a:blip r:embed="rId15">
              <a:alphaModFix/>
            </a:blip>
            <a:srcRect b="0" l="0" r="0" t="0"/>
            <a:stretch/>
          </p:blipFill>
          <p:spPr>
            <a:xfrm>
              <a:off x="4400550" y="38100"/>
              <a:ext cx="1076325" cy="1076325"/>
            </a:xfrm>
            <a:prstGeom prst="rect">
              <a:avLst/>
            </a:prstGeom>
            <a:noFill/>
            <a:ln>
              <a:noFill/>
            </a:ln>
          </p:spPr>
        </p:pic>
        <p:pic>
          <p:nvPicPr>
            <p:cNvPr descr="SDG4 icon" id="366" name="Google Shape;366;p45">
              <a:hlinkClick r:id="rId16"/>
            </p:cNvPr>
            <p:cNvPicPr preferRelativeResize="0"/>
            <p:nvPr/>
          </p:nvPicPr>
          <p:blipFill rotWithShape="1">
            <a:blip r:embed="rId17">
              <a:alphaModFix/>
            </a:blip>
            <a:srcRect b="0" l="0" r="0" t="0"/>
            <a:stretch/>
          </p:blipFill>
          <p:spPr>
            <a:xfrm>
              <a:off x="3343275" y="38100"/>
              <a:ext cx="1066800" cy="1066800"/>
            </a:xfrm>
            <a:prstGeom prst="rect">
              <a:avLst/>
            </a:prstGeom>
            <a:noFill/>
            <a:ln>
              <a:noFill/>
            </a:ln>
          </p:spPr>
        </p:pic>
        <p:pic>
          <p:nvPicPr>
            <p:cNvPr descr="SDG8 icon" id="367" name="Google Shape;367;p45">
              <a:hlinkClick r:id="rId18"/>
            </p:cNvPr>
            <p:cNvPicPr preferRelativeResize="0"/>
            <p:nvPr/>
          </p:nvPicPr>
          <p:blipFill rotWithShape="1">
            <a:blip r:embed="rId19">
              <a:alphaModFix/>
            </a:blip>
            <a:srcRect b="0" l="0" r="0" t="0"/>
            <a:stretch/>
          </p:blipFill>
          <p:spPr>
            <a:xfrm>
              <a:off x="2247900" y="1095375"/>
              <a:ext cx="1076325" cy="1076325"/>
            </a:xfrm>
            <a:prstGeom prst="rect">
              <a:avLst/>
            </a:prstGeom>
            <a:noFill/>
            <a:ln>
              <a:noFill/>
            </a:ln>
          </p:spPr>
        </p:pic>
        <p:pic>
          <p:nvPicPr>
            <p:cNvPr descr="SDG7 icon" id="368" name="Google Shape;368;p45">
              <a:hlinkClick r:id="rId20"/>
            </p:cNvPr>
            <p:cNvPicPr preferRelativeResize="0"/>
            <p:nvPr/>
          </p:nvPicPr>
          <p:blipFill rotWithShape="1">
            <a:blip r:embed="rId21">
              <a:alphaModFix/>
            </a:blip>
            <a:srcRect b="0" l="0" r="0" t="0"/>
            <a:stretch/>
          </p:blipFill>
          <p:spPr>
            <a:xfrm>
              <a:off x="1181100" y="1104900"/>
              <a:ext cx="1076325" cy="1076325"/>
            </a:xfrm>
            <a:prstGeom prst="rect">
              <a:avLst/>
            </a:prstGeom>
            <a:noFill/>
            <a:ln>
              <a:noFill/>
            </a:ln>
          </p:spPr>
        </p:pic>
        <p:pic>
          <p:nvPicPr>
            <p:cNvPr descr="SDG10 icon" id="369" name="Google Shape;369;p45">
              <a:hlinkClick r:id="rId22"/>
            </p:cNvPr>
            <p:cNvPicPr preferRelativeResize="0"/>
            <p:nvPr/>
          </p:nvPicPr>
          <p:blipFill rotWithShape="1">
            <a:blip r:embed="rId23">
              <a:alphaModFix/>
            </a:blip>
            <a:srcRect b="0" l="0" r="0" t="0"/>
            <a:stretch/>
          </p:blipFill>
          <p:spPr>
            <a:xfrm>
              <a:off x="4410075" y="1095375"/>
              <a:ext cx="1057275" cy="1057275"/>
            </a:xfrm>
            <a:prstGeom prst="rect">
              <a:avLst/>
            </a:prstGeom>
            <a:noFill/>
            <a:ln>
              <a:noFill/>
            </a:ln>
          </p:spPr>
        </p:pic>
        <p:pic>
          <p:nvPicPr>
            <p:cNvPr descr="SDG14 icon" id="370" name="Google Shape;370;p45">
              <a:hlinkClick r:id="rId24"/>
            </p:cNvPr>
            <p:cNvPicPr preferRelativeResize="0"/>
            <p:nvPr/>
          </p:nvPicPr>
          <p:blipFill rotWithShape="1">
            <a:blip r:embed="rId25">
              <a:alphaModFix/>
            </a:blip>
            <a:srcRect b="0" l="0" r="0" t="0"/>
            <a:stretch/>
          </p:blipFill>
          <p:spPr>
            <a:xfrm>
              <a:off x="3305175" y="2181225"/>
              <a:ext cx="1076325" cy="1076325"/>
            </a:xfrm>
            <a:prstGeom prst="rect">
              <a:avLst/>
            </a:prstGeom>
            <a:noFill/>
            <a:ln>
              <a:noFill/>
            </a:ln>
          </p:spPr>
        </p:pic>
        <p:pic>
          <p:nvPicPr>
            <p:cNvPr descr="SDG15 icon" id="371" name="Google Shape;371;p45">
              <a:hlinkClick r:id="rId26"/>
            </p:cNvPr>
            <p:cNvPicPr preferRelativeResize="0"/>
            <p:nvPr/>
          </p:nvPicPr>
          <p:blipFill rotWithShape="1">
            <a:blip r:embed="rId27">
              <a:alphaModFix/>
            </a:blip>
            <a:srcRect b="0" l="0" r="0" t="0"/>
            <a:stretch/>
          </p:blipFill>
          <p:spPr>
            <a:xfrm>
              <a:off x="4410075" y="2150009"/>
              <a:ext cx="1076325" cy="1076325"/>
            </a:xfrm>
            <a:prstGeom prst="rect">
              <a:avLst/>
            </a:prstGeom>
            <a:noFill/>
            <a:ln>
              <a:noFill/>
            </a:ln>
          </p:spPr>
        </p:pic>
        <p:pic>
          <p:nvPicPr>
            <p:cNvPr descr="SDG17 icon" id="372" name="Google Shape;372;p45">
              <a:hlinkClick r:id="rId28"/>
            </p:cNvPr>
            <p:cNvPicPr preferRelativeResize="0"/>
            <p:nvPr/>
          </p:nvPicPr>
          <p:blipFill rotWithShape="1">
            <a:blip r:embed="rId29">
              <a:alphaModFix/>
            </a:blip>
            <a:srcRect b="0" l="0" r="0" t="0"/>
            <a:stretch/>
          </p:blipFill>
          <p:spPr>
            <a:xfrm>
              <a:off x="4467225" y="3257550"/>
              <a:ext cx="1076325" cy="1076325"/>
            </a:xfrm>
            <a:prstGeom prst="rect">
              <a:avLst/>
            </a:prstGeom>
            <a:noFill/>
            <a:ln>
              <a:noFill/>
            </a:ln>
          </p:spPr>
        </p:pic>
        <p:pic>
          <p:nvPicPr>
            <p:cNvPr descr="SDG2 icon" id="373" name="Google Shape;373;p45">
              <a:hlinkClick r:id="rId30"/>
            </p:cNvPr>
            <p:cNvPicPr preferRelativeResize="0"/>
            <p:nvPr/>
          </p:nvPicPr>
          <p:blipFill rotWithShape="1">
            <a:blip r:embed="rId31">
              <a:alphaModFix/>
            </a:blip>
            <a:srcRect b="0" l="0" r="0" t="0"/>
            <a:stretch/>
          </p:blipFill>
          <p:spPr>
            <a:xfrm>
              <a:off x="1209675" y="0"/>
              <a:ext cx="1085850" cy="1085850"/>
            </a:xfrm>
            <a:prstGeom prst="rect">
              <a:avLst/>
            </a:prstGeom>
            <a:noFill/>
            <a:ln>
              <a:noFill/>
            </a:ln>
          </p:spPr>
        </p:pic>
        <p:pic>
          <p:nvPicPr>
            <p:cNvPr descr="SDG3icon" id="374" name="Google Shape;374;p45">
              <a:hlinkClick r:id="rId32"/>
            </p:cNvPr>
            <p:cNvPicPr preferRelativeResize="0"/>
            <p:nvPr/>
          </p:nvPicPr>
          <p:blipFill rotWithShape="1">
            <a:blip r:embed="rId33">
              <a:alphaModFix/>
            </a:blip>
            <a:srcRect b="0" l="0" r="0" t="0"/>
            <a:stretch/>
          </p:blipFill>
          <p:spPr>
            <a:xfrm>
              <a:off x="2295525" y="19050"/>
              <a:ext cx="1076325" cy="1076325"/>
            </a:xfrm>
            <a:prstGeom prst="rect">
              <a:avLst/>
            </a:prstGeom>
            <a:noFill/>
            <a:ln>
              <a:noFill/>
            </a:ln>
          </p:spPr>
        </p:pic>
        <p:pic>
          <p:nvPicPr>
            <p:cNvPr descr="SDG logo" id="375" name="Google Shape;375;p45"/>
            <p:cNvPicPr preferRelativeResize="0"/>
            <p:nvPr/>
          </p:nvPicPr>
          <p:blipFill rotWithShape="1">
            <a:blip r:embed="rId34">
              <a:alphaModFix/>
            </a:blip>
            <a:srcRect b="0" l="0" r="0" t="0"/>
            <a:stretch/>
          </p:blipFill>
          <p:spPr>
            <a:xfrm>
              <a:off x="1209675" y="3219450"/>
              <a:ext cx="3200400" cy="1066800"/>
            </a:xfrm>
            <a:prstGeom prst="rect">
              <a:avLst/>
            </a:prstGeom>
            <a:noFill/>
            <a:ln>
              <a:noFill/>
            </a:ln>
          </p:spPr>
        </p:pic>
      </p:grpSp>
      <p:pic>
        <p:nvPicPr>
          <p:cNvPr descr="SDG1 icon" id="376" name="Google Shape;376;p45">
            <a:hlinkClick r:id="rId35"/>
          </p:cNvPr>
          <p:cNvPicPr preferRelativeResize="0"/>
          <p:nvPr/>
        </p:nvPicPr>
        <p:blipFill rotWithShape="1">
          <a:blip r:embed="rId36">
            <a:alphaModFix/>
          </a:blip>
          <a:srcRect b="0" l="0" r="0" t="0"/>
          <a:stretch/>
        </p:blipFill>
        <p:spPr>
          <a:xfrm>
            <a:off x="1489587" y="1258888"/>
            <a:ext cx="1445000" cy="1079500"/>
          </a:xfrm>
          <a:prstGeom prst="rect">
            <a:avLst/>
          </a:prstGeom>
          <a:noFill/>
          <a:ln>
            <a:noFill/>
          </a:ln>
        </p:spPr>
      </p:pic>
      <p:pic>
        <p:nvPicPr>
          <p:cNvPr descr="SDG12 icon" id="377" name="Google Shape;377;p45">
            <a:hlinkClick r:id="rId37"/>
          </p:cNvPr>
          <p:cNvPicPr preferRelativeResize="0"/>
          <p:nvPr/>
        </p:nvPicPr>
        <p:blipFill rotWithShape="1">
          <a:blip r:embed="rId38">
            <a:alphaModFix/>
          </a:blip>
          <a:srcRect b="0" l="0" r="0" t="0"/>
          <a:stretch/>
        </p:blipFill>
        <p:spPr>
          <a:xfrm>
            <a:off x="2934587" y="3660067"/>
            <a:ext cx="1316301" cy="10725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6"/>
          <p:cNvSpPr txBox="1"/>
          <p:nvPr>
            <p:ph type="title"/>
          </p:nvPr>
        </p:nvSpPr>
        <p:spPr>
          <a:xfrm>
            <a:off x="3878826" y="560705"/>
            <a:ext cx="7639664" cy="689291"/>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¿POR QUÉ EXISTEN LOS ODS?</a:t>
            </a:r>
            <a:endParaRPr sz="4400">
              <a:solidFill>
                <a:srgbClr val="2264C8"/>
              </a:solidFill>
              <a:latin typeface="Century Gothic"/>
              <a:ea typeface="Century Gothic"/>
              <a:cs typeface="Century Gothic"/>
              <a:sym typeface="Century Gothic"/>
            </a:endParaRPr>
          </a:p>
        </p:txBody>
      </p:sp>
      <p:sp>
        <p:nvSpPr>
          <p:cNvPr id="383" name="Google Shape;383;p46"/>
          <p:cNvSpPr txBox="1"/>
          <p:nvPr>
            <p:ph idx="1" type="body"/>
          </p:nvPr>
        </p:nvSpPr>
        <p:spPr>
          <a:xfrm>
            <a:off x="221226" y="1249996"/>
            <a:ext cx="11132574" cy="4744247"/>
          </a:xfrm>
          <a:prstGeom prst="rect">
            <a:avLst/>
          </a:prstGeom>
          <a:noFill/>
          <a:ln>
            <a:noFill/>
          </a:ln>
        </p:spPr>
        <p:txBody>
          <a:bodyPr anchorCtr="0" anchor="t" bIns="0" lIns="0" spcFirstLastPara="1" rIns="0" wrap="square" tIns="197475">
            <a:noAutofit/>
          </a:bodyPr>
          <a:lstStyle/>
          <a:p>
            <a:pPr indent="-182880" lvl="0" marL="195580" rtl="0" algn="l">
              <a:lnSpc>
                <a:spcPct val="100000"/>
              </a:lnSpc>
              <a:spcBef>
                <a:spcPts val="0"/>
              </a:spcBef>
              <a:spcAft>
                <a:spcPts val="0"/>
              </a:spcAft>
              <a:buClr>
                <a:srgbClr val="5F196F"/>
              </a:buClr>
              <a:buSzPts val="1742"/>
              <a:buFont typeface="Arial"/>
              <a:buChar char="•"/>
            </a:pPr>
            <a:r>
              <a:rPr b="1" lang="en-US">
                <a:solidFill>
                  <a:srgbClr val="5F196F"/>
                </a:solidFill>
              </a:rPr>
              <a:t>La desigualdad está aumentando mientras los ecosistemas críticos están en declive.</a:t>
            </a:r>
            <a:endParaRPr/>
          </a:p>
          <a:p>
            <a:pPr indent="-182880" lvl="0" marL="195580" rtl="0" algn="l">
              <a:lnSpc>
                <a:spcPct val="100000"/>
              </a:lnSpc>
              <a:spcBef>
                <a:spcPts val="1555"/>
              </a:spcBef>
              <a:spcAft>
                <a:spcPts val="0"/>
              </a:spcAft>
              <a:buClr>
                <a:schemeClr val="dk1"/>
              </a:buClr>
              <a:buSzPts val="1742"/>
              <a:buFont typeface="Arial"/>
              <a:buChar char="•"/>
            </a:pPr>
            <a:r>
              <a:rPr b="1" lang="en-US"/>
              <a:t>Las principales tendencias sociales y ambientales de las últimas décadas son insostenibles. Si no se controlan, conducirán al colapso de la sociedad global.</a:t>
            </a:r>
            <a:endParaRPr/>
          </a:p>
          <a:p>
            <a:pPr indent="-182880" lvl="0" marL="195580" rtl="0" algn="l">
              <a:lnSpc>
                <a:spcPct val="100000"/>
              </a:lnSpc>
              <a:spcBef>
                <a:spcPts val="1555"/>
              </a:spcBef>
              <a:spcAft>
                <a:spcPts val="0"/>
              </a:spcAft>
              <a:buClr>
                <a:schemeClr val="dk1"/>
              </a:buClr>
              <a:buSzPts val="1742"/>
              <a:buFont typeface="Arial"/>
              <a:buChar char="•"/>
            </a:pPr>
            <a:r>
              <a:rPr b="1" lang="en-US"/>
              <a:t>Los ODS son el plan de crisis mundial: la salida acordada, justa y verde del lío social y medioambiental que la humanidad ha creado en el último medio siglo.</a:t>
            </a:r>
            <a:endParaRPr/>
          </a:p>
          <a:p>
            <a:pPr indent="-182880" lvl="0" marL="195580" rtl="0" algn="l">
              <a:lnSpc>
                <a:spcPct val="100000"/>
              </a:lnSpc>
              <a:spcBef>
                <a:spcPts val="1555"/>
              </a:spcBef>
              <a:spcAft>
                <a:spcPts val="0"/>
              </a:spcAft>
              <a:buClr>
                <a:schemeClr val="dk1"/>
              </a:buClr>
              <a:buSzPts val="1742"/>
              <a:buFont typeface="Arial"/>
              <a:buChar char="•"/>
            </a:pPr>
            <a:r>
              <a:rPr b="1" lang="en-US"/>
              <a:t>Los ODS apuntan a un mundo donde todos los seres humanos puedan vivir bien, protegiendo y respetando las necesidades del planeta que compartimos. Representan el plan de acción mundial más grande por parte de los gobiernos que dicen esforzarse por lograr este fin.</a:t>
            </a:r>
            <a:endParaRPr/>
          </a:p>
          <a:p>
            <a:pPr indent="-182880" lvl="0" marL="195580" rtl="0" algn="l">
              <a:lnSpc>
                <a:spcPct val="100000"/>
              </a:lnSpc>
              <a:spcBef>
                <a:spcPts val="1555"/>
              </a:spcBef>
              <a:spcAft>
                <a:spcPts val="0"/>
              </a:spcAft>
              <a:buClr>
                <a:schemeClr val="dk1"/>
              </a:buClr>
              <a:buSzPts val="1742"/>
              <a:buFont typeface="Arial"/>
              <a:buChar char="•"/>
            </a:pPr>
            <a:r>
              <a:rPr b="1" lang="en-US"/>
              <a:t>Procede los </a:t>
            </a:r>
            <a:r>
              <a:rPr b="1" lang="en-US">
                <a:solidFill>
                  <a:srgbClr val="5F196F"/>
                </a:solidFill>
              </a:rPr>
              <a:t>MDGs</a:t>
            </a:r>
            <a:endParaRPr b="1">
              <a:solidFill>
                <a:srgbClr val="5F196F"/>
              </a:solidFill>
            </a:endParaRPr>
          </a:p>
        </p:txBody>
      </p:sp>
      <p:pic>
        <p:nvPicPr>
          <p:cNvPr descr="C2-HD-BTM.png" id="384" name="Google Shape;384;p46"/>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47"/>
          <p:cNvSpPr/>
          <p:nvPr/>
        </p:nvSpPr>
        <p:spPr>
          <a:xfrm>
            <a:off x="2159000" y="1168400"/>
            <a:ext cx="7874000" cy="5079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390" name="Google Shape;390;p47"/>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8"/>
          <p:cNvSpPr txBox="1"/>
          <p:nvPr>
            <p:ph type="title"/>
          </p:nvPr>
        </p:nvSpPr>
        <p:spPr>
          <a:xfrm>
            <a:off x="1361440" y="649097"/>
            <a:ext cx="10551160" cy="136640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ODS: TRANSVERSALES Y MULTIDIMENSIONALES</a:t>
            </a:r>
            <a:endParaRPr sz="4400">
              <a:solidFill>
                <a:srgbClr val="2264C8"/>
              </a:solidFill>
              <a:latin typeface="Century Gothic"/>
              <a:ea typeface="Century Gothic"/>
              <a:cs typeface="Century Gothic"/>
              <a:sym typeface="Century Gothic"/>
            </a:endParaRPr>
          </a:p>
        </p:txBody>
      </p:sp>
      <p:sp>
        <p:nvSpPr>
          <p:cNvPr id="396" name="Google Shape;396;p48"/>
          <p:cNvSpPr txBox="1"/>
          <p:nvPr/>
        </p:nvSpPr>
        <p:spPr>
          <a:xfrm>
            <a:off x="1361440" y="2067385"/>
            <a:ext cx="9395969" cy="3602909"/>
          </a:xfrm>
          <a:prstGeom prst="rect">
            <a:avLst/>
          </a:prstGeom>
          <a:noFill/>
          <a:ln>
            <a:noFill/>
          </a:ln>
        </p:spPr>
        <p:txBody>
          <a:bodyPr anchorCtr="0" anchor="t" bIns="0" lIns="0" spcFirstLastPara="1" rIns="0" wrap="square" tIns="12050">
            <a:noAutofit/>
          </a:bodyPr>
          <a:lstStyle/>
          <a:p>
            <a:pPr indent="0" lvl="0" marL="12700" marR="0" rtl="0" algn="l">
              <a:lnSpc>
                <a:spcPct val="111000"/>
              </a:lnSpc>
              <a:spcBef>
                <a:spcPts val="0"/>
              </a:spcBef>
              <a:spcAft>
                <a:spcPts val="0"/>
              </a:spcAft>
              <a:buNone/>
            </a:pPr>
            <a:r>
              <a:rPr lang="en-US" sz="3500">
                <a:solidFill>
                  <a:schemeClr val="dk1"/>
                </a:solidFill>
                <a:latin typeface="Century Gothic"/>
                <a:ea typeface="Century Gothic"/>
                <a:cs typeface="Century Gothic"/>
                <a:sym typeface="Century Gothic"/>
              </a:rPr>
              <a:t>Los 17 ODS cubren cinco dimensiones críticas, también conocidas como las 5 P:</a:t>
            </a:r>
            <a:endParaRPr sz="3500">
              <a:solidFill>
                <a:schemeClr val="dk1"/>
              </a:solidFill>
              <a:latin typeface="Century Gothic"/>
              <a:ea typeface="Century Gothic"/>
              <a:cs typeface="Century Gothic"/>
              <a:sym typeface="Century Gothic"/>
            </a:endParaRPr>
          </a:p>
          <a:p>
            <a:pPr indent="-640080" lvl="0" marL="927100" marR="0" rtl="0" algn="l">
              <a:lnSpc>
                <a:spcPct val="116542"/>
              </a:lnSpc>
              <a:spcBef>
                <a:spcPts val="5"/>
              </a:spcBef>
              <a:spcAft>
                <a:spcPts val="0"/>
              </a:spcAft>
              <a:buClr>
                <a:srgbClr val="F63790"/>
              </a:buClr>
              <a:buSzPts val="3500"/>
              <a:buFont typeface="Noto Sans Symbols"/>
              <a:buChar char="●"/>
            </a:pPr>
            <a:r>
              <a:rPr lang="en-US" sz="3500">
                <a:solidFill>
                  <a:srgbClr val="F63790"/>
                </a:solidFill>
                <a:latin typeface="Century Gothic"/>
                <a:ea typeface="Century Gothic"/>
                <a:cs typeface="Century Gothic"/>
                <a:sym typeface="Century Gothic"/>
              </a:rPr>
              <a:t>P</a:t>
            </a:r>
            <a:r>
              <a:rPr lang="en-US" sz="3500">
                <a:solidFill>
                  <a:srgbClr val="252525"/>
                </a:solidFill>
                <a:latin typeface="Century Gothic"/>
                <a:ea typeface="Century Gothic"/>
                <a:cs typeface="Century Gothic"/>
                <a:sym typeface="Century Gothic"/>
              </a:rPr>
              <a:t>ersonas</a:t>
            </a:r>
            <a:r>
              <a:rPr lang="en-US" sz="3500">
                <a:solidFill>
                  <a:srgbClr val="5F196F"/>
                </a:solidFill>
                <a:latin typeface="Century Gothic"/>
                <a:ea typeface="Century Gothic"/>
                <a:cs typeface="Century Gothic"/>
                <a:sym typeface="Century Gothic"/>
              </a:rPr>
              <a:t>(1-7)</a:t>
            </a:r>
            <a:endParaRPr sz="3500">
              <a:solidFill>
                <a:srgbClr val="5F196F"/>
              </a:solidFill>
              <a:latin typeface="Century Gothic"/>
              <a:ea typeface="Century Gothic"/>
              <a:cs typeface="Century Gothic"/>
              <a:sym typeface="Century Gothic"/>
            </a:endParaRPr>
          </a:p>
          <a:p>
            <a:pPr indent="-640080" lvl="0" marL="927100" marR="0" rtl="0" algn="l">
              <a:lnSpc>
                <a:spcPct val="113142"/>
              </a:lnSpc>
              <a:spcBef>
                <a:spcPts val="0"/>
              </a:spcBef>
              <a:spcAft>
                <a:spcPts val="0"/>
              </a:spcAft>
              <a:buClr>
                <a:srgbClr val="F63790"/>
              </a:buClr>
              <a:buSzPts val="3500"/>
              <a:buFont typeface="Noto Sans Symbols"/>
              <a:buChar char="●"/>
            </a:pPr>
            <a:r>
              <a:rPr lang="en-US" sz="3500">
                <a:solidFill>
                  <a:srgbClr val="F63790"/>
                </a:solidFill>
                <a:latin typeface="Century Gothic"/>
                <a:ea typeface="Century Gothic"/>
                <a:cs typeface="Century Gothic"/>
                <a:sym typeface="Century Gothic"/>
              </a:rPr>
              <a:t>P</a:t>
            </a:r>
            <a:r>
              <a:rPr lang="en-US" sz="3500">
                <a:solidFill>
                  <a:srgbClr val="252525"/>
                </a:solidFill>
                <a:latin typeface="Century Gothic"/>
                <a:ea typeface="Century Gothic"/>
                <a:cs typeface="Century Gothic"/>
                <a:sym typeface="Century Gothic"/>
              </a:rPr>
              <a:t>rosperidad </a:t>
            </a:r>
            <a:r>
              <a:rPr lang="en-US" sz="3500">
                <a:solidFill>
                  <a:srgbClr val="5F196F"/>
                </a:solidFill>
                <a:latin typeface="Century Gothic"/>
                <a:ea typeface="Century Gothic"/>
                <a:cs typeface="Century Gothic"/>
                <a:sym typeface="Century Gothic"/>
              </a:rPr>
              <a:t>(8-11)</a:t>
            </a:r>
            <a:endParaRPr sz="3500">
              <a:solidFill>
                <a:srgbClr val="5F196F"/>
              </a:solidFill>
              <a:latin typeface="Century Gothic"/>
              <a:ea typeface="Century Gothic"/>
              <a:cs typeface="Century Gothic"/>
              <a:sym typeface="Century Gothic"/>
            </a:endParaRPr>
          </a:p>
          <a:p>
            <a:pPr indent="-640080" lvl="0" marL="927100" marR="0" rtl="0" algn="l">
              <a:lnSpc>
                <a:spcPct val="113142"/>
              </a:lnSpc>
              <a:spcBef>
                <a:spcPts val="0"/>
              </a:spcBef>
              <a:spcAft>
                <a:spcPts val="0"/>
              </a:spcAft>
              <a:buClr>
                <a:srgbClr val="F63790"/>
              </a:buClr>
              <a:buSzPts val="3500"/>
              <a:buFont typeface="Noto Sans Symbols"/>
              <a:buChar char="●"/>
            </a:pPr>
            <a:r>
              <a:rPr lang="en-US" sz="3500">
                <a:solidFill>
                  <a:srgbClr val="F63790"/>
                </a:solidFill>
                <a:latin typeface="Century Gothic"/>
                <a:ea typeface="Century Gothic"/>
                <a:cs typeface="Century Gothic"/>
                <a:sym typeface="Century Gothic"/>
              </a:rPr>
              <a:t>P</a:t>
            </a:r>
            <a:r>
              <a:rPr lang="en-US" sz="3500">
                <a:solidFill>
                  <a:srgbClr val="252525"/>
                </a:solidFill>
                <a:latin typeface="Century Gothic"/>
                <a:ea typeface="Century Gothic"/>
                <a:cs typeface="Century Gothic"/>
                <a:sym typeface="Century Gothic"/>
              </a:rPr>
              <a:t>laneta </a:t>
            </a:r>
            <a:r>
              <a:rPr lang="en-US" sz="3500">
                <a:solidFill>
                  <a:srgbClr val="5F196F"/>
                </a:solidFill>
                <a:latin typeface="Century Gothic"/>
                <a:ea typeface="Century Gothic"/>
                <a:cs typeface="Century Gothic"/>
                <a:sym typeface="Century Gothic"/>
              </a:rPr>
              <a:t>(12-14)</a:t>
            </a:r>
            <a:endParaRPr sz="3500">
              <a:solidFill>
                <a:srgbClr val="5F196F"/>
              </a:solidFill>
              <a:latin typeface="Century Gothic"/>
              <a:ea typeface="Century Gothic"/>
              <a:cs typeface="Century Gothic"/>
              <a:sym typeface="Century Gothic"/>
            </a:endParaRPr>
          </a:p>
          <a:p>
            <a:pPr indent="-640080" lvl="0" marL="927100" marR="0" rtl="0" algn="l">
              <a:lnSpc>
                <a:spcPct val="113142"/>
              </a:lnSpc>
              <a:spcBef>
                <a:spcPts val="0"/>
              </a:spcBef>
              <a:spcAft>
                <a:spcPts val="0"/>
              </a:spcAft>
              <a:buClr>
                <a:srgbClr val="F63790"/>
              </a:buClr>
              <a:buSzPts val="3500"/>
              <a:buFont typeface="Noto Sans Symbols"/>
              <a:buChar char="●"/>
            </a:pPr>
            <a:r>
              <a:rPr lang="en-US" sz="3500">
                <a:solidFill>
                  <a:srgbClr val="F63790"/>
                </a:solidFill>
                <a:latin typeface="Century Gothic"/>
                <a:ea typeface="Century Gothic"/>
                <a:cs typeface="Century Gothic"/>
                <a:sym typeface="Century Gothic"/>
              </a:rPr>
              <a:t>P</a:t>
            </a:r>
            <a:r>
              <a:rPr lang="en-US" sz="3500">
                <a:solidFill>
                  <a:srgbClr val="252525"/>
                </a:solidFill>
                <a:latin typeface="Century Gothic"/>
                <a:ea typeface="Century Gothic"/>
                <a:cs typeface="Century Gothic"/>
                <a:sym typeface="Century Gothic"/>
              </a:rPr>
              <a:t>az </a:t>
            </a:r>
            <a:r>
              <a:rPr lang="en-US" sz="3500">
                <a:solidFill>
                  <a:srgbClr val="5F196F"/>
                </a:solidFill>
                <a:latin typeface="Century Gothic"/>
                <a:ea typeface="Century Gothic"/>
                <a:cs typeface="Century Gothic"/>
                <a:sym typeface="Century Gothic"/>
              </a:rPr>
              <a:t>(16)</a:t>
            </a:r>
            <a:endParaRPr sz="3500">
              <a:solidFill>
                <a:srgbClr val="5F196F"/>
              </a:solidFill>
              <a:latin typeface="Century Gothic"/>
              <a:ea typeface="Century Gothic"/>
              <a:cs typeface="Century Gothic"/>
              <a:sym typeface="Century Gothic"/>
            </a:endParaRPr>
          </a:p>
          <a:p>
            <a:pPr indent="-640080" lvl="0" marL="927100" marR="0" rtl="0" algn="l">
              <a:lnSpc>
                <a:spcPct val="116542"/>
              </a:lnSpc>
              <a:spcBef>
                <a:spcPts val="0"/>
              </a:spcBef>
              <a:spcAft>
                <a:spcPts val="0"/>
              </a:spcAft>
              <a:buClr>
                <a:srgbClr val="F63790"/>
              </a:buClr>
              <a:buSzPts val="3500"/>
              <a:buFont typeface="Noto Sans Symbols"/>
              <a:buChar char="●"/>
            </a:pPr>
            <a:r>
              <a:rPr lang="en-US" sz="3500">
                <a:solidFill>
                  <a:srgbClr val="F63790"/>
                </a:solidFill>
                <a:latin typeface="Century Gothic"/>
                <a:ea typeface="Century Gothic"/>
                <a:cs typeface="Century Gothic"/>
                <a:sym typeface="Century Gothic"/>
              </a:rPr>
              <a:t>P</a:t>
            </a:r>
            <a:r>
              <a:rPr lang="en-US" sz="3500">
                <a:solidFill>
                  <a:srgbClr val="252525"/>
                </a:solidFill>
                <a:latin typeface="Century Gothic"/>
                <a:ea typeface="Century Gothic"/>
                <a:cs typeface="Century Gothic"/>
                <a:sym typeface="Century Gothic"/>
              </a:rPr>
              <a:t>artnerships (Asociaciones) </a:t>
            </a:r>
            <a:r>
              <a:rPr lang="en-US" sz="3500">
                <a:solidFill>
                  <a:srgbClr val="5F196F"/>
                </a:solidFill>
                <a:latin typeface="Century Gothic"/>
                <a:ea typeface="Century Gothic"/>
                <a:cs typeface="Century Gothic"/>
                <a:sym typeface="Century Gothic"/>
              </a:rPr>
              <a:t>(17)</a:t>
            </a:r>
            <a:endParaRPr sz="3500">
              <a:solidFill>
                <a:srgbClr val="5F196F"/>
              </a:solidFill>
              <a:latin typeface="Century Gothic"/>
              <a:ea typeface="Century Gothic"/>
              <a:cs typeface="Century Gothic"/>
              <a:sym typeface="Century Gothic"/>
            </a:endParaRPr>
          </a:p>
        </p:txBody>
      </p:sp>
      <p:pic>
        <p:nvPicPr>
          <p:cNvPr descr="C2-HD-BTM.png" id="397" name="Google Shape;397;p4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Google Shape;165;p22"/>
          <p:cNvPicPr preferRelativeResize="0"/>
          <p:nvPr/>
        </p:nvPicPr>
        <p:blipFill rotWithShape="1">
          <a:blip r:embed="rId3">
            <a:alphaModFix/>
          </a:blip>
          <a:srcRect b="0" l="0" r="0" t="0"/>
          <a:stretch/>
        </p:blipFill>
        <p:spPr>
          <a:xfrm>
            <a:off x="666750" y="2000250"/>
            <a:ext cx="2857500" cy="2857500"/>
          </a:xfrm>
          <a:prstGeom prst="rect">
            <a:avLst/>
          </a:prstGeom>
          <a:noFill/>
          <a:ln>
            <a:noFill/>
          </a:ln>
        </p:spPr>
      </p:pic>
      <p:pic>
        <p:nvPicPr>
          <p:cNvPr descr="C2-HD-BTM.png" id="166" name="Google Shape;166;p22"/>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167" name="Google Shape;167;p22"/>
          <p:cNvSpPr txBox="1"/>
          <p:nvPr>
            <p:ph idx="1" type="body"/>
          </p:nvPr>
        </p:nvSpPr>
        <p:spPr>
          <a:xfrm>
            <a:off x="4191000" y="1890400"/>
            <a:ext cx="7585400" cy="4201200"/>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rgbClr val="2264C8"/>
              </a:buClr>
              <a:buSzPts val="1800"/>
              <a:buNone/>
            </a:pPr>
            <a:r>
              <a:rPr b="1" lang="en-US" sz="3000">
                <a:solidFill>
                  <a:srgbClr val="2264C8"/>
                </a:solidFill>
              </a:rPr>
              <a:t>Nuestra misión como </a:t>
            </a:r>
            <a:r>
              <a:rPr b="1" lang="en-US" sz="3000">
                <a:solidFill>
                  <a:srgbClr val="FF0000"/>
                </a:solidFill>
              </a:rPr>
              <a:t>Agregar Congregación </a:t>
            </a:r>
            <a:r>
              <a:rPr b="1" lang="en-US" sz="3000">
                <a:solidFill>
                  <a:srgbClr val="2264C8"/>
                </a:solidFill>
              </a:rPr>
              <a:t>es </a:t>
            </a:r>
            <a:r>
              <a:rPr b="1" lang="en-US" sz="3000">
                <a:solidFill>
                  <a:srgbClr val="FF0000"/>
                </a:solidFill>
              </a:rPr>
              <a:t>Añadir misión</a:t>
            </a:r>
            <a:endParaRPr sz="300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9"/>
          <p:cNvSpPr txBox="1"/>
          <p:nvPr>
            <p:ph type="title"/>
          </p:nvPr>
        </p:nvSpPr>
        <p:spPr>
          <a:xfrm>
            <a:off x="5577077" y="387263"/>
            <a:ext cx="5265421" cy="695960"/>
          </a:xfrm>
          <a:prstGeom prst="rect">
            <a:avLst/>
          </a:prstGeom>
          <a:noFill/>
          <a:ln>
            <a:noFill/>
          </a:ln>
        </p:spPr>
        <p:txBody>
          <a:bodyPr anchorCtr="0" anchor="ctr" bIns="0" lIns="0" spcFirstLastPara="1" rIns="0" wrap="square" tIns="1270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PERSONAS : 1-7</a:t>
            </a:r>
            <a:endParaRPr sz="4400">
              <a:solidFill>
                <a:srgbClr val="2264C8"/>
              </a:solidFill>
              <a:latin typeface="Century Gothic"/>
              <a:ea typeface="Century Gothic"/>
              <a:cs typeface="Century Gothic"/>
              <a:sym typeface="Century Gothic"/>
            </a:endParaRPr>
          </a:p>
        </p:txBody>
      </p:sp>
      <p:pic>
        <p:nvPicPr>
          <p:cNvPr descr="C2-HD-BTM.png" id="403" name="Google Shape;403;p49"/>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pic>
        <p:nvPicPr>
          <p:cNvPr id="404" name="Google Shape;404;p49"/>
          <p:cNvPicPr preferRelativeResize="0"/>
          <p:nvPr/>
        </p:nvPicPr>
        <p:blipFill rotWithShape="1">
          <a:blip r:embed="rId4">
            <a:alphaModFix/>
          </a:blip>
          <a:srcRect b="0" l="0" r="0" t="0"/>
          <a:stretch/>
        </p:blipFill>
        <p:spPr>
          <a:xfrm>
            <a:off x="1339750" y="1371600"/>
            <a:ext cx="9514021" cy="1887793"/>
          </a:xfrm>
          <a:prstGeom prst="rect">
            <a:avLst/>
          </a:prstGeom>
          <a:noFill/>
          <a:ln>
            <a:noFill/>
          </a:ln>
        </p:spPr>
      </p:pic>
      <p:pic>
        <p:nvPicPr>
          <p:cNvPr id="405" name="Google Shape;405;p49"/>
          <p:cNvPicPr preferRelativeResize="0"/>
          <p:nvPr/>
        </p:nvPicPr>
        <p:blipFill rotWithShape="1">
          <a:blip r:embed="rId5">
            <a:alphaModFix/>
          </a:blip>
          <a:srcRect b="0" l="0" r="0" t="0"/>
          <a:stretch/>
        </p:blipFill>
        <p:spPr>
          <a:xfrm>
            <a:off x="3783640" y="3259393"/>
            <a:ext cx="4624720" cy="2327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50"/>
          <p:cNvSpPr txBox="1"/>
          <p:nvPr>
            <p:ph type="title"/>
          </p:nvPr>
        </p:nvSpPr>
        <p:spPr>
          <a:xfrm>
            <a:off x="5829260" y="754142"/>
            <a:ext cx="5178553" cy="69596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PROSPERIDAD  8-11</a:t>
            </a:r>
            <a:endParaRPr sz="4400">
              <a:solidFill>
                <a:srgbClr val="2264C8"/>
              </a:solidFill>
              <a:latin typeface="Century Gothic"/>
              <a:ea typeface="Century Gothic"/>
              <a:cs typeface="Century Gothic"/>
              <a:sym typeface="Century Gothic"/>
            </a:endParaRPr>
          </a:p>
        </p:txBody>
      </p:sp>
      <p:pic>
        <p:nvPicPr>
          <p:cNvPr descr="C2-HD-BTM.png" id="411" name="Google Shape;411;p5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412" name="Google Shape;412;p50"/>
          <p:cNvPicPr preferRelativeResize="0"/>
          <p:nvPr/>
        </p:nvPicPr>
        <p:blipFill rotWithShape="1">
          <a:blip r:embed="rId4">
            <a:alphaModFix/>
          </a:blip>
          <a:srcRect b="0" l="0" r="0" t="0"/>
          <a:stretch/>
        </p:blipFill>
        <p:spPr>
          <a:xfrm>
            <a:off x="1107103" y="1886514"/>
            <a:ext cx="7999125" cy="2611744"/>
          </a:xfrm>
          <a:prstGeom prst="rect">
            <a:avLst/>
          </a:prstGeom>
          <a:noFill/>
          <a:ln>
            <a:noFill/>
          </a:ln>
        </p:spPr>
      </p:pic>
      <p:pic>
        <p:nvPicPr>
          <p:cNvPr id="413" name="Google Shape;413;p50"/>
          <p:cNvPicPr preferRelativeResize="0"/>
          <p:nvPr/>
        </p:nvPicPr>
        <p:blipFill rotWithShape="1">
          <a:blip r:embed="rId5">
            <a:alphaModFix/>
          </a:blip>
          <a:srcRect b="0" l="0" r="0" t="0"/>
          <a:stretch/>
        </p:blipFill>
        <p:spPr>
          <a:xfrm>
            <a:off x="9106228" y="1886514"/>
            <a:ext cx="2481410" cy="26117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1"/>
          <p:cNvSpPr txBox="1"/>
          <p:nvPr>
            <p:ph type="title"/>
          </p:nvPr>
        </p:nvSpPr>
        <p:spPr>
          <a:xfrm>
            <a:off x="6096000" y="628220"/>
            <a:ext cx="4393946" cy="689291"/>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PLANETA : 12-15</a:t>
            </a:r>
            <a:endParaRPr sz="4400">
              <a:solidFill>
                <a:srgbClr val="2264C8"/>
              </a:solidFill>
              <a:latin typeface="Century Gothic"/>
              <a:ea typeface="Century Gothic"/>
              <a:cs typeface="Century Gothic"/>
              <a:sym typeface="Century Gothic"/>
            </a:endParaRPr>
          </a:p>
        </p:txBody>
      </p:sp>
      <p:pic>
        <p:nvPicPr>
          <p:cNvPr descr="C2-HD-BTM.png" id="419" name="Google Shape;419;p5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420" name="Google Shape;420;p51"/>
          <p:cNvPicPr preferRelativeResize="0"/>
          <p:nvPr/>
        </p:nvPicPr>
        <p:blipFill rotWithShape="1">
          <a:blip r:embed="rId4">
            <a:alphaModFix/>
          </a:blip>
          <a:srcRect b="0" l="0" r="0" t="0"/>
          <a:stretch/>
        </p:blipFill>
        <p:spPr>
          <a:xfrm>
            <a:off x="625153" y="1786449"/>
            <a:ext cx="10941694" cy="28592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2"/>
          <p:cNvSpPr txBox="1"/>
          <p:nvPr>
            <p:ph type="title"/>
          </p:nvPr>
        </p:nvSpPr>
        <p:spPr>
          <a:xfrm>
            <a:off x="4131563" y="624839"/>
            <a:ext cx="7831837" cy="69596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PAZ &amp; ASOCIACIONES : 16-17</a:t>
            </a:r>
            <a:endParaRPr sz="4400">
              <a:solidFill>
                <a:srgbClr val="2264C8"/>
              </a:solidFill>
              <a:latin typeface="Century Gothic"/>
              <a:ea typeface="Century Gothic"/>
              <a:cs typeface="Century Gothic"/>
              <a:sym typeface="Century Gothic"/>
            </a:endParaRPr>
          </a:p>
        </p:txBody>
      </p:sp>
      <p:pic>
        <p:nvPicPr>
          <p:cNvPr descr="C2-HD-BTM.png" id="426" name="Google Shape;426;p5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427" name="Google Shape;427;p52"/>
          <p:cNvPicPr preferRelativeResize="0"/>
          <p:nvPr/>
        </p:nvPicPr>
        <p:blipFill rotWithShape="1">
          <a:blip r:embed="rId4">
            <a:alphaModFix/>
          </a:blip>
          <a:srcRect b="0" l="0" r="80423" t="0"/>
          <a:stretch/>
        </p:blipFill>
        <p:spPr>
          <a:xfrm>
            <a:off x="3613356" y="1960305"/>
            <a:ext cx="2842444" cy="2567449"/>
          </a:xfrm>
          <a:prstGeom prst="rect">
            <a:avLst/>
          </a:prstGeom>
          <a:noFill/>
          <a:ln>
            <a:noFill/>
          </a:ln>
        </p:spPr>
      </p:pic>
      <p:pic>
        <p:nvPicPr>
          <p:cNvPr id="428" name="Google Shape;428;p52"/>
          <p:cNvPicPr preferRelativeResize="0"/>
          <p:nvPr/>
        </p:nvPicPr>
        <p:blipFill rotWithShape="1">
          <a:blip r:embed="rId5">
            <a:alphaModFix/>
          </a:blip>
          <a:srcRect b="0" l="80195" r="0" t="0"/>
          <a:stretch/>
        </p:blipFill>
        <p:spPr>
          <a:xfrm>
            <a:off x="6654072" y="1960306"/>
            <a:ext cx="2357193" cy="25674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3"/>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chemeClr val="dk1"/>
              </a:buClr>
              <a:buSzPts val="3200"/>
              <a:buFont typeface="Century Gothic"/>
              <a:buNone/>
            </a:pPr>
            <a:r>
              <a:t/>
            </a:r>
            <a:endParaRPr/>
          </a:p>
        </p:txBody>
      </p:sp>
      <p:pic>
        <p:nvPicPr>
          <p:cNvPr id="434" name="Google Shape;434;p53"/>
          <p:cNvPicPr preferRelativeResize="0"/>
          <p:nvPr/>
        </p:nvPicPr>
        <p:blipFill rotWithShape="1">
          <a:blip r:embed="rId3">
            <a:alphaModFix/>
          </a:blip>
          <a:srcRect b="0" l="0" r="0" t="0"/>
          <a:stretch/>
        </p:blipFill>
        <p:spPr>
          <a:xfrm>
            <a:off x="6096000" y="692167"/>
            <a:ext cx="5699268" cy="5501033"/>
          </a:xfrm>
          <a:prstGeom prst="rect">
            <a:avLst/>
          </a:prstGeom>
          <a:noFill/>
          <a:ln>
            <a:noFill/>
          </a:ln>
        </p:spPr>
      </p:pic>
      <p:sp>
        <p:nvSpPr>
          <p:cNvPr id="435" name="Google Shape;435;p53"/>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436" name="Google Shape;436;p53"/>
          <p:cNvPicPr preferRelativeResize="0"/>
          <p:nvPr/>
        </p:nvPicPr>
        <p:blipFill rotWithShape="1">
          <a:blip r:embed="rId4">
            <a:alphaModFix/>
          </a:blip>
          <a:srcRect b="0" l="0" r="0" t="0"/>
          <a:stretch/>
        </p:blipFill>
        <p:spPr>
          <a:xfrm>
            <a:off x="736600" y="947567"/>
            <a:ext cx="4962668" cy="5144033"/>
          </a:xfrm>
          <a:prstGeom prst="ellipse">
            <a:avLst/>
          </a:prstGeom>
          <a:noFill/>
          <a:ln>
            <a:noFill/>
          </a:ln>
        </p:spPr>
      </p:pic>
      <p:pic>
        <p:nvPicPr>
          <p:cNvPr descr="C2-HD-BTM.png" id="437" name="Google Shape;437;p53"/>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4"/>
          <p:cNvSpPr txBox="1"/>
          <p:nvPr>
            <p:ph type="title"/>
          </p:nvPr>
        </p:nvSpPr>
        <p:spPr>
          <a:xfrm>
            <a:off x="3652662" y="543811"/>
            <a:ext cx="7323455" cy="136640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17406C"/>
              </a:buClr>
              <a:buSzPts val="4400"/>
              <a:buFont typeface="Century Gothic"/>
              <a:buNone/>
            </a:pPr>
            <a:r>
              <a:rPr b="1" lang="en-US" sz="4400">
                <a:solidFill>
                  <a:srgbClr val="17406C"/>
                </a:solidFill>
              </a:rPr>
              <a:t>¿QUIÉN LOGRARÁ LOS ODS?</a:t>
            </a:r>
            <a:endParaRPr sz="4400">
              <a:latin typeface="Century Gothic"/>
              <a:ea typeface="Century Gothic"/>
              <a:cs typeface="Century Gothic"/>
              <a:sym typeface="Century Gothic"/>
            </a:endParaRPr>
          </a:p>
        </p:txBody>
      </p:sp>
      <p:sp>
        <p:nvSpPr>
          <p:cNvPr id="444" name="Google Shape;444;p54"/>
          <p:cNvSpPr txBox="1"/>
          <p:nvPr/>
        </p:nvSpPr>
        <p:spPr>
          <a:xfrm>
            <a:off x="743727" y="1295648"/>
            <a:ext cx="10232390" cy="4784642"/>
          </a:xfrm>
          <a:prstGeom prst="rect">
            <a:avLst/>
          </a:prstGeom>
          <a:noFill/>
          <a:ln>
            <a:noFill/>
          </a:ln>
        </p:spPr>
        <p:txBody>
          <a:bodyPr anchorCtr="0" anchor="t" bIns="0" lIns="0" spcFirstLastPara="1" rIns="0" wrap="square" tIns="227325">
            <a:noAutofit/>
          </a:bodyPr>
          <a:lstStyle/>
          <a:p>
            <a:pPr indent="-182880" lvl="0" marL="195580" marR="0" rtl="0" algn="l">
              <a:lnSpc>
                <a:spcPct val="100000"/>
              </a:lnSpc>
              <a:spcBef>
                <a:spcPts val="0"/>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Gobiernos</a:t>
            </a:r>
            <a:endParaRPr sz="2200">
              <a:solidFill>
                <a:schemeClr val="dk1"/>
              </a:solidFill>
              <a:latin typeface="Calibri"/>
              <a:ea typeface="Calibri"/>
              <a:cs typeface="Calibri"/>
              <a:sym typeface="Calibri"/>
            </a:endParaRPr>
          </a:p>
          <a:p>
            <a:pPr indent="-182880" lvl="0" marL="195580" marR="0" rtl="0" algn="l">
              <a:lnSpc>
                <a:spcPct val="100000"/>
              </a:lnSpc>
              <a:spcBef>
                <a:spcPts val="1210"/>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Agencias de ONU</a:t>
            </a:r>
            <a:endParaRPr sz="2200">
              <a:solidFill>
                <a:schemeClr val="dk1"/>
              </a:solidFill>
              <a:latin typeface="Calibri"/>
              <a:ea typeface="Calibri"/>
              <a:cs typeface="Calibri"/>
              <a:sym typeface="Calibri"/>
            </a:endParaRPr>
          </a:p>
          <a:p>
            <a:pPr indent="-182880" lvl="0" marL="195580" marR="0" rtl="0" algn="l">
              <a:lnSpc>
                <a:spcPct val="100000"/>
              </a:lnSpc>
              <a:spcBef>
                <a:spcPts val="1205"/>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Instituciones Academicas</a:t>
            </a:r>
            <a:endParaRPr sz="2200">
              <a:solidFill>
                <a:schemeClr val="dk1"/>
              </a:solidFill>
              <a:latin typeface="Calibri"/>
              <a:ea typeface="Calibri"/>
              <a:cs typeface="Calibri"/>
              <a:sym typeface="Calibri"/>
            </a:endParaRPr>
          </a:p>
          <a:p>
            <a:pPr indent="-182880" lvl="0" marL="195580" marR="0" rtl="0" algn="l">
              <a:lnSpc>
                <a:spcPct val="100000"/>
              </a:lnSpc>
              <a:spcBef>
                <a:spcPts val="1200"/>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Companias privadas</a:t>
            </a:r>
            <a:endParaRPr sz="2200">
              <a:solidFill>
                <a:schemeClr val="dk1"/>
              </a:solidFill>
              <a:latin typeface="Calibri"/>
              <a:ea typeface="Calibri"/>
              <a:cs typeface="Calibri"/>
              <a:sym typeface="Calibri"/>
            </a:endParaRPr>
          </a:p>
          <a:p>
            <a:pPr indent="-182880" lvl="0" marL="195580" marR="0" rtl="0" algn="l">
              <a:lnSpc>
                <a:spcPct val="100000"/>
              </a:lnSpc>
              <a:spcBef>
                <a:spcPts val="1205"/>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Sindicados </a:t>
            </a:r>
            <a:endParaRPr sz="2200">
              <a:solidFill>
                <a:schemeClr val="dk1"/>
              </a:solidFill>
              <a:latin typeface="Calibri"/>
              <a:ea typeface="Calibri"/>
              <a:cs typeface="Calibri"/>
              <a:sym typeface="Calibri"/>
            </a:endParaRPr>
          </a:p>
          <a:p>
            <a:pPr indent="-182880" lvl="0" marL="195580" marR="0" rtl="0" algn="l">
              <a:lnSpc>
                <a:spcPct val="100000"/>
              </a:lnSpc>
              <a:spcBef>
                <a:spcPts val="1205"/>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Niños y jovenes</a:t>
            </a:r>
            <a:endParaRPr sz="2200">
              <a:solidFill>
                <a:schemeClr val="dk1"/>
              </a:solidFill>
              <a:latin typeface="Calibri"/>
              <a:ea typeface="Calibri"/>
              <a:cs typeface="Calibri"/>
              <a:sym typeface="Calibri"/>
            </a:endParaRPr>
          </a:p>
          <a:p>
            <a:pPr indent="-182880" lvl="0" marL="195580" marR="0" rtl="0" algn="l">
              <a:lnSpc>
                <a:spcPct val="100000"/>
              </a:lnSpc>
              <a:spcBef>
                <a:spcPts val="1200"/>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Pueblos Indigenas</a:t>
            </a:r>
            <a:endParaRPr sz="2200">
              <a:solidFill>
                <a:schemeClr val="dk1"/>
              </a:solidFill>
              <a:latin typeface="Calibri"/>
              <a:ea typeface="Calibri"/>
              <a:cs typeface="Calibri"/>
              <a:sym typeface="Calibri"/>
            </a:endParaRPr>
          </a:p>
          <a:p>
            <a:pPr indent="-182880" lvl="0" marL="195580" marR="0" rtl="0" algn="l">
              <a:lnSpc>
                <a:spcPct val="100000"/>
              </a:lnSpc>
              <a:spcBef>
                <a:spcPts val="1210"/>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Media</a:t>
            </a:r>
            <a:endParaRPr sz="2200">
              <a:solidFill>
                <a:schemeClr val="dk1"/>
              </a:solidFill>
              <a:latin typeface="Calibri"/>
              <a:ea typeface="Calibri"/>
              <a:cs typeface="Calibri"/>
              <a:sym typeface="Calibri"/>
            </a:endParaRPr>
          </a:p>
          <a:p>
            <a:pPr indent="-182880" lvl="0" marL="194945" marR="5080" rtl="0" algn="l">
              <a:lnSpc>
                <a:spcPct val="101818"/>
              </a:lnSpc>
              <a:spcBef>
                <a:spcPts val="1615"/>
              </a:spcBef>
              <a:spcAft>
                <a:spcPts val="0"/>
              </a:spcAft>
              <a:buClr>
                <a:schemeClr val="dk1"/>
              </a:buClr>
              <a:buSzPts val="1750"/>
              <a:buFont typeface="Arial"/>
              <a:buChar char="•"/>
            </a:pPr>
            <a:r>
              <a:rPr lang="en-US" sz="2200">
                <a:solidFill>
                  <a:schemeClr val="dk1"/>
                </a:solidFill>
                <a:latin typeface="Calibri"/>
                <a:ea typeface="Calibri"/>
                <a:cs typeface="Calibri"/>
                <a:sym typeface="Calibri"/>
              </a:rPr>
              <a:t>Sociedad civil: todas las personas de buena voluntad, incluyendo mujeres y hombres religiosos y otros líderes de la fe</a:t>
            </a:r>
            <a:endParaRPr sz="2200">
              <a:solidFill>
                <a:schemeClr val="dk1"/>
              </a:solidFill>
              <a:latin typeface="Calibri"/>
              <a:ea typeface="Calibri"/>
              <a:cs typeface="Calibri"/>
              <a:sym typeface="Calibri"/>
            </a:endParaRPr>
          </a:p>
        </p:txBody>
      </p:sp>
      <p:pic>
        <p:nvPicPr>
          <p:cNvPr id="445" name="Google Shape;445;p54"/>
          <p:cNvPicPr preferRelativeResize="0"/>
          <p:nvPr/>
        </p:nvPicPr>
        <p:blipFill rotWithShape="1">
          <a:blip r:embed="rId3">
            <a:alphaModFix/>
          </a:blip>
          <a:srcRect b="0" l="0" r="0" t="0"/>
          <a:stretch/>
        </p:blipFill>
        <p:spPr>
          <a:xfrm>
            <a:off x="4041980" y="1574991"/>
            <a:ext cx="4620712" cy="3677317"/>
          </a:xfrm>
          <a:prstGeom prst="rect">
            <a:avLst/>
          </a:prstGeom>
          <a:noFill/>
          <a:ln>
            <a:noFill/>
          </a:ln>
        </p:spPr>
      </p:pic>
      <p:pic>
        <p:nvPicPr>
          <p:cNvPr descr="C2-HD-BTM.png" id="446" name="Google Shape;446;p54"/>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
        <p:nvSpPr>
          <p:cNvPr id="447" name="Google Shape;447;p54"/>
          <p:cNvSpPr txBox="1"/>
          <p:nvPr/>
        </p:nvSpPr>
        <p:spPr>
          <a:xfrm>
            <a:off x="9464618" y="2671762"/>
            <a:ext cx="2489200" cy="1514475"/>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63790"/>
              </a:buClr>
              <a:buSzPts val="3200"/>
              <a:buFont typeface="Arial"/>
              <a:buNone/>
            </a:pPr>
            <a:r>
              <a:rPr b="1" lang="en-US" sz="3200">
                <a:solidFill>
                  <a:srgbClr val="F63790"/>
                </a:solidFill>
                <a:latin typeface="Century Gothic"/>
                <a:ea typeface="Century Gothic"/>
                <a:cs typeface="Century Gothic"/>
                <a:sym typeface="Century Gothic"/>
              </a:rPr>
              <a:t>Tu y yo,</a:t>
            </a:r>
            <a:endParaRPr/>
          </a:p>
          <a:p>
            <a:pPr indent="0" lvl="0" marL="0" marR="0" rtl="0" algn="ctr">
              <a:lnSpc>
                <a:spcPct val="90000"/>
              </a:lnSpc>
              <a:spcBef>
                <a:spcPts val="1000"/>
              </a:spcBef>
              <a:spcAft>
                <a:spcPts val="0"/>
              </a:spcAft>
              <a:buClr>
                <a:srgbClr val="F63790"/>
              </a:buClr>
              <a:buSzPts val="3200"/>
              <a:buFont typeface="Arial"/>
              <a:buNone/>
            </a:pPr>
            <a:r>
              <a:rPr b="1" lang="en-US" sz="3200">
                <a:solidFill>
                  <a:srgbClr val="F63790"/>
                </a:solidFill>
                <a:latin typeface="Century Gothic"/>
                <a:ea typeface="Century Gothic"/>
                <a:cs typeface="Century Gothic"/>
                <a:sym typeface="Century Gothic"/>
              </a:rPr>
              <a:t>Todos nosotros</a:t>
            </a:r>
            <a:endParaRPr b="1" sz="1867">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5"/>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EL PAPEL DE LAS ONG EN LA ONU</a:t>
            </a:r>
            <a:endParaRPr b="1">
              <a:solidFill>
                <a:srgbClr val="2264C8"/>
              </a:solidFill>
            </a:endParaRPr>
          </a:p>
        </p:txBody>
      </p:sp>
      <p:sp>
        <p:nvSpPr>
          <p:cNvPr id="453" name="Google Shape;453;p55"/>
          <p:cNvSpPr txBox="1"/>
          <p:nvPr>
            <p:ph idx="1" type="body"/>
          </p:nvPr>
        </p:nvSpPr>
        <p:spPr>
          <a:xfrm>
            <a:off x="6214400" y="1854500"/>
            <a:ext cx="5789600" cy="420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FFFF00"/>
              </a:buClr>
              <a:buSzPts val="1800"/>
              <a:buChar char="●"/>
            </a:pPr>
            <a:r>
              <a:rPr lang="en-US" sz="2400"/>
              <a:t>La "ventana a la realidad" de la ONU: Ban Ki Moon, ex SG de la ONU</a:t>
            </a:r>
            <a:endParaRPr/>
          </a:p>
          <a:p>
            <a:pPr indent="-457188" lvl="0" marL="609585" rtl="0" algn="l">
              <a:lnSpc>
                <a:spcPct val="90000"/>
              </a:lnSpc>
              <a:spcBef>
                <a:spcPts val="0"/>
              </a:spcBef>
              <a:spcAft>
                <a:spcPts val="0"/>
              </a:spcAft>
              <a:buClr>
                <a:srgbClr val="FFFF00"/>
              </a:buClr>
              <a:buSzPts val="1800"/>
              <a:buChar char="●"/>
            </a:pPr>
            <a:r>
              <a:rPr lang="en-US" sz="2400"/>
              <a:t>La "conciencia" de la ONU - Juan Pablo II</a:t>
            </a:r>
            <a:endParaRPr/>
          </a:p>
          <a:p>
            <a:pPr indent="-457188" lvl="0" marL="609585" rtl="0" algn="l">
              <a:lnSpc>
                <a:spcPct val="90000"/>
              </a:lnSpc>
              <a:spcBef>
                <a:spcPts val="0"/>
              </a:spcBef>
              <a:spcAft>
                <a:spcPts val="0"/>
              </a:spcAft>
              <a:buClr>
                <a:srgbClr val="FFFF00"/>
              </a:buClr>
              <a:buSzPts val="1800"/>
              <a:buChar char="●"/>
            </a:pPr>
            <a:r>
              <a:rPr lang="en-US" sz="2400">
                <a:solidFill>
                  <a:srgbClr val="F63790"/>
                </a:solidFill>
              </a:rPr>
              <a:t>"Instrumental en la configuración de nuestro marco global sobre el empoderamiento de las mujeres" – sitio web de la CSW</a:t>
            </a:r>
            <a:endParaRPr/>
          </a:p>
          <a:p>
            <a:pPr indent="-457188" lvl="0" marL="609585" rtl="0" algn="l">
              <a:lnSpc>
                <a:spcPct val="90000"/>
              </a:lnSpc>
              <a:spcBef>
                <a:spcPts val="0"/>
              </a:spcBef>
              <a:spcAft>
                <a:spcPts val="0"/>
              </a:spcAft>
              <a:buClr>
                <a:srgbClr val="FFFF00"/>
              </a:buClr>
              <a:buSzPts val="1800"/>
              <a:buChar char="●"/>
            </a:pPr>
            <a:r>
              <a:rPr lang="en-US" sz="2400"/>
              <a:t>Perros guardianes, recordatorios, maestros, recursos y "botas en el suelo"</a:t>
            </a:r>
            <a:endParaRPr/>
          </a:p>
        </p:txBody>
      </p:sp>
      <p:pic>
        <p:nvPicPr>
          <p:cNvPr descr="C2-HD-BTM.png" id="454" name="Google Shape;454;p55"/>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person standing in front of a computer&#10;&#10;Description automatically generated" id="455" name="Google Shape;455;p55"/>
          <p:cNvPicPr preferRelativeResize="0"/>
          <p:nvPr/>
        </p:nvPicPr>
        <p:blipFill rotWithShape="1">
          <a:blip r:embed="rId4">
            <a:alphaModFix/>
          </a:blip>
          <a:srcRect b="0" l="0" r="0" t="0"/>
          <a:stretch/>
        </p:blipFill>
        <p:spPr>
          <a:xfrm>
            <a:off x="188000" y="2061647"/>
            <a:ext cx="6058967" cy="29263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56"/>
          <p:cNvSpPr txBox="1"/>
          <p:nvPr>
            <p:ph type="title"/>
          </p:nvPr>
        </p:nvSpPr>
        <p:spPr>
          <a:xfrm>
            <a:off x="2436925" y="352521"/>
            <a:ext cx="8859336" cy="751488"/>
          </a:xfrm>
          <a:prstGeom prst="rect">
            <a:avLst/>
          </a:prstGeom>
          <a:noFill/>
          <a:ln>
            <a:noFill/>
          </a:ln>
        </p:spPr>
        <p:txBody>
          <a:bodyPr anchorCtr="0" anchor="ctr" bIns="0" lIns="0" spcFirstLastPara="1" rIns="0" wrap="square" tIns="12700">
            <a:noAutofit/>
          </a:bodyPr>
          <a:lstStyle/>
          <a:p>
            <a:pPr indent="0" lvl="0" marL="12700" rtl="0" algn="r">
              <a:lnSpc>
                <a:spcPct val="100000"/>
              </a:lnSpc>
              <a:spcBef>
                <a:spcPts val="0"/>
              </a:spcBef>
              <a:spcAft>
                <a:spcPts val="0"/>
              </a:spcAft>
              <a:buClr>
                <a:srgbClr val="2264C8"/>
              </a:buClr>
              <a:buSzPts val="4800"/>
              <a:buFont typeface="Century Gothic"/>
              <a:buNone/>
            </a:pPr>
            <a:r>
              <a:rPr b="1" lang="en-US" sz="4800">
                <a:solidFill>
                  <a:srgbClr val="2264C8"/>
                </a:solidFill>
              </a:rPr>
              <a:t>PRESENCIA RELIGIOSA</a:t>
            </a:r>
            <a:endParaRPr b="1" sz="4800">
              <a:solidFill>
                <a:srgbClr val="2264C8"/>
              </a:solidFill>
            </a:endParaRPr>
          </a:p>
        </p:txBody>
      </p:sp>
      <p:sp>
        <p:nvSpPr>
          <p:cNvPr id="461" name="Google Shape;461;p56"/>
          <p:cNvSpPr txBox="1"/>
          <p:nvPr/>
        </p:nvSpPr>
        <p:spPr>
          <a:xfrm>
            <a:off x="294969" y="663972"/>
            <a:ext cx="12226411" cy="5526193"/>
          </a:xfrm>
          <a:prstGeom prst="rect">
            <a:avLst/>
          </a:prstGeom>
          <a:noFill/>
          <a:ln>
            <a:noFill/>
          </a:ln>
        </p:spPr>
        <p:txBody>
          <a:bodyPr anchorCtr="0" anchor="t" bIns="0" lIns="0" spcFirstLastPara="1" rIns="0" wrap="square" tIns="291450">
            <a:noAutofit/>
          </a:bodyPr>
          <a:lstStyle/>
          <a:p>
            <a:pPr indent="0" lvl="0" marL="5166995" marR="0" rtl="0" algn="l">
              <a:lnSpc>
                <a:spcPct val="100000"/>
              </a:lnSpc>
              <a:spcBef>
                <a:spcPts val="0"/>
              </a:spcBef>
              <a:spcAft>
                <a:spcPts val="0"/>
              </a:spcAft>
              <a:buNone/>
            </a:pPr>
            <a:r>
              <a:rPr b="1" lang="en-US" sz="3200">
                <a:solidFill>
                  <a:srgbClr val="2264C8"/>
                </a:solidFill>
                <a:latin typeface="Century Gothic"/>
                <a:ea typeface="Century Gothic"/>
                <a:cs typeface="Century Gothic"/>
                <a:sym typeface="Century Gothic"/>
              </a:rPr>
              <a:t>Entre los ONG’s en el ONU</a:t>
            </a:r>
            <a:endParaRPr sz="3200">
              <a:solidFill>
                <a:srgbClr val="2264C8"/>
              </a:solidFill>
              <a:latin typeface="Century Gothic"/>
              <a:ea typeface="Century Gothic"/>
              <a:cs typeface="Century Gothic"/>
              <a:sym typeface="Century Gothic"/>
            </a:endParaRPr>
          </a:p>
          <a:p>
            <a:pPr indent="-228600" lvl="0" marL="241300" marR="391795" rtl="0" algn="l">
              <a:spcBef>
                <a:spcPts val="259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Más de 30 ONG representan colectivamente a más de 200 congregaciones de mujeres y hombres católicos</a:t>
            </a:r>
            <a:endParaRPr/>
          </a:p>
          <a:p>
            <a:pPr indent="-228600" lvl="0" marL="241300" marR="391795" rtl="0" algn="l">
              <a:spcBef>
                <a:spcPts val="259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Traiga credibilidad proporcionando información sobre el trabajo de los miembros en misión entre las poblaciones más pobres y vulnerables "sobre el terreno“</a:t>
            </a:r>
            <a:endParaRPr/>
          </a:p>
          <a:p>
            <a:pPr indent="-228600" lvl="0" marL="241300" marR="391795" rtl="0" algn="l">
              <a:lnSpc>
                <a:spcPct val="127916"/>
              </a:lnSpc>
              <a:spcBef>
                <a:spcPts val="259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Traer imparcialidad ya que la mayoría están presentes en muchas naciones y no tienen identidad nacional</a:t>
            </a:r>
            <a:endParaRPr/>
          </a:p>
          <a:p>
            <a:pPr indent="-228600" lvl="0" marL="241300" marR="391795" rtl="0" algn="l">
              <a:lnSpc>
                <a:spcPct val="127916"/>
              </a:lnSpc>
              <a:spcBef>
                <a:spcPts val="259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Llevar la voz moral como grupos basados en la fe conocidos por una vida de dedicación a la dignidad humana de todos y cuidado del medio natural</a:t>
            </a:r>
            <a:endParaRPr sz="2400">
              <a:solidFill>
                <a:schemeClr val="dk1"/>
              </a:solidFill>
              <a:latin typeface="Century Gothic"/>
              <a:ea typeface="Century Gothic"/>
              <a:cs typeface="Century Gothic"/>
              <a:sym typeface="Century Gothic"/>
            </a:endParaRPr>
          </a:p>
        </p:txBody>
      </p:sp>
      <p:pic>
        <p:nvPicPr>
          <p:cNvPr descr="C2-HD-BTM.png" id="462" name="Google Shape;462;p56"/>
          <p:cNvPicPr preferRelativeResize="0"/>
          <p:nvPr/>
        </p:nvPicPr>
        <p:blipFill rotWithShape="1">
          <a:blip r:embed="rId3">
            <a:alphaModFix/>
          </a:blip>
          <a:srcRect b="0" l="0" r="0" t="0"/>
          <a:stretch/>
        </p:blipFill>
        <p:spPr>
          <a:xfrm>
            <a:off x="0" y="6221262"/>
            <a:ext cx="12192000" cy="2333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57"/>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5000"/>
              <a:buFont typeface="Century Gothic"/>
              <a:buNone/>
            </a:pPr>
            <a:r>
              <a:rPr b="1" lang="en-US" sz="5000">
                <a:solidFill>
                  <a:srgbClr val="E94579"/>
                </a:solidFill>
              </a:rPr>
              <a:t>¿ACLARACIONES?</a:t>
            </a:r>
            <a:br>
              <a:rPr b="1" lang="en-US" sz="5000">
                <a:solidFill>
                  <a:srgbClr val="E94579"/>
                </a:solidFill>
              </a:rPr>
            </a:br>
            <a:endParaRPr b="1" sz="5000">
              <a:solidFill>
                <a:srgbClr val="E9457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58"/>
          <p:cNvSpPr txBox="1"/>
          <p:nvPr>
            <p:ph type="title"/>
          </p:nvPr>
        </p:nvSpPr>
        <p:spPr>
          <a:xfrm>
            <a:off x="685798" y="2028032"/>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5000"/>
              <a:buFont typeface="Century Gothic"/>
              <a:buNone/>
            </a:pPr>
            <a:r>
              <a:rPr b="1" lang="en-US" sz="5000" u="sng">
                <a:solidFill>
                  <a:srgbClr val="E94579"/>
                </a:solidFill>
              </a:rPr>
              <a:t>EN LA ONU</a:t>
            </a:r>
            <a:endParaRPr/>
          </a:p>
        </p:txBody>
      </p:sp>
      <p:pic>
        <p:nvPicPr>
          <p:cNvPr id="473" name="Google Shape;473;p58"/>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3"/>
          <p:cNvSpPr txBox="1"/>
          <p:nvPr>
            <p:ph type="title"/>
          </p:nvPr>
        </p:nvSpPr>
        <p:spPr>
          <a:xfrm>
            <a:off x="3657600" y="496967"/>
            <a:ext cx="8118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CONEXIÓN A ESTE GRUPO</a:t>
            </a:r>
            <a:endParaRPr b="1">
              <a:solidFill>
                <a:srgbClr val="2264C8"/>
              </a:solidFill>
            </a:endParaRPr>
          </a:p>
        </p:txBody>
      </p:sp>
      <p:sp>
        <p:nvSpPr>
          <p:cNvPr id="174" name="Google Shape;174;p23"/>
          <p:cNvSpPr txBox="1"/>
          <p:nvPr>
            <p:ph idx="1" type="body"/>
          </p:nvPr>
        </p:nvSpPr>
        <p:spPr>
          <a:xfrm>
            <a:off x="4368800" y="2163978"/>
            <a:ext cx="6696400"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rgbClr val="FF0000"/>
              </a:buClr>
              <a:buSzPts val="1800"/>
              <a:buChar char="●"/>
            </a:pPr>
            <a:r>
              <a:rPr lang="en-US">
                <a:solidFill>
                  <a:srgbClr val="FF0000"/>
                </a:solidFill>
              </a:rPr>
              <a:t>Anadir informacion</a:t>
            </a:r>
            <a:endParaRPr/>
          </a:p>
        </p:txBody>
      </p:sp>
      <p:pic>
        <p:nvPicPr>
          <p:cNvPr id="175" name="Google Shape;175;p23"/>
          <p:cNvPicPr preferRelativeResize="0"/>
          <p:nvPr/>
        </p:nvPicPr>
        <p:blipFill rotWithShape="1">
          <a:blip r:embed="rId3">
            <a:alphaModFix/>
          </a:blip>
          <a:srcRect b="0" l="0" r="0" t="0"/>
          <a:stretch/>
        </p:blipFill>
        <p:spPr>
          <a:xfrm>
            <a:off x="415600" y="1842912"/>
            <a:ext cx="3186516" cy="42486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9"/>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UNANIMA INTERNATIONAL</a:t>
            </a:r>
            <a:endParaRPr b="1">
              <a:solidFill>
                <a:srgbClr val="2264C8"/>
              </a:solidFill>
            </a:endParaRPr>
          </a:p>
        </p:txBody>
      </p:sp>
      <p:sp>
        <p:nvSpPr>
          <p:cNvPr id="479" name="Google Shape;479;p59"/>
          <p:cNvSpPr txBox="1"/>
          <p:nvPr>
            <p:ph idx="1" type="body"/>
          </p:nvPr>
        </p:nvSpPr>
        <p:spPr>
          <a:xfrm>
            <a:off x="415600" y="1504335"/>
            <a:ext cx="11360800" cy="458726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rgbClr val="F63790"/>
              </a:buClr>
              <a:buSzPts val="1800"/>
              <a:buNone/>
            </a:pPr>
            <a:r>
              <a:rPr lang="en-US" sz="3200">
                <a:solidFill>
                  <a:srgbClr val="F63790"/>
                </a:solidFill>
              </a:rPr>
              <a:t>Una coalición de ONG (organizaciones no gubernamentales) comprometida con la Carta de las Naciones Unidas, para el progreso económico y social de todos los pueblos</a:t>
            </a:r>
            <a:endParaRPr sz="3200"/>
          </a:p>
          <a:p>
            <a:pPr indent="0" lvl="0" marL="0" rtl="0" algn="l">
              <a:lnSpc>
                <a:spcPct val="90000"/>
              </a:lnSpc>
              <a:spcBef>
                <a:spcPts val="800"/>
              </a:spcBef>
              <a:spcAft>
                <a:spcPts val="0"/>
              </a:spcAft>
              <a:buClr>
                <a:srgbClr val="5F196F"/>
              </a:buClr>
              <a:buSzPts val="1800"/>
              <a:buNone/>
            </a:pPr>
            <a:r>
              <a:rPr lang="en-US">
                <a:solidFill>
                  <a:srgbClr val="5F196F"/>
                </a:solidFill>
              </a:rPr>
              <a:t>*En estatus consultivo especial con el Consejo Económico y Social de las Naciones Unidas (ECOSOC)</a:t>
            </a:r>
            <a:endParaRPr/>
          </a:p>
          <a:p>
            <a:pPr indent="0" lvl="0" marL="0" rtl="0" algn="l">
              <a:lnSpc>
                <a:spcPct val="90000"/>
              </a:lnSpc>
              <a:spcBef>
                <a:spcPts val="800"/>
              </a:spcBef>
              <a:spcAft>
                <a:spcPts val="0"/>
              </a:spcAft>
              <a:buClr>
                <a:srgbClr val="5F196F"/>
              </a:buClr>
              <a:buSzPts val="1800"/>
              <a:buNone/>
            </a:pPr>
            <a:r>
              <a:rPr lang="en-US">
                <a:solidFill>
                  <a:srgbClr val="5F196F"/>
                </a:solidFill>
              </a:rPr>
              <a:t>*Asociado con el Departamento de Comunicaciones Globales de las Naciones Unidas</a:t>
            </a:r>
            <a:endParaRPr/>
          </a:p>
          <a:p>
            <a:pPr indent="0" lvl="0" marL="0" rtl="0" algn="l">
              <a:lnSpc>
                <a:spcPct val="90000"/>
              </a:lnSpc>
              <a:spcBef>
                <a:spcPts val="800"/>
              </a:spcBef>
              <a:spcAft>
                <a:spcPts val="0"/>
              </a:spcAft>
              <a:buClr>
                <a:srgbClr val="5F196F"/>
              </a:buClr>
              <a:buSzPts val="1800"/>
              <a:buNone/>
            </a:pPr>
            <a:r>
              <a:rPr lang="en-US">
                <a:solidFill>
                  <a:srgbClr val="5F196F"/>
                </a:solidFill>
              </a:rPr>
              <a:t>* Una Organización Acreditada por la CMNUCC</a:t>
            </a:r>
            <a:endParaRPr sz="4000"/>
          </a:p>
        </p:txBody>
      </p:sp>
      <p:pic>
        <p:nvPicPr>
          <p:cNvPr id="480" name="Google Shape;480;p59"/>
          <p:cNvPicPr preferRelativeResize="0"/>
          <p:nvPr/>
        </p:nvPicPr>
        <p:blipFill rotWithShape="1">
          <a:blip r:embed="rId3">
            <a:alphaModFix/>
          </a:blip>
          <a:srcRect b="0" l="0" r="0" t="0"/>
          <a:stretch/>
        </p:blipFill>
        <p:spPr>
          <a:xfrm>
            <a:off x="2776491" y="5501033"/>
            <a:ext cx="2792209" cy="860000"/>
          </a:xfrm>
          <a:prstGeom prst="rect">
            <a:avLst/>
          </a:prstGeom>
          <a:noFill/>
          <a:ln>
            <a:noFill/>
          </a:ln>
        </p:spPr>
      </p:pic>
      <p:pic>
        <p:nvPicPr>
          <p:cNvPr id="481" name="Google Shape;481;p59"/>
          <p:cNvPicPr preferRelativeResize="0"/>
          <p:nvPr/>
        </p:nvPicPr>
        <p:blipFill rotWithShape="1">
          <a:blip r:embed="rId4">
            <a:alphaModFix/>
          </a:blip>
          <a:srcRect b="0" l="0" r="0" t="0"/>
          <a:stretch/>
        </p:blipFill>
        <p:spPr>
          <a:xfrm>
            <a:off x="10893300" y="3991000"/>
            <a:ext cx="1298700" cy="1298700"/>
          </a:xfrm>
          <a:prstGeom prst="rect">
            <a:avLst/>
          </a:prstGeom>
          <a:noFill/>
          <a:ln>
            <a:noFill/>
          </a:ln>
        </p:spPr>
      </p:pic>
      <p:pic>
        <p:nvPicPr>
          <p:cNvPr descr="C2-HD-BTM.png" id="482" name="Google Shape;482;p59"/>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60"/>
          <p:cNvSpPr txBox="1"/>
          <p:nvPr>
            <p:ph idx="1" type="body"/>
          </p:nvPr>
        </p:nvSpPr>
        <p:spPr>
          <a:xfrm>
            <a:off x="8482153" y="2185664"/>
            <a:ext cx="3533498" cy="3679559"/>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2015"/>
              <a:buNone/>
            </a:pPr>
            <a:r>
              <a:rPr b="1" lang="en-US" sz="2015"/>
              <a:t>Convención Marco de las Naciones Unidas sobre el Cambio Climático (CMNUCC)</a:t>
            </a:r>
            <a:br>
              <a:rPr lang="en-US" sz="1704"/>
            </a:br>
            <a:endParaRPr sz="1704"/>
          </a:p>
          <a:p>
            <a:pPr indent="0" lvl="0" marL="0" rtl="0" algn="l">
              <a:lnSpc>
                <a:spcPct val="70000"/>
              </a:lnSpc>
              <a:spcBef>
                <a:spcPts val="1000"/>
              </a:spcBef>
              <a:spcAft>
                <a:spcPts val="0"/>
              </a:spcAft>
              <a:buClr>
                <a:schemeClr val="dk1"/>
              </a:buClr>
              <a:buSzPts val="1782"/>
              <a:buNone/>
            </a:pPr>
            <a:r>
              <a:rPr lang="en-US" sz="1782"/>
              <a:t>Las ONG acreditadas por la CMNUCC pueden registrarse y participar en las reuniones de la COP como seguimiento y aplicación del Acuerdo de París. Un número limitado de organizaciones de la sociedad civil tienen esta acreditación y acceso para participar en la conferencia.</a:t>
            </a:r>
            <a:endParaRPr sz="1782"/>
          </a:p>
        </p:txBody>
      </p:sp>
      <p:pic>
        <p:nvPicPr>
          <p:cNvPr descr="C2-HD-BTM.png" id="489" name="Google Shape;489;p60"/>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490" name="Google Shape;490;p60"/>
          <p:cNvSpPr txBox="1"/>
          <p:nvPr/>
        </p:nvSpPr>
        <p:spPr>
          <a:xfrm>
            <a:off x="561712" y="2208617"/>
            <a:ext cx="3444232" cy="4162468"/>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2125"/>
              <a:buFont typeface="Arial"/>
              <a:buNone/>
            </a:pPr>
            <a:r>
              <a:rPr b="1" lang="en-US" sz="2125">
                <a:solidFill>
                  <a:schemeClr val="dk1"/>
                </a:solidFill>
                <a:latin typeface="Century Gothic"/>
                <a:ea typeface="Century Gothic"/>
                <a:cs typeface="Century Gothic"/>
                <a:sym typeface="Century Gothic"/>
              </a:rPr>
              <a:t>ECOSOC Especial Status</a:t>
            </a:r>
            <a:endParaRPr/>
          </a:p>
          <a:p>
            <a:pPr indent="0" lvl="0" marL="0" marR="0" rtl="0" algn="l">
              <a:lnSpc>
                <a:spcPct val="70000"/>
              </a:lnSpc>
              <a:spcBef>
                <a:spcPts val="1000"/>
              </a:spcBef>
              <a:spcAft>
                <a:spcPts val="0"/>
              </a:spcAft>
              <a:buClr>
                <a:schemeClr val="dk1"/>
              </a:buClr>
              <a:buSzPts val="2125"/>
              <a:buFont typeface="Arial"/>
              <a:buNone/>
            </a:pPr>
            <a:r>
              <a:rPr b="1" lang="en-US" sz="2125">
                <a:solidFill>
                  <a:schemeClr val="dk1"/>
                </a:solidFill>
                <a:latin typeface="Century Gothic"/>
                <a:ea typeface="Century Gothic"/>
                <a:cs typeface="Century Gothic"/>
                <a:sym typeface="Century Gothic"/>
              </a:rPr>
              <a:t>Consultativo</a:t>
            </a:r>
            <a:endParaRPr sz="1375">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812"/>
              <a:buFont typeface="Arial"/>
              <a:buNone/>
            </a:pPr>
            <a:r>
              <a:rPr lang="en-US" sz="1812">
                <a:solidFill>
                  <a:schemeClr val="dk1"/>
                </a:solidFill>
                <a:latin typeface="Century Gothic"/>
                <a:ea typeface="Century Gothic"/>
                <a:cs typeface="Century Gothic"/>
                <a:sym typeface="Century Gothic"/>
              </a:rPr>
              <a:t>La condición consultiva proporciona a las ONG acceso no sólo al ECOSOC, sino también a sus numerosos órganos subsidiarios, a los diversos mecanismos de derechos humanos de las Naciones Unidas, a los procesos ad hoc sobre armas pequeñas, así como a los eventos especiales organizados por el Presidente de la Asamblea General. Consulte Noticias y eventos para ver ejemplos. Es la forma en que damos Información a la ONU.</a:t>
            </a:r>
            <a:endParaRPr sz="1812">
              <a:solidFill>
                <a:schemeClr val="dk1"/>
              </a:solidFill>
              <a:latin typeface="Century Gothic"/>
              <a:ea typeface="Century Gothic"/>
              <a:cs typeface="Century Gothic"/>
              <a:sym typeface="Century Gothic"/>
            </a:endParaRPr>
          </a:p>
        </p:txBody>
      </p:sp>
      <p:sp>
        <p:nvSpPr>
          <p:cNvPr id="491" name="Google Shape;491;p60"/>
          <p:cNvSpPr txBox="1"/>
          <p:nvPr/>
        </p:nvSpPr>
        <p:spPr>
          <a:xfrm>
            <a:off x="4518669" y="2208618"/>
            <a:ext cx="3486686" cy="4024125"/>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2170"/>
              <a:buFont typeface="Arial"/>
              <a:buNone/>
            </a:pPr>
            <a:r>
              <a:rPr b="1" lang="en-US" sz="2170">
                <a:solidFill>
                  <a:schemeClr val="dk1"/>
                </a:solidFill>
                <a:latin typeface="Century Gothic"/>
                <a:ea typeface="Century Gothic"/>
                <a:cs typeface="Century Gothic"/>
                <a:sym typeface="Century Gothic"/>
              </a:rPr>
              <a:t>Departamento de Acreditación de Comunicaciones Globales</a:t>
            </a:r>
            <a:endParaRPr sz="1704">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782"/>
              <a:buFont typeface="Arial"/>
              <a:buNone/>
            </a:pPr>
            <a:r>
              <a:rPr lang="en-US" sz="1782">
                <a:solidFill>
                  <a:schemeClr val="dk1"/>
                </a:solidFill>
                <a:latin typeface="Century Gothic"/>
                <a:ea typeface="Century Gothic"/>
                <a:cs typeface="Century Gothic"/>
                <a:sym typeface="Century Gothic"/>
              </a:rPr>
              <a:t>La acreditación significa nuestra relación con el DGC. Este mandato consiste en establecer asociaciones con la sociedad civil de todo el mundo para mejorar su interacción y comprensión de la labor de la Organización. Proporcionarnos recursos e información sobre las Naciones Unidas que compartimos con nuestras bases.</a:t>
            </a:r>
            <a:endParaRPr sz="1782">
              <a:solidFill>
                <a:schemeClr val="dk1"/>
              </a:solidFill>
              <a:latin typeface="Century Gothic"/>
              <a:ea typeface="Century Gothic"/>
              <a:cs typeface="Century Gothic"/>
              <a:sym typeface="Century Gothic"/>
            </a:endParaRPr>
          </a:p>
        </p:txBody>
      </p:sp>
      <p:cxnSp>
        <p:nvCxnSpPr>
          <p:cNvPr id="492" name="Google Shape;492;p60"/>
          <p:cNvCxnSpPr/>
          <p:nvPr/>
        </p:nvCxnSpPr>
        <p:spPr>
          <a:xfrm>
            <a:off x="4193177" y="2208618"/>
            <a:ext cx="0" cy="4649382"/>
          </a:xfrm>
          <a:prstGeom prst="straightConnector1">
            <a:avLst/>
          </a:prstGeom>
          <a:noFill/>
          <a:ln cap="flat" cmpd="sng" w="19050">
            <a:solidFill>
              <a:schemeClr val="accent1"/>
            </a:solidFill>
            <a:prstDash val="solid"/>
            <a:round/>
            <a:headEnd len="sm" w="sm" type="none"/>
            <a:tailEnd len="sm" w="sm" type="none"/>
          </a:ln>
        </p:spPr>
      </p:cxnSp>
      <p:cxnSp>
        <p:nvCxnSpPr>
          <p:cNvPr id="493" name="Google Shape;493;p60"/>
          <p:cNvCxnSpPr/>
          <p:nvPr/>
        </p:nvCxnSpPr>
        <p:spPr>
          <a:xfrm>
            <a:off x="8225245" y="2197732"/>
            <a:ext cx="0" cy="4173353"/>
          </a:xfrm>
          <a:prstGeom prst="straightConnector1">
            <a:avLst/>
          </a:prstGeom>
          <a:noFill/>
          <a:ln cap="flat" cmpd="sng" w="19050">
            <a:solidFill>
              <a:schemeClr val="accent1"/>
            </a:solidFill>
            <a:prstDash val="solid"/>
            <a:round/>
            <a:headEnd len="sm" w="sm" type="none"/>
            <a:tailEnd len="sm" w="sm" type="none"/>
          </a:ln>
        </p:spPr>
      </p:cxnSp>
      <p:sp>
        <p:nvSpPr>
          <p:cNvPr id="494" name="Google Shape;494;p60"/>
          <p:cNvSpPr txBox="1"/>
          <p:nvPr/>
        </p:nvSpPr>
        <p:spPr>
          <a:xfrm>
            <a:off x="1622323" y="370051"/>
            <a:ext cx="10043651" cy="1256113"/>
          </a:xfrm>
          <a:prstGeom prst="rect">
            <a:avLst/>
          </a:prstGeom>
          <a:noFill/>
          <a:ln>
            <a:noFill/>
          </a:ln>
        </p:spPr>
        <p:txBody>
          <a:bodyPr anchorCtr="0" anchor="ctr" bIns="0" lIns="0" spcFirstLastPara="1" rIns="0" wrap="square" tIns="12050">
            <a:noAutofit/>
          </a:bodyPr>
          <a:lstStyle/>
          <a:p>
            <a:pPr indent="0" lvl="0" marL="0" marR="5080" rtl="0" algn="r">
              <a:lnSpc>
                <a:spcPct val="107954"/>
              </a:lnSpc>
              <a:spcBef>
                <a:spcPts val="0"/>
              </a:spcBef>
              <a:spcAft>
                <a:spcPts val="0"/>
              </a:spcAft>
              <a:buClr>
                <a:srgbClr val="2264C8"/>
              </a:buClr>
              <a:buSzPts val="4400"/>
              <a:buFont typeface="Century Gothic"/>
              <a:buNone/>
            </a:pPr>
            <a:r>
              <a:rPr b="1" lang="en-US" sz="4400" cap="none">
                <a:solidFill>
                  <a:srgbClr val="2264C8"/>
                </a:solidFill>
                <a:latin typeface="Century Gothic"/>
                <a:ea typeface="Century Gothic"/>
                <a:cs typeface="Century Gothic"/>
                <a:sym typeface="Century Gothic"/>
              </a:rPr>
              <a:t>UNANIMA INTERNATIONAL-</a:t>
            </a:r>
            <a:endParaRPr/>
          </a:p>
          <a:p>
            <a:pPr indent="0" lvl="0" marL="0" marR="5080" rtl="0" algn="r">
              <a:lnSpc>
                <a:spcPct val="107954"/>
              </a:lnSpc>
              <a:spcBef>
                <a:spcPts val="95"/>
              </a:spcBef>
              <a:spcAft>
                <a:spcPts val="0"/>
              </a:spcAft>
              <a:buClr>
                <a:srgbClr val="2264C8"/>
              </a:buClr>
              <a:buSzPts val="4400"/>
              <a:buFont typeface="Century Gothic"/>
              <a:buNone/>
            </a:pPr>
            <a:r>
              <a:rPr b="1" lang="en-US" sz="4400" cap="none">
                <a:solidFill>
                  <a:srgbClr val="2264C8"/>
                </a:solidFill>
                <a:latin typeface="Century Gothic"/>
                <a:ea typeface="Century Gothic"/>
                <a:cs typeface="Century Gothic"/>
                <a:sym typeface="Century Gothic"/>
              </a:rPr>
              <a:t>ACREDITACIONES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61"/>
          <p:cNvSpPr txBox="1"/>
          <p:nvPr>
            <p:ph type="title"/>
          </p:nvPr>
        </p:nvSpPr>
        <p:spPr>
          <a:xfrm>
            <a:off x="4505958" y="439927"/>
            <a:ext cx="7204261" cy="1232535"/>
          </a:xfrm>
          <a:prstGeom prst="rect">
            <a:avLst/>
          </a:prstGeom>
          <a:noFill/>
          <a:ln>
            <a:noFill/>
          </a:ln>
        </p:spPr>
        <p:txBody>
          <a:bodyPr anchorCtr="0" anchor="ctr" bIns="0" lIns="0" spcFirstLastPara="1" rIns="0" wrap="square" tIns="12050">
            <a:noAutofit/>
          </a:bodyPr>
          <a:lstStyle/>
          <a:p>
            <a:pPr indent="0" lvl="0" marL="0" marR="5080" rtl="0" algn="r">
              <a:lnSpc>
                <a:spcPct val="107954"/>
              </a:lnSpc>
              <a:spcBef>
                <a:spcPts val="0"/>
              </a:spcBef>
              <a:spcAft>
                <a:spcPts val="0"/>
              </a:spcAft>
              <a:buClr>
                <a:srgbClr val="2264C8"/>
              </a:buClr>
              <a:buSzPts val="4400"/>
              <a:buFont typeface="Century Gothic"/>
              <a:buNone/>
            </a:pPr>
            <a:r>
              <a:rPr b="1" lang="en-US" sz="4400">
                <a:solidFill>
                  <a:srgbClr val="2264C8"/>
                </a:solidFill>
              </a:rPr>
              <a:t>¿QUÉ SIGNIFICA ESTAR ACREDITADO?</a:t>
            </a:r>
            <a:endParaRPr b="1" sz="4400">
              <a:solidFill>
                <a:srgbClr val="2264C8"/>
              </a:solidFill>
            </a:endParaRPr>
          </a:p>
        </p:txBody>
      </p:sp>
      <p:sp>
        <p:nvSpPr>
          <p:cNvPr id="500" name="Google Shape;500;p61"/>
          <p:cNvSpPr txBox="1"/>
          <p:nvPr>
            <p:ph idx="1" type="body"/>
          </p:nvPr>
        </p:nvSpPr>
        <p:spPr>
          <a:xfrm>
            <a:off x="439993" y="1369076"/>
            <a:ext cx="11547987" cy="4569841"/>
          </a:xfrm>
          <a:prstGeom prst="rect">
            <a:avLst/>
          </a:prstGeom>
          <a:noFill/>
          <a:ln>
            <a:noFill/>
          </a:ln>
        </p:spPr>
        <p:txBody>
          <a:bodyPr anchorCtr="0" anchor="t" bIns="0" lIns="0" spcFirstLastPara="1" rIns="0" wrap="square" tIns="12050">
            <a:noAutofit/>
          </a:bodyPr>
          <a:lstStyle/>
          <a:p>
            <a:pPr indent="0" lvl="0" marL="0" marR="146050" rtl="0" algn="l">
              <a:lnSpc>
                <a:spcPct val="100000"/>
              </a:lnSpc>
              <a:spcBef>
                <a:spcPts val="0"/>
              </a:spcBef>
              <a:spcAft>
                <a:spcPts val="0"/>
              </a:spcAft>
              <a:buClr>
                <a:schemeClr val="dk1"/>
              </a:buClr>
              <a:buSzPts val="2200"/>
              <a:buNone/>
            </a:pPr>
            <a:r>
              <a:rPr b="1" lang="en-US"/>
              <a:t>La acreditación permite a las ONG participar en los                                          procedimientos de las Naciones Unidas:</a:t>
            </a:r>
            <a:endParaRPr/>
          </a:p>
          <a:p>
            <a:pPr indent="-228600" lvl="1" marL="685800" marR="146050" rtl="0" algn="l">
              <a:lnSpc>
                <a:spcPct val="100000"/>
              </a:lnSpc>
              <a:spcBef>
                <a:spcPts val="95"/>
              </a:spcBef>
              <a:spcAft>
                <a:spcPts val="0"/>
              </a:spcAft>
              <a:buClr>
                <a:schemeClr val="dk1"/>
              </a:buClr>
              <a:buSzPts val="2000"/>
              <a:buFont typeface="Courier New"/>
              <a:buChar char="o"/>
            </a:pPr>
            <a:r>
              <a:rPr b="1" lang="en-US">
                <a:latin typeface="Century Gothic"/>
                <a:ea typeface="Century Gothic"/>
                <a:cs typeface="Century Gothic"/>
                <a:sym typeface="Century Gothic"/>
              </a:rPr>
              <a:t>Testimonio Oral</a:t>
            </a:r>
            <a:endParaRPr b="1">
              <a:latin typeface="Century Gothic"/>
              <a:ea typeface="Century Gothic"/>
              <a:cs typeface="Century Gothic"/>
              <a:sym typeface="Century Gothic"/>
            </a:endParaRPr>
          </a:p>
          <a:p>
            <a:pPr indent="-290830" lvl="0" marL="765175" rtl="0" algn="l">
              <a:lnSpc>
                <a:spcPct val="100000"/>
              </a:lnSpc>
              <a:spcBef>
                <a:spcPts val="1000"/>
              </a:spcBef>
              <a:spcAft>
                <a:spcPts val="0"/>
              </a:spcAft>
              <a:buClr>
                <a:schemeClr val="dk1"/>
              </a:buClr>
              <a:buSzPts val="2200"/>
              <a:buFont typeface="Courier New"/>
              <a:buChar char="o"/>
            </a:pPr>
            <a:r>
              <a:rPr b="1" lang="en-US">
                <a:latin typeface="Century Gothic"/>
                <a:ea typeface="Century Gothic"/>
                <a:cs typeface="Century Gothic"/>
                <a:sym typeface="Century Gothic"/>
              </a:rPr>
              <a:t>Testimonio escrito</a:t>
            </a:r>
            <a:endParaRPr b="1">
              <a:latin typeface="Century Gothic"/>
              <a:ea typeface="Century Gothic"/>
              <a:cs typeface="Century Gothic"/>
              <a:sym typeface="Century Gothic"/>
            </a:endParaRPr>
          </a:p>
          <a:p>
            <a:pPr indent="-290830" lvl="0" marL="765175" rtl="0" algn="l">
              <a:lnSpc>
                <a:spcPct val="100000"/>
              </a:lnSpc>
              <a:spcBef>
                <a:spcPts val="5"/>
              </a:spcBef>
              <a:spcAft>
                <a:spcPts val="0"/>
              </a:spcAft>
              <a:buClr>
                <a:schemeClr val="dk1"/>
              </a:buClr>
              <a:buSzPts val="2200"/>
              <a:buFont typeface="Courier New"/>
              <a:buChar char="o"/>
            </a:pPr>
            <a:r>
              <a:rPr b="1" lang="en-US">
                <a:latin typeface="Century Gothic"/>
                <a:ea typeface="Century Gothic"/>
                <a:cs typeface="Century Gothic"/>
                <a:sym typeface="Century Gothic"/>
              </a:rPr>
              <a:t>Eventos informativos dentro y cerca </a:t>
            </a:r>
            <a:r>
              <a:rPr b="1" lang="en-US"/>
              <a:t>de la ONU </a:t>
            </a:r>
            <a:endParaRPr/>
          </a:p>
          <a:p>
            <a:pPr indent="-290830" lvl="0" marL="765175" rtl="0" algn="l">
              <a:lnSpc>
                <a:spcPct val="100000"/>
              </a:lnSpc>
              <a:spcBef>
                <a:spcPts val="5"/>
              </a:spcBef>
              <a:spcAft>
                <a:spcPts val="0"/>
              </a:spcAft>
              <a:buClr>
                <a:schemeClr val="dk1"/>
              </a:buClr>
              <a:buSzPts val="2200"/>
              <a:buFont typeface="Courier New"/>
              <a:buChar char="o"/>
            </a:pPr>
            <a:r>
              <a:rPr b="1" lang="en-US"/>
              <a:t>Reunión con diplomáticos </a:t>
            </a:r>
            <a:endParaRPr/>
          </a:p>
          <a:p>
            <a:pPr indent="-290830" lvl="0" marL="765175" rtl="0" algn="l">
              <a:lnSpc>
                <a:spcPct val="100000"/>
              </a:lnSpc>
              <a:spcBef>
                <a:spcPts val="5"/>
              </a:spcBef>
              <a:spcAft>
                <a:spcPts val="0"/>
              </a:spcAft>
              <a:buClr>
                <a:schemeClr val="dk1"/>
              </a:buClr>
              <a:buSzPts val="2200"/>
              <a:buFont typeface="Courier New"/>
              <a:buChar char="o"/>
            </a:pPr>
            <a:r>
              <a:rPr b="1" lang="en-US"/>
              <a:t>Asistir a conferencias de la ONU</a:t>
            </a:r>
            <a:endParaRPr b="1">
              <a:latin typeface="Century Gothic"/>
              <a:ea typeface="Century Gothic"/>
              <a:cs typeface="Century Gothic"/>
              <a:sym typeface="Century Gothic"/>
            </a:endParaRPr>
          </a:p>
          <a:p>
            <a:pPr indent="-290830" lvl="0" marL="765175" rtl="0" algn="l">
              <a:lnSpc>
                <a:spcPct val="100000"/>
              </a:lnSpc>
              <a:spcBef>
                <a:spcPts val="1000"/>
              </a:spcBef>
              <a:spcAft>
                <a:spcPts val="0"/>
              </a:spcAft>
              <a:buClr>
                <a:schemeClr val="dk1"/>
              </a:buClr>
              <a:buSzPts val="2200"/>
              <a:buFont typeface="Courier New"/>
              <a:buChar char="o"/>
            </a:pPr>
            <a:r>
              <a:rPr b="1" lang="en-US"/>
              <a:t>Formular recomendaciones formales o informales sobre nuevas declaraciones y resoluciones de las Naciones Unidas a medida que se negocian </a:t>
            </a:r>
            <a:endParaRPr b="1">
              <a:latin typeface="Century Gothic"/>
              <a:ea typeface="Century Gothic"/>
              <a:cs typeface="Century Gothic"/>
              <a:sym typeface="Century Gothic"/>
            </a:endParaRPr>
          </a:p>
          <a:p>
            <a:pPr indent="-290830" lvl="0" marL="765175" rtl="0" algn="l">
              <a:lnSpc>
                <a:spcPct val="100000"/>
              </a:lnSpc>
              <a:spcBef>
                <a:spcPts val="1000"/>
              </a:spcBef>
              <a:spcAft>
                <a:spcPts val="0"/>
              </a:spcAft>
              <a:buClr>
                <a:schemeClr val="dk1"/>
              </a:buClr>
              <a:buSzPts val="2200"/>
              <a:buFont typeface="Courier New"/>
              <a:buChar char="o"/>
            </a:pPr>
            <a:r>
              <a:rPr b="1" lang="en-US">
                <a:latin typeface="Century Gothic"/>
                <a:ea typeface="Century Gothic"/>
                <a:cs typeface="Century Gothic"/>
                <a:sym typeface="Century Gothic"/>
              </a:rPr>
              <a:t>Presentar informes y comentarios a los procesos nacionales de examen (por ejemplo, Exámenes Nacionales Voluntarios sobre los ODS,</a:t>
            </a:r>
            <a:endParaRPr/>
          </a:p>
          <a:p>
            <a:pPr indent="-290830" lvl="0" marL="765175" rtl="0" algn="l">
              <a:lnSpc>
                <a:spcPct val="100000"/>
              </a:lnSpc>
              <a:spcBef>
                <a:spcPts val="1000"/>
              </a:spcBef>
              <a:spcAft>
                <a:spcPts val="0"/>
              </a:spcAft>
              <a:buClr>
                <a:schemeClr val="dk1"/>
              </a:buClr>
              <a:buSzPts val="2200"/>
              <a:buFont typeface="Courier New"/>
              <a:buChar char="o"/>
            </a:pPr>
            <a:r>
              <a:rPr b="1" lang="en-US">
                <a:latin typeface="Century Gothic"/>
                <a:ea typeface="Century Gothic"/>
                <a:cs typeface="Century Gothic"/>
                <a:sym typeface="Century Gothic"/>
              </a:rPr>
              <a:t>Revisión en el Consejo de Derechos Humanos</a:t>
            </a:r>
            <a:endParaRPr/>
          </a:p>
        </p:txBody>
      </p:sp>
      <p:pic>
        <p:nvPicPr>
          <p:cNvPr descr="C2-HD-BTM.png" id="501" name="Google Shape;501;p61"/>
          <p:cNvPicPr preferRelativeResize="0"/>
          <p:nvPr/>
        </p:nvPicPr>
        <p:blipFill rotWithShape="1">
          <a:blip r:embed="rId3">
            <a:alphaModFix/>
          </a:blip>
          <a:srcRect b="0" l="0" r="0" t="0"/>
          <a:stretch/>
        </p:blipFill>
        <p:spPr>
          <a:xfrm flipH="1" rot="10800000">
            <a:off x="0" y="6857999"/>
            <a:ext cx="12192000" cy="457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62"/>
          <p:cNvSpPr txBox="1"/>
          <p:nvPr>
            <p:ph type="title"/>
          </p:nvPr>
        </p:nvSpPr>
        <p:spPr>
          <a:xfrm>
            <a:off x="-4629817" y="63643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EN EL ONU</a:t>
            </a:r>
            <a:endParaRPr b="1">
              <a:solidFill>
                <a:srgbClr val="2264C8"/>
              </a:solidFill>
            </a:endParaRPr>
          </a:p>
        </p:txBody>
      </p:sp>
      <p:sp>
        <p:nvSpPr>
          <p:cNvPr id="507" name="Google Shape;507;p62"/>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508" name="Google Shape;508;p62"/>
          <p:cNvPicPr preferRelativeResize="0"/>
          <p:nvPr/>
        </p:nvPicPr>
        <p:blipFill rotWithShape="1">
          <a:blip r:embed="rId3">
            <a:alphaModFix/>
          </a:blip>
          <a:srcRect b="0" l="0" r="0" t="0"/>
          <a:stretch/>
        </p:blipFill>
        <p:spPr>
          <a:xfrm>
            <a:off x="7053600" y="117583"/>
            <a:ext cx="4967133" cy="6622832"/>
          </a:xfrm>
          <a:prstGeom prst="rect">
            <a:avLst/>
          </a:prstGeom>
          <a:noFill/>
          <a:ln>
            <a:noFill/>
          </a:ln>
        </p:spPr>
      </p:pic>
      <p:pic>
        <p:nvPicPr>
          <p:cNvPr id="509" name="Google Shape;509;p62"/>
          <p:cNvPicPr preferRelativeResize="0"/>
          <p:nvPr/>
        </p:nvPicPr>
        <p:blipFill rotWithShape="1">
          <a:blip r:embed="rId4">
            <a:alphaModFix/>
          </a:blip>
          <a:srcRect b="4159" l="0" r="0" t="0"/>
          <a:stretch/>
        </p:blipFill>
        <p:spPr>
          <a:xfrm>
            <a:off x="3612033" y="1685200"/>
            <a:ext cx="3223568" cy="2317035"/>
          </a:xfrm>
          <a:prstGeom prst="rect">
            <a:avLst/>
          </a:prstGeom>
          <a:noFill/>
          <a:ln>
            <a:noFill/>
          </a:ln>
        </p:spPr>
      </p:pic>
      <p:pic>
        <p:nvPicPr>
          <p:cNvPr id="510" name="Google Shape;510;p62"/>
          <p:cNvPicPr preferRelativeResize="0"/>
          <p:nvPr/>
        </p:nvPicPr>
        <p:blipFill rotWithShape="1">
          <a:blip r:embed="rId5">
            <a:alphaModFix/>
          </a:blip>
          <a:srcRect b="0" l="0" r="0" t="0"/>
          <a:stretch/>
        </p:blipFill>
        <p:spPr>
          <a:xfrm>
            <a:off x="171267" y="4189440"/>
            <a:ext cx="2934000" cy="1729833"/>
          </a:xfrm>
          <a:prstGeom prst="rect">
            <a:avLst/>
          </a:prstGeom>
          <a:noFill/>
          <a:ln>
            <a:noFill/>
          </a:ln>
        </p:spPr>
      </p:pic>
      <p:pic>
        <p:nvPicPr>
          <p:cNvPr descr="C2-HD-BTM.png" id="511" name="Google Shape;511;p62"/>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pic>
        <p:nvPicPr>
          <p:cNvPr descr="A group of people posing for the camera&#10;&#10;Description automatically generated" id="512" name="Google Shape;512;p62"/>
          <p:cNvPicPr preferRelativeResize="0"/>
          <p:nvPr/>
        </p:nvPicPr>
        <p:blipFill rotWithShape="1">
          <a:blip r:embed="rId7">
            <a:alphaModFix/>
          </a:blip>
          <a:srcRect b="0" l="0" r="0" t="0"/>
          <a:stretch/>
        </p:blipFill>
        <p:spPr>
          <a:xfrm>
            <a:off x="3391685" y="4173002"/>
            <a:ext cx="3552916" cy="1998515"/>
          </a:xfrm>
          <a:prstGeom prst="rect">
            <a:avLst/>
          </a:prstGeom>
          <a:noFill/>
          <a:ln>
            <a:noFill/>
          </a:ln>
        </p:spPr>
      </p:pic>
      <p:pic>
        <p:nvPicPr>
          <p:cNvPr descr="A group of people sitting at a table&#10;&#10;Description automatically generated" id="513" name="Google Shape;513;p62"/>
          <p:cNvPicPr preferRelativeResize="0"/>
          <p:nvPr/>
        </p:nvPicPr>
        <p:blipFill rotWithShape="1">
          <a:blip r:embed="rId8">
            <a:alphaModFix/>
          </a:blip>
          <a:srcRect b="0" l="0" r="0" t="0"/>
          <a:stretch/>
        </p:blipFill>
        <p:spPr>
          <a:xfrm>
            <a:off x="375378" y="1685199"/>
            <a:ext cx="3065388" cy="229904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63"/>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¿QUÉ HACEMOS?</a:t>
            </a:r>
            <a:endParaRPr b="1">
              <a:solidFill>
                <a:srgbClr val="2264C8"/>
              </a:solidFill>
            </a:endParaRPr>
          </a:p>
        </p:txBody>
      </p:sp>
      <p:sp>
        <p:nvSpPr>
          <p:cNvPr id="519" name="Google Shape;519;p63"/>
          <p:cNvSpPr txBox="1"/>
          <p:nvPr>
            <p:ph idx="1" type="body"/>
          </p:nvPr>
        </p:nvSpPr>
        <p:spPr>
          <a:xfrm>
            <a:off x="415600" y="934586"/>
            <a:ext cx="6188288" cy="420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b="1" lang="en-US"/>
              <a:t>Llevar la experiencia de los miembros a las Naciones Unidas</a:t>
            </a:r>
            <a:endParaRPr/>
          </a:p>
          <a:p>
            <a:pPr indent="-457188" lvl="0" marL="609585" rtl="0" algn="l">
              <a:lnSpc>
                <a:spcPct val="90000"/>
              </a:lnSpc>
              <a:spcBef>
                <a:spcPts val="0"/>
              </a:spcBef>
              <a:spcAft>
                <a:spcPts val="0"/>
              </a:spcAft>
              <a:buClr>
                <a:schemeClr val="dk1"/>
              </a:buClr>
              <a:buSzPts val="1800"/>
              <a:buChar char="●"/>
            </a:pPr>
            <a:r>
              <a:rPr b="1" lang="en-US"/>
              <a:t>Trabajar con otras ONG</a:t>
            </a:r>
            <a:endParaRPr/>
          </a:p>
          <a:p>
            <a:pPr indent="-457188" lvl="0" marL="609585" rtl="0" algn="l">
              <a:lnSpc>
                <a:spcPct val="90000"/>
              </a:lnSpc>
              <a:spcBef>
                <a:spcPts val="0"/>
              </a:spcBef>
              <a:spcAft>
                <a:spcPts val="0"/>
              </a:spcAft>
              <a:buClr>
                <a:schemeClr val="dk1"/>
              </a:buClr>
              <a:buSzPts val="1800"/>
              <a:buChar char="●"/>
            </a:pPr>
            <a:r>
              <a:rPr b="1" lang="en-US"/>
              <a:t>Contribuir a los Comités de ONG y Grupos de Trabajo</a:t>
            </a:r>
            <a:endParaRPr/>
          </a:p>
          <a:p>
            <a:pPr indent="-457188" lvl="0" marL="609585" rtl="0" algn="l">
              <a:lnSpc>
                <a:spcPct val="90000"/>
              </a:lnSpc>
              <a:spcBef>
                <a:spcPts val="0"/>
              </a:spcBef>
              <a:spcAft>
                <a:spcPts val="0"/>
              </a:spcAft>
              <a:buClr>
                <a:schemeClr val="dk1"/>
              </a:buClr>
              <a:buSzPts val="1800"/>
              <a:buChar char="●"/>
            </a:pPr>
            <a:r>
              <a:rPr b="1" lang="en-US"/>
              <a:t>Educar a nuestros miembros sobre las actividades y programas de las Naciones Unidas</a:t>
            </a:r>
            <a:endParaRPr/>
          </a:p>
          <a:p>
            <a:pPr indent="-457188" lvl="0" marL="609585" rtl="0" algn="l">
              <a:lnSpc>
                <a:spcPct val="90000"/>
              </a:lnSpc>
              <a:spcBef>
                <a:spcPts val="0"/>
              </a:spcBef>
              <a:spcAft>
                <a:spcPts val="0"/>
              </a:spcAft>
              <a:buClr>
                <a:schemeClr val="dk1"/>
              </a:buClr>
              <a:buSzPts val="1800"/>
              <a:buChar char="●"/>
            </a:pPr>
            <a:r>
              <a:rPr b="1" lang="en-US"/>
              <a:t>Intervenciones orales</a:t>
            </a:r>
            <a:endParaRPr b="1"/>
          </a:p>
          <a:p>
            <a:pPr indent="-457188" lvl="0" marL="609585" rtl="0" algn="l">
              <a:lnSpc>
                <a:spcPct val="90000"/>
              </a:lnSpc>
              <a:spcBef>
                <a:spcPts val="0"/>
              </a:spcBef>
              <a:spcAft>
                <a:spcPts val="0"/>
              </a:spcAft>
              <a:buClr>
                <a:schemeClr val="dk1"/>
              </a:buClr>
              <a:buSzPts val="1800"/>
              <a:buChar char="●"/>
            </a:pPr>
            <a:r>
              <a:rPr b="1" lang="en-US"/>
              <a:t>Asistir a eventos, comisiones y actividades de las Naciones Unidas</a:t>
            </a:r>
            <a:endParaRPr/>
          </a:p>
          <a:p>
            <a:pPr indent="-457188" lvl="0" marL="609585" rtl="0" algn="l">
              <a:lnSpc>
                <a:spcPct val="90000"/>
              </a:lnSpc>
              <a:spcBef>
                <a:spcPts val="0"/>
              </a:spcBef>
              <a:spcAft>
                <a:spcPts val="0"/>
              </a:spcAft>
              <a:buClr>
                <a:schemeClr val="dk1"/>
              </a:buClr>
              <a:buSzPts val="1800"/>
              <a:buChar char="●"/>
            </a:pPr>
            <a:r>
              <a:rPr b="1" lang="en-US"/>
              <a:t>Para ayudar a nuestros miembros a colaborar con el trabajo de las Naciones Unidas en sus países de origen Compartir nuestra investigación con socios, funcionarios de las Naciones Unidas y otros defensores</a:t>
            </a:r>
            <a:endParaRPr b="1"/>
          </a:p>
        </p:txBody>
      </p:sp>
      <p:pic>
        <p:nvPicPr>
          <p:cNvPr descr="C2-HD-BTM.png" id="520" name="Google Shape;520;p63"/>
          <p:cNvPicPr preferRelativeResize="0"/>
          <p:nvPr/>
        </p:nvPicPr>
        <p:blipFill rotWithShape="1">
          <a:blip r:embed="rId3">
            <a:alphaModFix/>
          </a:blip>
          <a:srcRect b="0" l="0" r="0" t="0"/>
          <a:stretch/>
        </p:blipFill>
        <p:spPr>
          <a:xfrm>
            <a:off x="0" y="6272938"/>
            <a:ext cx="12192000" cy="585061"/>
          </a:xfrm>
          <a:prstGeom prst="rect">
            <a:avLst/>
          </a:prstGeom>
          <a:noFill/>
          <a:ln>
            <a:noFill/>
          </a:ln>
        </p:spPr>
      </p:pic>
      <p:pic>
        <p:nvPicPr>
          <p:cNvPr descr="A group of people posing for a photo&#10;&#10;Description automatically generated" id="521" name="Google Shape;521;p63"/>
          <p:cNvPicPr preferRelativeResize="0"/>
          <p:nvPr/>
        </p:nvPicPr>
        <p:blipFill rotWithShape="1">
          <a:blip r:embed="rId4">
            <a:alphaModFix/>
          </a:blip>
          <a:srcRect b="11792" l="0" r="11488" t="26949"/>
          <a:stretch/>
        </p:blipFill>
        <p:spPr>
          <a:xfrm>
            <a:off x="6603889" y="2126941"/>
            <a:ext cx="5376733" cy="27909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64"/>
          <p:cNvSpPr txBox="1"/>
          <p:nvPr>
            <p:ph type="title"/>
          </p:nvPr>
        </p:nvSpPr>
        <p:spPr>
          <a:xfrm>
            <a:off x="2698955" y="496967"/>
            <a:ext cx="9492877"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ALGUNOS GRUPOS DE TRABAJO DE ONG A LOS QUE CONTRIBUIMOS</a:t>
            </a:r>
            <a:endParaRPr b="1">
              <a:solidFill>
                <a:srgbClr val="2264C8"/>
              </a:solidFill>
            </a:endParaRPr>
          </a:p>
        </p:txBody>
      </p:sp>
      <p:sp>
        <p:nvSpPr>
          <p:cNvPr id="527" name="Google Shape;527;p64"/>
          <p:cNvSpPr txBox="1"/>
          <p:nvPr>
            <p:ph idx="1" type="body"/>
          </p:nvPr>
        </p:nvSpPr>
        <p:spPr>
          <a:xfrm>
            <a:off x="4993467" y="1664866"/>
            <a:ext cx="7027200" cy="4429533"/>
          </a:xfrm>
          <a:prstGeom prst="rect">
            <a:avLst/>
          </a:prstGeom>
          <a:noFill/>
          <a:ln>
            <a:noFill/>
          </a:ln>
        </p:spPr>
        <p:txBody>
          <a:bodyPr anchorCtr="0" anchor="t" bIns="121900" lIns="121900" spcFirstLastPara="1" rIns="121900" wrap="square" tIns="121900">
            <a:noAutofit/>
          </a:bodyPr>
          <a:lstStyle/>
          <a:p>
            <a:pPr indent="-474120" lvl="0" marL="609585" rtl="0" algn="l">
              <a:lnSpc>
                <a:spcPct val="90000"/>
              </a:lnSpc>
              <a:spcBef>
                <a:spcPts val="0"/>
              </a:spcBef>
              <a:spcAft>
                <a:spcPts val="0"/>
              </a:spcAft>
              <a:buClr>
                <a:srgbClr val="00FF00"/>
              </a:buClr>
              <a:buSzPts val="2000"/>
              <a:buChar char="●"/>
            </a:pPr>
            <a:r>
              <a:rPr b="1" lang="en-US" sz="2667"/>
              <a:t>Comité de ONG de Desarrollo Social</a:t>
            </a:r>
            <a:endParaRPr/>
          </a:p>
          <a:p>
            <a:pPr indent="-474120" lvl="1" marL="1219170" rtl="0" algn="l">
              <a:lnSpc>
                <a:spcPct val="90000"/>
              </a:lnSpc>
              <a:spcBef>
                <a:spcPts val="2133"/>
              </a:spcBef>
              <a:spcAft>
                <a:spcPts val="0"/>
              </a:spcAft>
              <a:buClr>
                <a:srgbClr val="00FF00"/>
              </a:buClr>
              <a:buSzPts val="2000"/>
              <a:buChar char="○"/>
            </a:pPr>
            <a:r>
              <a:rPr b="1" lang="en-US" sz="2467"/>
              <a:t>Subcomité de base</a:t>
            </a:r>
            <a:endParaRPr b="1" sz="2467"/>
          </a:p>
          <a:p>
            <a:pPr indent="-474120" lvl="1" marL="1219170" rtl="0" algn="l">
              <a:lnSpc>
                <a:spcPct val="90000"/>
              </a:lnSpc>
              <a:spcBef>
                <a:spcPts val="0"/>
              </a:spcBef>
              <a:spcAft>
                <a:spcPts val="0"/>
              </a:spcAft>
              <a:buClr>
                <a:srgbClr val="00FF00"/>
              </a:buClr>
              <a:buSzPts val="2000"/>
              <a:buChar char="○"/>
            </a:pPr>
            <a:r>
              <a:rPr b="1" lang="en-US" sz="2667"/>
              <a:t>Subcomite de Abogacía </a:t>
            </a:r>
            <a:endParaRPr/>
          </a:p>
          <a:p>
            <a:pPr indent="-474120" lvl="1" marL="1219170" rtl="0" algn="l">
              <a:lnSpc>
                <a:spcPct val="90000"/>
              </a:lnSpc>
              <a:spcBef>
                <a:spcPts val="0"/>
              </a:spcBef>
              <a:spcAft>
                <a:spcPts val="0"/>
              </a:spcAft>
              <a:buClr>
                <a:srgbClr val="00FF00"/>
              </a:buClr>
              <a:buSzPts val="2000"/>
              <a:buChar char="○"/>
            </a:pPr>
            <a:r>
              <a:rPr b="1" lang="en-US" sz="2667"/>
              <a:t>Comité de Migración</a:t>
            </a:r>
            <a:endParaRPr b="1" sz="2667"/>
          </a:p>
          <a:p>
            <a:pPr indent="-474120" lvl="1" marL="1219170" rtl="0" algn="l">
              <a:lnSpc>
                <a:spcPct val="90000"/>
              </a:lnSpc>
              <a:spcBef>
                <a:spcPts val="0"/>
              </a:spcBef>
              <a:spcAft>
                <a:spcPts val="0"/>
              </a:spcAft>
              <a:buClr>
                <a:srgbClr val="00FF00"/>
              </a:buClr>
              <a:buSzPts val="2000"/>
              <a:buChar char="○"/>
            </a:pPr>
            <a:r>
              <a:rPr b="1" lang="en-US" sz="2667"/>
              <a:t>Subcomite de Xenophobia</a:t>
            </a:r>
            <a:endParaRPr/>
          </a:p>
          <a:p>
            <a:pPr indent="-474120" lvl="1" marL="1219170" rtl="0" algn="l">
              <a:lnSpc>
                <a:spcPct val="90000"/>
              </a:lnSpc>
              <a:spcBef>
                <a:spcPts val="0"/>
              </a:spcBef>
              <a:spcAft>
                <a:spcPts val="0"/>
              </a:spcAft>
              <a:buClr>
                <a:srgbClr val="00FF00"/>
              </a:buClr>
              <a:buSzPts val="2000"/>
              <a:buChar char="○"/>
            </a:pPr>
            <a:r>
              <a:rPr b="1" lang="en-US" sz="2667"/>
              <a:t>Migración inducida por el clima</a:t>
            </a:r>
            <a:endParaRPr b="1" sz="2667"/>
          </a:p>
          <a:p>
            <a:pPr indent="-474120" lvl="0" marL="609585" rtl="0" algn="l">
              <a:lnSpc>
                <a:spcPct val="90000"/>
              </a:lnSpc>
              <a:spcBef>
                <a:spcPts val="0"/>
              </a:spcBef>
              <a:spcAft>
                <a:spcPts val="0"/>
              </a:spcAft>
              <a:buClr>
                <a:srgbClr val="00FF00"/>
              </a:buClr>
              <a:buSzPts val="2000"/>
              <a:buChar char="●"/>
            </a:pPr>
            <a:r>
              <a:rPr b="1" lang="en-US" sz="2667"/>
              <a:t>Grupo de Trabajo sobre el Fin de los Desamparados</a:t>
            </a:r>
            <a:endParaRPr/>
          </a:p>
          <a:p>
            <a:pPr indent="-474120" lvl="0" marL="609585" rtl="0" algn="l">
              <a:lnSpc>
                <a:spcPct val="90000"/>
              </a:lnSpc>
              <a:spcBef>
                <a:spcPts val="0"/>
              </a:spcBef>
              <a:spcAft>
                <a:spcPts val="0"/>
              </a:spcAft>
              <a:buClr>
                <a:srgbClr val="00FF00"/>
              </a:buClr>
              <a:buSzPts val="2000"/>
              <a:buChar char="●"/>
            </a:pPr>
            <a:r>
              <a:rPr b="1" lang="en-US" sz="2667"/>
              <a:t>NGO Grupo Mayor</a:t>
            </a:r>
            <a:endParaRPr b="1" sz="2667"/>
          </a:p>
          <a:p>
            <a:pPr indent="-474120" lvl="0" marL="609585" rtl="0" algn="l">
              <a:lnSpc>
                <a:spcPct val="90000"/>
              </a:lnSpc>
              <a:spcBef>
                <a:spcPts val="0"/>
              </a:spcBef>
              <a:spcAft>
                <a:spcPts val="0"/>
              </a:spcAft>
              <a:buClr>
                <a:srgbClr val="00FF00"/>
              </a:buClr>
              <a:buSzPts val="2000"/>
              <a:buChar char="●"/>
            </a:pPr>
            <a:r>
              <a:rPr b="1" lang="en-US" sz="2667"/>
              <a:t>NGO Habitat </a:t>
            </a:r>
            <a:endParaRPr b="1" sz="2667"/>
          </a:p>
          <a:p>
            <a:pPr indent="0" lvl="0" marL="0" rtl="0" algn="l">
              <a:lnSpc>
                <a:spcPct val="90000"/>
              </a:lnSpc>
              <a:spcBef>
                <a:spcPts val="2133"/>
              </a:spcBef>
              <a:spcAft>
                <a:spcPts val="2133"/>
              </a:spcAft>
              <a:buClr>
                <a:schemeClr val="dk1"/>
              </a:buClr>
              <a:buSzPts val="1800"/>
              <a:buNone/>
            </a:pPr>
            <a:r>
              <a:t/>
            </a:r>
            <a:endParaRPr>
              <a:solidFill>
                <a:srgbClr val="00FF00"/>
              </a:solidFill>
            </a:endParaRPr>
          </a:p>
        </p:txBody>
      </p:sp>
      <p:pic>
        <p:nvPicPr>
          <p:cNvPr id="528" name="Google Shape;528;p64"/>
          <p:cNvPicPr preferRelativeResize="0"/>
          <p:nvPr/>
        </p:nvPicPr>
        <p:blipFill rotWithShape="1">
          <a:blip r:embed="rId3">
            <a:alphaModFix/>
          </a:blip>
          <a:srcRect b="0" l="0" r="0" t="0"/>
          <a:stretch/>
        </p:blipFill>
        <p:spPr>
          <a:xfrm>
            <a:off x="218767" y="2141351"/>
            <a:ext cx="4587067" cy="2575288"/>
          </a:xfrm>
          <a:prstGeom prst="rect">
            <a:avLst/>
          </a:prstGeom>
          <a:noFill/>
          <a:ln>
            <a:noFill/>
          </a:ln>
        </p:spPr>
      </p:pic>
      <p:pic>
        <p:nvPicPr>
          <p:cNvPr descr="C2-HD-BTM.png" id="529" name="Google Shape;529;p64"/>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65"/>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535" name="Google Shape;535;p65"/>
          <p:cNvPicPr preferRelativeResize="0"/>
          <p:nvPr/>
        </p:nvPicPr>
        <p:blipFill rotWithShape="1">
          <a:blip r:embed="rId3">
            <a:alphaModFix/>
          </a:blip>
          <a:srcRect b="0" l="0" r="0" t="0"/>
          <a:stretch/>
        </p:blipFill>
        <p:spPr>
          <a:xfrm>
            <a:off x="7363528" y="297684"/>
            <a:ext cx="4794931" cy="3185432"/>
          </a:xfrm>
          <a:prstGeom prst="rect">
            <a:avLst/>
          </a:prstGeom>
          <a:noFill/>
          <a:ln>
            <a:noFill/>
          </a:ln>
        </p:spPr>
      </p:pic>
      <p:sp>
        <p:nvSpPr>
          <p:cNvPr id="536" name="Google Shape;536;p65"/>
          <p:cNvSpPr txBox="1"/>
          <p:nvPr/>
        </p:nvSpPr>
        <p:spPr>
          <a:xfrm>
            <a:off x="302467" y="1356967"/>
            <a:ext cx="8118800" cy="947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pic>
        <p:nvPicPr>
          <p:cNvPr id="537" name="Google Shape;537;p65"/>
          <p:cNvPicPr preferRelativeResize="0"/>
          <p:nvPr/>
        </p:nvPicPr>
        <p:blipFill rotWithShape="1">
          <a:blip r:embed="rId4">
            <a:alphaModFix/>
          </a:blip>
          <a:srcRect b="0" l="0" r="0" t="0"/>
          <a:stretch/>
        </p:blipFill>
        <p:spPr>
          <a:xfrm>
            <a:off x="7442999" y="3619634"/>
            <a:ext cx="4576171" cy="3017235"/>
          </a:xfrm>
          <a:prstGeom prst="rect">
            <a:avLst/>
          </a:prstGeom>
          <a:noFill/>
          <a:ln>
            <a:noFill/>
          </a:ln>
        </p:spPr>
      </p:pic>
      <p:pic>
        <p:nvPicPr>
          <p:cNvPr id="538" name="Google Shape;538;p65"/>
          <p:cNvPicPr preferRelativeResize="0"/>
          <p:nvPr/>
        </p:nvPicPr>
        <p:blipFill rotWithShape="1">
          <a:blip r:embed="rId5">
            <a:alphaModFix/>
          </a:blip>
          <a:srcRect b="0" l="0" r="0" t="0"/>
          <a:stretch/>
        </p:blipFill>
        <p:spPr>
          <a:xfrm>
            <a:off x="71233" y="1395267"/>
            <a:ext cx="3893568" cy="5191467"/>
          </a:xfrm>
          <a:prstGeom prst="rect">
            <a:avLst/>
          </a:prstGeom>
          <a:noFill/>
          <a:ln>
            <a:noFill/>
          </a:ln>
        </p:spPr>
      </p:pic>
      <p:pic>
        <p:nvPicPr>
          <p:cNvPr id="539" name="Google Shape;539;p65"/>
          <p:cNvPicPr preferRelativeResize="0"/>
          <p:nvPr/>
        </p:nvPicPr>
        <p:blipFill rotWithShape="1">
          <a:blip r:embed="rId6">
            <a:alphaModFix/>
          </a:blip>
          <a:srcRect b="0" l="0" r="0" t="0"/>
          <a:stretch/>
        </p:blipFill>
        <p:spPr>
          <a:xfrm>
            <a:off x="4149201" y="1395265"/>
            <a:ext cx="3109400" cy="2075027"/>
          </a:xfrm>
          <a:prstGeom prst="rect">
            <a:avLst/>
          </a:prstGeom>
          <a:noFill/>
          <a:ln>
            <a:noFill/>
          </a:ln>
        </p:spPr>
      </p:pic>
      <p:pic>
        <p:nvPicPr>
          <p:cNvPr id="540" name="Google Shape;540;p65"/>
          <p:cNvPicPr preferRelativeResize="0"/>
          <p:nvPr/>
        </p:nvPicPr>
        <p:blipFill rotWithShape="1">
          <a:blip r:embed="rId7">
            <a:alphaModFix/>
          </a:blip>
          <a:srcRect b="13858" l="0" r="0" t="0"/>
          <a:stretch/>
        </p:blipFill>
        <p:spPr>
          <a:xfrm>
            <a:off x="4149200" y="3619634"/>
            <a:ext cx="3109400" cy="3017233"/>
          </a:xfrm>
          <a:prstGeom prst="rect">
            <a:avLst/>
          </a:prstGeom>
          <a:noFill/>
          <a:ln>
            <a:noFill/>
          </a:ln>
        </p:spPr>
      </p:pic>
      <p:sp>
        <p:nvSpPr>
          <p:cNvPr id="541" name="Google Shape;541;p65"/>
          <p:cNvSpPr txBox="1"/>
          <p:nvPr>
            <p:ph type="title"/>
          </p:nvPr>
        </p:nvSpPr>
        <p:spPr>
          <a:xfrm>
            <a:off x="-851927" y="549207"/>
            <a:ext cx="11360800" cy="860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rgbClr val="2264C8"/>
              </a:buClr>
              <a:buSzPts val="3200"/>
              <a:buFont typeface="Century Gothic"/>
              <a:buNone/>
            </a:pPr>
            <a:r>
              <a:rPr b="1" lang="en-US">
                <a:solidFill>
                  <a:srgbClr val="2264C8"/>
                </a:solidFill>
              </a:rPr>
              <a:t>GLOBAL ACTIVITIES</a:t>
            </a:r>
            <a:endParaRPr b="1">
              <a:solidFill>
                <a:srgbClr val="2264C8"/>
              </a:solidFill>
            </a:endParaRPr>
          </a:p>
        </p:txBody>
      </p:sp>
      <p:pic>
        <p:nvPicPr>
          <p:cNvPr descr="C2-HD-BTM.png" id="542" name="Google Shape;542;p65"/>
          <p:cNvPicPr preferRelativeResize="0"/>
          <p:nvPr/>
        </p:nvPicPr>
        <p:blipFill rotWithShape="1">
          <a:blip r:embed="rId8">
            <a:alphaModFix/>
          </a:blip>
          <a:srcRect b="0" l="0" r="0" t="0"/>
          <a:stretch/>
        </p:blipFill>
        <p:spPr>
          <a:xfrm>
            <a:off x="0" y="6094400"/>
            <a:ext cx="12192000" cy="763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66"/>
          <p:cNvSpPr txBox="1"/>
          <p:nvPr>
            <p:ph type="title"/>
          </p:nvPr>
        </p:nvSpPr>
        <p:spPr>
          <a:xfrm>
            <a:off x="2403988" y="233433"/>
            <a:ext cx="7188046" cy="1138167"/>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MAPA DE NUESTRA PRESENCIA EN LA ONU</a:t>
            </a:r>
            <a:br>
              <a:rPr b="1" lang="en-US">
                <a:solidFill>
                  <a:srgbClr val="2264C8"/>
                </a:solidFill>
              </a:rPr>
            </a:br>
            <a:br>
              <a:rPr b="1" lang="en-US">
                <a:solidFill>
                  <a:srgbClr val="2264C8"/>
                </a:solidFill>
              </a:rPr>
            </a:br>
            <a:endParaRPr b="1">
              <a:solidFill>
                <a:srgbClr val="2264C8"/>
              </a:solidFill>
            </a:endParaRPr>
          </a:p>
        </p:txBody>
      </p:sp>
      <p:sp>
        <p:nvSpPr>
          <p:cNvPr id="548" name="Google Shape;548;p66"/>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rgbClr val="E94579"/>
              </a:buClr>
              <a:buSzPts val="1800"/>
              <a:buNone/>
            </a:pPr>
            <a:r>
              <a:rPr b="1" lang="en-US">
                <a:solidFill>
                  <a:srgbClr val="E94579"/>
                </a:solidFill>
              </a:rPr>
              <a:t>Nivel Internacional De Nivel </a:t>
            </a:r>
            <a:endParaRPr/>
          </a:p>
          <a:p>
            <a:pPr indent="0" lvl="0" marL="0" rtl="0" algn="l">
              <a:lnSpc>
                <a:spcPct val="100000"/>
              </a:lnSpc>
              <a:spcBef>
                <a:spcPts val="0"/>
              </a:spcBef>
              <a:spcAft>
                <a:spcPts val="0"/>
              </a:spcAft>
              <a:buClr>
                <a:srgbClr val="E94579"/>
              </a:buClr>
              <a:buSzPts val="1800"/>
              <a:buNone/>
            </a:pPr>
            <a:r>
              <a:rPr b="1" lang="en-US">
                <a:solidFill>
                  <a:srgbClr val="E94579"/>
                </a:solidFill>
              </a:rPr>
              <a:t>Local/Nacional/Regional</a:t>
            </a:r>
            <a:endParaRPr b="1">
              <a:solidFill>
                <a:srgbClr val="E94579"/>
              </a:solidFill>
            </a:endParaRPr>
          </a:p>
        </p:txBody>
      </p:sp>
      <p:sp>
        <p:nvSpPr>
          <p:cNvPr id="549" name="Google Shape;549;p66"/>
          <p:cNvSpPr txBox="1"/>
          <p:nvPr>
            <p:ph idx="4294967295" type="body"/>
          </p:nvPr>
        </p:nvSpPr>
        <p:spPr>
          <a:xfrm>
            <a:off x="7558088" y="4935538"/>
            <a:ext cx="4633912" cy="13589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rgbClr val="E94579"/>
              </a:buClr>
              <a:buSzPts val="2667"/>
              <a:buNone/>
            </a:pPr>
            <a:r>
              <a:rPr b="1" lang="en-US" sz="2667" u="sng">
                <a:solidFill>
                  <a:srgbClr val="E94579"/>
                </a:solidFill>
              </a:rPr>
              <a:t>De la pasión al producto</a:t>
            </a:r>
            <a:endParaRPr b="1" sz="2667" u="sng">
              <a:solidFill>
                <a:srgbClr val="E94579"/>
              </a:solidFill>
            </a:endParaRPr>
          </a:p>
        </p:txBody>
      </p:sp>
      <p:sp>
        <p:nvSpPr>
          <p:cNvPr id="550" name="Google Shape;550;p66"/>
          <p:cNvSpPr txBox="1"/>
          <p:nvPr/>
        </p:nvSpPr>
        <p:spPr>
          <a:xfrm>
            <a:off x="1261729" y="4963538"/>
            <a:ext cx="15512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87D4F2"/>
                </a:solidFill>
                <a:latin typeface="Century Gothic"/>
                <a:ea typeface="Century Gothic"/>
                <a:cs typeface="Century Gothic"/>
                <a:sym typeface="Century Gothic"/>
              </a:rPr>
              <a:t>Elija o aclare su enfoque</a:t>
            </a:r>
            <a:endParaRPr b="1" sz="2000">
              <a:solidFill>
                <a:srgbClr val="87D4F2"/>
              </a:solidFill>
              <a:latin typeface="Century Gothic"/>
              <a:ea typeface="Century Gothic"/>
              <a:cs typeface="Century Gothic"/>
              <a:sym typeface="Century Gothic"/>
            </a:endParaRPr>
          </a:p>
        </p:txBody>
      </p:sp>
      <p:sp>
        <p:nvSpPr>
          <p:cNvPr id="551" name="Google Shape;551;p66"/>
          <p:cNvSpPr txBox="1"/>
          <p:nvPr/>
        </p:nvSpPr>
        <p:spPr>
          <a:xfrm>
            <a:off x="2752592" y="4031967"/>
            <a:ext cx="180466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4BC0EC"/>
                </a:solidFill>
                <a:latin typeface="Century Gothic"/>
                <a:ea typeface="Century Gothic"/>
                <a:cs typeface="Century Gothic"/>
                <a:sym typeface="Century Gothic"/>
              </a:rPr>
              <a:t>Supervisar y recopilar información</a:t>
            </a:r>
            <a:endParaRPr b="1" sz="2000">
              <a:solidFill>
                <a:srgbClr val="4BC0EC"/>
              </a:solidFill>
              <a:latin typeface="Century Gothic"/>
              <a:ea typeface="Century Gothic"/>
              <a:cs typeface="Century Gothic"/>
              <a:sym typeface="Century Gothic"/>
            </a:endParaRPr>
          </a:p>
        </p:txBody>
      </p:sp>
      <p:sp>
        <p:nvSpPr>
          <p:cNvPr id="552" name="Google Shape;552;p66"/>
          <p:cNvSpPr txBox="1"/>
          <p:nvPr/>
        </p:nvSpPr>
        <p:spPr>
          <a:xfrm>
            <a:off x="4745967" y="3244766"/>
            <a:ext cx="1872270" cy="1574403"/>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0D5D7B"/>
                </a:solidFill>
                <a:latin typeface="Century Gothic"/>
                <a:ea typeface="Century Gothic"/>
                <a:cs typeface="Century Gothic"/>
                <a:sym typeface="Century Gothic"/>
              </a:rPr>
              <a:t>Movilizar y sensibilizar a los demás (¡Conectar!)</a:t>
            </a:r>
            <a:endParaRPr b="1" sz="2000">
              <a:solidFill>
                <a:srgbClr val="0D5D7B"/>
              </a:solidFill>
              <a:latin typeface="Century Gothic"/>
              <a:ea typeface="Century Gothic"/>
              <a:cs typeface="Century Gothic"/>
              <a:sym typeface="Century Gothic"/>
            </a:endParaRPr>
          </a:p>
        </p:txBody>
      </p:sp>
      <p:sp>
        <p:nvSpPr>
          <p:cNvPr id="553" name="Google Shape;553;p66"/>
          <p:cNvSpPr txBox="1"/>
          <p:nvPr/>
        </p:nvSpPr>
        <p:spPr>
          <a:xfrm>
            <a:off x="6699199" y="2336967"/>
            <a:ext cx="1685383"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2264C8"/>
                </a:solidFill>
                <a:latin typeface="Century Gothic"/>
                <a:ea typeface="Century Gothic"/>
                <a:cs typeface="Century Gothic"/>
                <a:sym typeface="Century Gothic"/>
              </a:rPr>
              <a:t>Abogacía directa</a:t>
            </a:r>
            <a:br>
              <a:rPr b="1" lang="en-US" sz="2000">
                <a:solidFill>
                  <a:srgbClr val="2264C8"/>
                </a:solidFill>
                <a:latin typeface="Century Gothic"/>
                <a:ea typeface="Century Gothic"/>
                <a:cs typeface="Century Gothic"/>
                <a:sym typeface="Century Gothic"/>
              </a:rPr>
            </a:br>
            <a:r>
              <a:rPr b="1" lang="en-US" sz="2000">
                <a:solidFill>
                  <a:srgbClr val="2264C8"/>
                </a:solidFill>
                <a:latin typeface="Century Gothic"/>
                <a:ea typeface="Century Gothic"/>
                <a:cs typeface="Century Gothic"/>
                <a:sym typeface="Century Gothic"/>
              </a:rPr>
              <a:t>Base</a:t>
            </a:r>
            <a:endParaRPr/>
          </a:p>
          <a:p>
            <a:pPr indent="0" lvl="0" marL="0" marR="0" rtl="0" algn="ctr">
              <a:spcBef>
                <a:spcPts val="0"/>
              </a:spcBef>
              <a:spcAft>
                <a:spcPts val="0"/>
              </a:spcAft>
              <a:buNone/>
            </a:pPr>
            <a:r>
              <a:t/>
            </a:r>
            <a:endParaRPr sz="2000">
              <a:solidFill>
                <a:srgbClr val="2264C8"/>
              </a:solidFill>
              <a:latin typeface="Century Gothic"/>
              <a:ea typeface="Century Gothic"/>
              <a:cs typeface="Century Gothic"/>
              <a:sym typeface="Century Gothic"/>
            </a:endParaRPr>
          </a:p>
        </p:txBody>
      </p:sp>
      <p:sp>
        <p:nvSpPr>
          <p:cNvPr id="554" name="Google Shape;554;p66"/>
          <p:cNvSpPr txBox="1"/>
          <p:nvPr/>
        </p:nvSpPr>
        <p:spPr>
          <a:xfrm>
            <a:off x="8594633" y="1505800"/>
            <a:ext cx="19948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3A1493"/>
                </a:solidFill>
                <a:latin typeface="Century Gothic"/>
                <a:ea typeface="Century Gothic"/>
                <a:cs typeface="Century Gothic"/>
                <a:sym typeface="Century Gothic"/>
              </a:rPr>
              <a:t>Abogacía internacional "Boomerang</a:t>
            </a:r>
            <a:r>
              <a:rPr lang="en-US" sz="2000">
                <a:solidFill>
                  <a:srgbClr val="3A1493"/>
                </a:solidFill>
                <a:latin typeface="Century Gothic"/>
                <a:ea typeface="Century Gothic"/>
                <a:cs typeface="Century Gothic"/>
                <a:sym typeface="Century Gothic"/>
              </a:rPr>
              <a:t>"</a:t>
            </a:r>
            <a:endParaRPr/>
          </a:p>
          <a:p>
            <a:pPr indent="0" lvl="0" marL="0" marR="0" rtl="0" algn="ctr">
              <a:spcBef>
                <a:spcPts val="0"/>
              </a:spcBef>
              <a:spcAft>
                <a:spcPts val="0"/>
              </a:spcAft>
              <a:buNone/>
            </a:pPr>
            <a:r>
              <a:t/>
            </a:r>
            <a:endParaRPr sz="2000">
              <a:solidFill>
                <a:srgbClr val="3A1493"/>
              </a:solidFill>
              <a:latin typeface="Century Gothic"/>
              <a:ea typeface="Century Gothic"/>
              <a:cs typeface="Century Gothic"/>
              <a:sym typeface="Century Gothic"/>
            </a:endParaRPr>
          </a:p>
        </p:txBody>
      </p:sp>
      <p:cxnSp>
        <p:nvCxnSpPr>
          <p:cNvPr id="555" name="Google Shape;555;p66"/>
          <p:cNvCxnSpPr/>
          <p:nvPr/>
        </p:nvCxnSpPr>
        <p:spPr>
          <a:xfrm flipH="1" rot="10800000">
            <a:off x="2709174" y="5459637"/>
            <a:ext cx="886200" cy="499500"/>
          </a:xfrm>
          <a:prstGeom prst="bentConnector2">
            <a:avLst/>
          </a:prstGeom>
          <a:noFill/>
          <a:ln cap="flat" cmpd="sng" w="38100">
            <a:solidFill>
              <a:srgbClr val="FA77B6"/>
            </a:solidFill>
            <a:prstDash val="solid"/>
            <a:round/>
            <a:headEnd len="sm" w="sm" type="none"/>
            <a:tailEnd len="med" w="med" type="triangle"/>
          </a:ln>
        </p:spPr>
      </p:cxnSp>
      <p:cxnSp>
        <p:nvCxnSpPr>
          <p:cNvPr id="556" name="Google Shape;556;p66"/>
          <p:cNvCxnSpPr/>
          <p:nvPr/>
        </p:nvCxnSpPr>
        <p:spPr>
          <a:xfrm flipH="1" rot="10800000">
            <a:off x="3570367" y="3676767"/>
            <a:ext cx="1175700" cy="355200"/>
          </a:xfrm>
          <a:prstGeom prst="bentConnector3">
            <a:avLst>
              <a:gd fmla="val 1642" name="adj1"/>
            </a:avLst>
          </a:prstGeom>
          <a:noFill/>
          <a:ln cap="flat" cmpd="sng" w="38100">
            <a:solidFill>
              <a:srgbClr val="FA77B6"/>
            </a:solidFill>
            <a:prstDash val="solid"/>
            <a:round/>
            <a:headEnd len="sm" w="sm" type="none"/>
            <a:tailEnd len="med" w="med" type="triangle"/>
          </a:ln>
        </p:spPr>
      </p:cxnSp>
      <p:cxnSp>
        <p:nvCxnSpPr>
          <p:cNvPr id="557" name="Google Shape;557;p66"/>
          <p:cNvCxnSpPr>
            <a:endCxn id="553" idx="2"/>
          </p:cNvCxnSpPr>
          <p:nvPr/>
        </p:nvCxnSpPr>
        <p:spPr>
          <a:xfrm flipH="1" rot="10800000">
            <a:off x="6230891" y="3516567"/>
            <a:ext cx="1311000" cy="675600"/>
          </a:xfrm>
          <a:prstGeom prst="bentConnector2">
            <a:avLst/>
          </a:prstGeom>
          <a:noFill/>
          <a:ln cap="flat" cmpd="sng" w="38100">
            <a:solidFill>
              <a:srgbClr val="FA77B6"/>
            </a:solidFill>
            <a:prstDash val="solid"/>
            <a:round/>
            <a:headEnd len="sm" w="sm" type="none"/>
            <a:tailEnd len="med" w="med" type="triangle"/>
          </a:ln>
        </p:spPr>
      </p:cxnSp>
      <p:cxnSp>
        <p:nvCxnSpPr>
          <p:cNvPr id="558" name="Google Shape;558;p66"/>
          <p:cNvCxnSpPr>
            <a:endCxn id="554" idx="1"/>
          </p:cNvCxnSpPr>
          <p:nvPr/>
        </p:nvCxnSpPr>
        <p:spPr>
          <a:xfrm flipH="1" rot="10800000">
            <a:off x="7563833" y="2095600"/>
            <a:ext cx="1030800" cy="263100"/>
          </a:xfrm>
          <a:prstGeom prst="bentConnector3">
            <a:avLst>
              <a:gd fmla="val -2484" name="adj1"/>
            </a:avLst>
          </a:prstGeom>
          <a:noFill/>
          <a:ln cap="flat" cmpd="sng" w="38100">
            <a:solidFill>
              <a:srgbClr val="FA77B6"/>
            </a:solidFill>
            <a:prstDash val="solid"/>
            <a:round/>
            <a:headEnd len="sm" w="sm" type="none"/>
            <a:tailEnd len="med" w="med" type="triangle"/>
          </a:ln>
        </p:spPr>
      </p:cxnSp>
      <p:sp>
        <p:nvSpPr>
          <p:cNvPr id="559" name="Google Shape;559;p66"/>
          <p:cNvSpPr/>
          <p:nvPr/>
        </p:nvSpPr>
        <p:spPr>
          <a:xfrm>
            <a:off x="10095967" y="35967"/>
            <a:ext cx="2076800" cy="1782000"/>
          </a:xfrm>
          <a:prstGeom prst="ellipse">
            <a:avLst/>
          </a:prstGeom>
          <a:solidFill>
            <a:srgbClr val="F63790"/>
          </a:solidFill>
          <a:ln cap="flat" cmpd="sng" w="9525">
            <a:solidFill>
              <a:srgbClr val="CC412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560" name="Google Shape;560;p66"/>
          <p:cNvSpPr txBox="1"/>
          <p:nvPr/>
        </p:nvSpPr>
        <p:spPr>
          <a:xfrm>
            <a:off x="9955161" y="310567"/>
            <a:ext cx="2147206" cy="12328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3A1493"/>
                </a:solidFill>
                <a:latin typeface="Century Gothic"/>
                <a:ea typeface="Century Gothic"/>
                <a:cs typeface="Century Gothic"/>
                <a:sym typeface="Century Gothic"/>
              </a:rPr>
              <a:t>Opinión pública y política social</a:t>
            </a:r>
            <a:endParaRPr b="1" sz="2000">
              <a:solidFill>
                <a:srgbClr val="3A1493"/>
              </a:solidFill>
              <a:latin typeface="Century Gothic"/>
              <a:ea typeface="Century Gothic"/>
              <a:cs typeface="Century Gothic"/>
              <a:sym typeface="Century Gothic"/>
            </a:endParaRPr>
          </a:p>
        </p:txBody>
      </p:sp>
      <p:sp>
        <p:nvSpPr>
          <p:cNvPr id="561" name="Google Shape;561;p66"/>
          <p:cNvSpPr/>
          <p:nvPr/>
        </p:nvSpPr>
        <p:spPr>
          <a:xfrm>
            <a:off x="487133" y="5291067"/>
            <a:ext cx="743600" cy="764800"/>
          </a:xfrm>
          <a:prstGeom prst="ellipse">
            <a:avLst/>
          </a:prstGeom>
          <a:solidFill>
            <a:srgbClr val="F4A6B7"/>
          </a:solidFill>
          <a:ln cap="flat" cmpd="sng" w="9525">
            <a:solidFill>
              <a:srgbClr val="FA77B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562" name="Google Shape;562;p66"/>
          <p:cNvSpPr txBox="1"/>
          <p:nvPr/>
        </p:nvSpPr>
        <p:spPr>
          <a:xfrm>
            <a:off x="425141" y="5379861"/>
            <a:ext cx="1551200" cy="8600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2000">
                <a:solidFill>
                  <a:srgbClr val="2264C8"/>
                </a:solidFill>
                <a:latin typeface="Century Gothic"/>
                <a:ea typeface="Century Gothic"/>
                <a:cs typeface="Century Gothic"/>
                <a:sym typeface="Century Gothic"/>
              </a:rPr>
              <a:t>ONG</a:t>
            </a:r>
            <a:endParaRPr b="1" sz="2000">
              <a:solidFill>
                <a:srgbClr val="2264C8"/>
              </a:solidFill>
              <a:latin typeface="Century Gothic"/>
              <a:ea typeface="Century Gothic"/>
              <a:cs typeface="Century Gothic"/>
              <a:sym typeface="Century Gothic"/>
            </a:endParaRPr>
          </a:p>
        </p:txBody>
      </p:sp>
      <p:pic>
        <p:nvPicPr>
          <p:cNvPr descr="C2-HD-BTM.png" id="563" name="Google Shape;563;p66"/>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7"/>
          <p:cNvSpPr txBox="1"/>
          <p:nvPr>
            <p:ph type="title"/>
          </p:nvPr>
        </p:nvSpPr>
        <p:spPr>
          <a:xfrm>
            <a:off x="3983064" y="496967"/>
            <a:ext cx="7793336" cy="2054504"/>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MARCOS INTERNACIONALES UNANIMA INTERNATIONAL</a:t>
            </a:r>
            <a:br>
              <a:rPr b="1" lang="en-US">
                <a:solidFill>
                  <a:srgbClr val="2264C8"/>
                </a:solidFill>
              </a:rPr>
            </a:br>
            <a:br>
              <a:rPr b="1" lang="en-US">
                <a:solidFill>
                  <a:srgbClr val="2264C8"/>
                </a:solidFill>
              </a:rPr>
            </a:br>
            <a:endParaRPr b="1">
              <a:solidFill>
                <a:srgbClr val="2264C8"/>
              </a:solidFill>
            </a:endParaRPr>
          </a:p>
        </p:txBody>
      </p:sp>
      <p:sp>
        <p:nvSpPr>
          <p:cNvPr id="569" name="Google Shape;569;p67"/>
          <p:cNvSpPr txBox="1"/>
          <p:nvPr>
            <p:ph idx="1" type="body"/>
          </p:nvPr>
        </p:nvSpPr>
        <p:spPr>
          <a:xfrm>
            <a:off x="548336" y="1699156"/>
            <a:ext cx="11360800" cy="4506523"/>
          </a:xfrm>
          <a:prstGeom prst="rect">
            <a:avLst/>
          </a:prstGeom>
          <a:noFill/>
          <a:ln>
            <a:noFill/>
          </a:ln>
        </p:spPr>
        <p:txBody>
          <a:bodyPr anchorCtr="0" anchor="t" bIns="91425" lIns="91425" spcFirstLastPara="1" rIns="91425" wrap="square" tIns="91425">
            <a:noAutofit/>
          </a:bodyPr>
          <a:lstStyle/>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Agenda 2030</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Declaración Universal de Derechos Humanos</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Convenciones sobre los Derechos del Niño</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Declaración de Estambul sobre los Asentamientos Humanos</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El acuerdo de Paris</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Pacto Mundial sobre Migración</a:t>
            </a:r>
            <a:endParaRPr b="1" sz="2000">
              <a:solidFill>
                <a:schemeClr val="dk1"/>
              </a:solidFill>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Pacto Mundial sobre Los Refugiados</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La Nueva Agenda Urbana</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Convención sobre la Eliminación de todas las Formas de Discriminación contra la Mujer (CEDAW) </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El Pacto Internacional de Derechos Económicos, Sociales y Culturales</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Declaración sobre los Derechos de los Pueblos Indígenas</a:t>
            </a:r>
            <a:endParaRPr/>
          </a:p>
          <a:p>
            <a:pPr indent="-457188" lvl="0" marL="609585" rtl="0" algn="l">
              <a:lnSpc>
                <a:spcPct val="107000"/>
              </a:lnSpc>
              <a:spcBef>
                <a:spcPts val="0"/>
              </a:spcBef>
              <a:spcAft>
                <a:spcPts val="0"/>
              </a:spcAft>
              <a:buClr>
                <a:schemeClr val="dk1"/>
              </a:buClr>
              <a:buSzPts val="1800"/>
              <a:buChar char="●"/>
            </a:pPr>
            <a:r>
              <a:rPr b="1" lang="en-US" sz="2000">
                <a:solidFill>
                  <a:schemeClr val="dk1"/>
                </a:solidFill>
              </a:rPr>
              <a:t>	                + muchos mas</a:t>
            </a:r>
            <a:endParaRPr b="1" sz="2000"/>
          </a:p>
        </p:txBody>
      </p:sp>
      <p:pic>
        <p:nvPicPr>
          <p:cNvPr descr="C2-HD-BTM.png" id="570" name="Google Shape;570;p67"/>
          <p:cNvPicPr preferRelativeResize="0"/>
          <p:nvPr/>
        </p:nvPicPr>
        <p:blipFill rotWithShape="1">
          <a:blip r:embed="rId3">
            <a:alphaModFix/>
          </a:blip>
          <a:srcRect b="0" l="0" r="0" t="0"/>
          <a:stretch/>
        </p:blipFill>
        <p:spPr>
          <a:xfrm>
            <a:off x="0" y="6563032"/>
            <a:ext cx="12192000" cy="29496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68"/>
          <p:cNvSpPr txBox="1"/>
          <p:nvPr>
            <p:ph type="title"/>
          </p:nvPr>
        </p:nvSpPr>
        <p:spPr>
          <a:xfrm>
            <a:off x="415600" y="1604557"/>
            <a:ext cx="11360800" cy="707751"/>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br>
              <a:rPr b="1" lang="en-US">
                <a:solidFill>
                  <a:srgbClr val="2264C8"/>
                </a:solidFill>
              </a:rPr>
            </a:br>
            <a:br>
              <a:rPr b="1" lang="en-US">
                <a:solidFill>
                  <a:srgbClr val="2264C8"/>
                </a:solidFill>
              </a:rPr>
            </a:br>
            <a:br>
              <a:rPr b="1" lang="en-US">
                <a:solidFill>
                  <a:srgbClr val="2264C8"/>
                </a:solidFill>
              </a:rPr>
            </a:br>
            <a:br>
              <a:rPr b="1" lang="en-US">
                <a:solidFill>
                  <a:srgbClr val="2264C8"/>
                </a:solidFill>
              </a:rPr>
            </a:br>
            <a:r>
              <a:rPr b="1" lang="en-US">
                <a:solidFill>
                  <a:srgbClr val="2264C8"/>
                </a:solidFill>
              </a:rPr>
              <a:t>UNANIMA &amp; LOS ODS</a:t>
            </a:r>
            <a:br>
              <a:rPr b="1" lang="en-US">
                <a:solidFill>
                  <a:srgbClr val="2264C8"/>
                </a:solidFill>
              </a:rPr>
            </a:br>
            <a:br>
              <a:rPr b="1" lang="en-US">
                <a:solidFill>
                  <a:srgbClr val="2264C8"/>
                </a:solidFill>
              </a:rPr>
            </a:br>
            <a:endParaRPr b="1">
              <a:solidFill>
                <a:srgbClr val="2264C8"/>
              </a:solidFill>
            </a:endParaRPr>
          </a:p>
        </p:txBody>
      </p:sp>
      <p:sp>
        <p:nvSpPr>
          <p:cNvPr id="576" name="Google Shape;576;p68"/>
          <p:cNvSpPr txBox="1"/>
          <p:nvPr>
            <p:ph idx="1" type="body"/>
          </p:nvPr>
        </p:nvSpPr>
        <p:spPr>
          <a:xfrm>
            <a:off x="415600" y="1958433"/>
            <a:ext cx="113608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a:latin typeface="Century Gothic"/>
                <a:ea typeface="Century Gothic"/>
                <a:cs typeface="Century Gothic"/>
                <a:sym typeface="Century Gothic"/>
              </a:rPr>
              <a:t>Cada una de nuestras áreas de enfoque están relacionadas con los ODS, su implementación y logro.</a:t>
            </a:r>
            <a:endParaRPr/>
          </a:p>
          <a:p>
            <a:pPr indent="0" lvl="0" marL="0" rtl="0" algn="l">
              <a:lnSpc>
                <a:spcPct val="90000"/>
              </a:lnSpc>
              <a:spcBef>
                <a:spcPts val="0"/>
              </a:spcBef>
              <a:spcAft>
                <a:spcPts val="0"/>
              </a:spcAft>
              <a:buClr>
                <a:schemeClr val="dk1"/>
              </a:buClr>
              <a:buSzPts val="1800"/>
              <a:buNone/>
            </a:pPr>
            <a:r>
              <a:t/>
            </a:r>
            <a:endParaRPr>
              <a:latin typeface="Century Gothic"/>
              <a:ea typeface="Century Gothic"/>
              <a:cs typeface="Century Gothic"/>
              <a:sym typeface="Century Gothic"/>
            </a:endParaRPr>
          </a:p>
          <a:p>
            <a:pPr indent="0" lvl="0" marL="0" rtl="0" algn="l">
              <a:lnSpc>
                <a:spcPct val="90000"/>
              </a:lnSpc>
              <a:spcBef>
                <a:spcPts val="0"/>
              </a:spcBef>
              <a:spcAft>
                <a:spcPts val="0"/>
              </a:spcAft>
              <a:buClr>
                <a:schemeClr val="dk1"/>
              </a:buClr>
              <a:buSzPts val="1800"/>
              <a:buNone/>
            </a:pPr>
            <a:r>
              <a:rPr lang="en-US">
                <a:latin typeface="Century Gothic"/>
                <a:ea typeface="Century Gothic"/>
                <a:cs typeface="Century Gothic"/>
                <a:sym typeface="Century Gothic"/>
              </a:rPr>
              <a:t>Los ODS están empezando a ser aplicados por 193 países, 80 de ellos tienen miembros internacionales de UNANIMA en ellos!</a:t>
            </a:r>
            <a:endParaRPr/>
          </a:p>
          <a:p>
            <a:pPr indent="0" lvl="0" marL="0" rtl="0" algn="l">
              <a:lnSpc>
                <a:spcPct val="90000"/>
              </a:lnSpc>
              <a:spcBef>
                <a:spcPts val="0"/>
              </a:spcBef>
              <a:spcAft>
                <a:spcPts val="0"/>
              </a:spcAft>
              <a:buClr>
                <a:schemeClr val="dk1"/>
              </a:buClr>
              <a:buSzPts val="1800"/>
              <a:buNone/>
            </a:pPr>
            <a:r>
              <a:t/>
            </a:r>
            <a:endParaRPr>
              <a:latin typeface="Century Gothic"/>
              <a:ea typeface="Century Gothic"/>
              <a:cs typeface="Century Gothic"/>
              <a:sym typeface="Century Gothic"/>
            </a:endParaRPr>
          </a:p>
          <a:p>
            <a:pPr indent="0" lvl="0" marL="0" rtl="0" algn="l">
              <a:lnSpc>
                <a:spcPct val="90000"/>
              </a:lnSpc>
              <a:spcBef>
                <a:spcPts val="0"/>
              </a:spcBef>
              <a:spcAft>
                <a:spcPts val="0"/>
              </a:spcAft>
              <a:buClr>
                <a:schemeClr val="dk1"/>
              </a:buClr>
              <a:buSzPts val="1800"/>
              <a:buNone/>
            </a:pPr>
            <a:r>
              <a:rPr lang="en-US">
                <a:latin typeface="Century Gothic"/>
                <a:ea typeface="Century Gothic"/>
                <a:cs typeface="Century Gothic"/>
                <a:sym typeface="Century Gothic"/>
              </a:rPr>
              <a:t>Los ODS particulares de interés para UNANIMA International son:</a:t>
            </a:r>
            <a:endParaRPr/>
          </a:p>
        </p:txBody>
      </p:sp>
      <p:pic>
        <p:nvPicPr>
          <p:cNvPr id="577" name="Google Shape;577;p68"/>
          <p:cNvPicPr preferRelativeResize="0"/>
          <p:nvPr/>
        </p:nvPicPr>
        <p:blipFill rotWithShape="1">
          <a:blip r:embed="rId3">
            <a:alphaModFix/>
          </a:blip>
          <a:srcRect b="0" l="0" r="0" t="0"/>
          <a:stretch/>
        </p:blipFill>
        <p:spPr>
          <a:xfrm>
            <a:off x="-12246" y="4680594"/>
            <a:ext cx="1630133" cy="1630133"/>
          </a:xfrm>
          <a:prstGeom prst="rect">
            <a:avLst/>
          </a:prstGeom>
          <a:noFill/>
          <a:ln>
            <a:noFill/>
          </a:ln>
        </p:spPr>
      </p:pic>
      <p:pic>
        <p:nvPicPr>
          <p:cNvPr id="578" name="Google Shape;578;p68"/>
          <p:cNvPicPr preferRelativeResize="0"/>
          <p:nvPr/>
        </p:nvPicPr>
        <p:blipFill rotWithShape="1">
          <a:blip r:embed="rId4">
            <a:alphaModFix/>
          </a:blip>
          <a:srcRect b="0" l="0" r="0" t="0"/>
          <a:stretch/>
        </p:blipFill>
        <p:spPr>
          <a:xfrm>
            <a:off x="1618328" y="4680594"/>
            <a:ext cx="1630131" cy="1630131"/>
          </a:xfrm>
          <a:prstGeom prst="rect">
            <a:avLst/>
          </a:prstGeom>
          <a:noFill/>
          <a:ln>
            <a:noFill/>
          </a:ln>
        </p:spPr>
      </p:pic>
      <p:pic>
        <p:nvPicPr>
          <p:cNvPr id="579" name="Google Shape;579;p68"/>
          <p:cNvPicPr preferRelativeResize="0"/>
          <p:nvPr/>
        </p:nvPicPr>
        <p:blipFill rotWithShape="1">
          <a:blip r:embed="rId5">
            <a:alphaModFix/>
          </a:blip>
          <a:srcRect b="0" l="0" r="0" t="0"/>
          <a:stretch/>
        </p:blipFill>
        <p:spPr>
          <a:xfrm>
            <a:off x="6467213" y="4680592"/>
            <a:ext cx="1630131" cy="1630131"/>
          </a:xfrm>
          <a:prstGeom prst="rect">
            <a:avLst/>
          </a:prstGeom>
          <a:noFill/>
          <a:ln>
            <a:noFill/>
          </a:ln>
        </p:spPr>
      </p:pic>
      <p:pic>
        <p:nvPicPr>
          <p:cNvPr id="580" name="Google Shape;580;p68"/>
          <p:cNvPicPr preferRelativeResize="0"/>
          <p:nvPr/>
        </p:nvPicPr>
        <p:blipFill rotWithShape="1">
          <a:blip r:embed="rId6">
            <a:alphaModFix/>
          </a:blip>
          <a:srcRect b="0" l="0" r="0" t="0"/>
          <a:stretch/>
        </p:blipFill>
        <p:spPr>
          <a:xfrm>
            <a:off x="8092321" y="4680592"/>
            <a:ext cx="1630131" cy="1630131"/>
          </a:xfrm>
          <a:prstGeom prst="rect">
            <a:avLst/>
          </a:prstGeom>
          <a:noFill/>
          <a:ln>
            <a:noFill/>
          </a:ln>
        </p:spPr>
      </p:pic>
      <p:pic>
        <p:nvPicPr>
          <p:cNvPr id="581" name="Google Shape;581;p68"/>
          <p:cNvPicPr preferRelativeResize="0"/>
          <p:nvPr/>
        </p:nvPicPr>
        <p:blipFill rotWithShape="1">
          <a:blip r:embed="rId7">
            <a:alphaModFix/>
          </a:blip>
          <a:srcRect b="0" l="0" r="0" t="0"/>
          <a:stretch/>
        </p:blipFill>
        <p:spPr>
          <a:xfrm>
            <a:off x="9698204" y="4680592"/>
            <a:ext cx="1630131" cy="1630131"/>
          </a:xfrm>
          <a:prstGeom prst="rect">
            <a:avLst/>
          </a:prstGeom>
          <a:noFill/>
          <a:ln>
            <a:noFill/>
          </a:ln>
        </p:spPr>
      </p:pic>
      <p:pic>
        <p:nvPicPr>
          <p:cNvPr id="582" name="Google Shape;582;p68"/>
          <p:cNvPicPr preferRelativeResize="0"/>
          <p:nvPr/>
        </p:nvPicPr>
        <p:blipFill rotWithShape="1">
          <a:blip r:embed="rId8">
            <a:alphaModFix/>
          </a:blip>
          <a:srcRect b="0" l="0" r="0" t="0"/>
          <a:stretch/>
        </p:blipFill>
        <p:spPr>
          <a:xfrm>
            <a:off x="4861330" y="4680592"/>
            <a:ext cx="1630131" cy="1630152"/>
          </a:xfrm>
          <a:prstGeom prst="rect">
            <a:avLst/>
          </a:prstGeom>
          <a:noFill/>
          <a:ln>
            <a:noFill/>
          </a:ln>
        </p:spPr>
      </p:pic>
      <p:pic>
        <p:nvPicPr>
          <p:cNvPr id="583" name="Google Shape;583;p68"/>
          <p:cNvPicPr preferRelativeResize="0"/>
          <p:nvPr/>
        </p:nvPicPr>
        <p:blipFill rotWithShape="1">
          <a:blip r:embed="rId9">
            <a:alphaModFix/>
          </a:blip>
          <a:srcRect b="0" l="0" r="0" t="0"/>
          <a:stretch/>
        </p:blipFill>
        <p:spPr>
          <a:xfrm>
            <a:off x="3236220" y="4680592"/>
            <a:ext cx="1630133" cy="1630133"/>
          </a:xfrm>
          <a:prstGeom prst="rect">
            <a:avLst/>
          </a:prstGeom>
          <a:noFill/>
          <a:ln>
            <a:noFill/>
          </a:ln>
        </p:spPr>
      </p:pic>
      <p:pic>
        <p:nvPicPr>
          <p:cNvPr descr="C2-HD-BTM.png" id="584" name="Google Shape;584;p68"/>
          <p:cNvPicPr preferRelativeResize="0"/>
          <p:nvPr/>
        </p:nvPicPr>
        <p:blipFill rotWithShape="1">
          <a:blip r:embed="rId10">
            <a:alphaModFix/>
          </a:blip>
          <a:srcRect b="0" l="0" r="0" t="0"/>
          <a:stretch/>
        </p:blipFill>
        <p:spPr>
          <a:xfrm>
            <a:off x="0" y="6094400"/>
            <a:ext cx="12192000" cy="76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3657600" y="496967"/>
            <a:ext cx="8118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JEAN QUINN, DW NUESTRA DIRECTORA EJECUTIVA</a:t>
            </a:r>
            <a:endParaRPr b="1">
              <a:solidFill>
                <a:srgbClr val="2264C8"/>
              </a:solidFill>
            </a:endParaRPr>
          </a:p>
        </p:txBody>
      </p:sp>
      <p:sp>
        <p:nvSpPr>
          <p:cNvPr id="182" name="Google Shape;182;p24"/>
          <p:cNvSpPr txBox="1"/>
          <p:nvPr>
            <p:ph idx="1" type="body"/>
          </p:nvPr>
        </p:nvSpPr>
        <p:spPr>
          <a:xfrm>
            <a:off x="4368800" y="2163978"/>
            <a:ext cx="6696400"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chemeClr val="dk1"/>
              </a:buClr>
              <a:buSzPts val="1800"/>
              <a:buChar char="●"/>
            </a:pPr>
            <a:r>
              <a:rPr lang="en-US"/>
              <a:t>Sophia Housing </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GBI Leadership</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UNANIMA International Board Member</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UNANIMA International Executive Director</a:t>
            </a:r>
            <a:endParaRPr/>
          </a:p>
        </p:txBody>
      </p:sp>
      <p:pic>
        <p:nvPicPr>
          <p:cNvPr id="183" name="Google Shape;183;p24"/>
          <p:cNvPicPr preferRelativeResize="0"/>
          <p:nvPr/>
        </p:nvPicPr>
        <p:blipFill rotWithShape="1">
          <a:blip r:embed="rId3">
            <a:alphaModFix/>
          </a:blip>
          <a:srcRect b="0" l="0" r="0" t="0"/>
          <a:stretch/>
        </p:blipFill>
        <p:spPr>
          <a:xfrm>
            <a:off x="415600" y="1842912"/>
            <a:ext cx="3186516" cy="42486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69"/>
          <p:cNvSpPr txBox="1"/>
          <p:nvPr>
            <p:ph type="title"/>
          </p:nvPr>
        </p:nvSpPr>
        <p:spPr>
          <a:xfrm>
            <a:off x="685798" y="3428999"/>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5000"/>
              <a:buFont typeface="Century Gothic"/>
              <a:buNone/>
            </a:pPr>
            <a:r>
              <a:rPr b="1" lang="en-US" sz="5000" u="sng">
                <a:solidFill>
                  <a:srgbClr val="E94579"/>
                </a:solidFill>
              </a:rPr>
              <a:t>UNANIMA &amp; LOS ODS</a:t>
            </a:r>
            <a:br>
              <a:rPr b="1" lang="en-US" sz="5000" u="sng">
                <a:solidFill>
                  <a:srgbClr val="E94579"/>
                </a:solidFill>
              </a:rPr>
            </a:br>
            <a:br>
              <a:rPr b="1" lang="en-US" sz="5000" u="sng">
                <a:solidFill>
                  <a:srgbClr val="E94579"/>
                </a:solidFill>
              </a:rPr>
            </a:br>
            <a:endParaRPr b="1" sz="5000" u="sng">
              <a:solidFill>
                <a:srgbClr val="E94579"/>
              </a:solidFill>
            </a:endParaRPr>
          </a:p>
        </p:txBody>
      </p:sp>
      <p:pic>
        <p:nvPicPr>
          <p:cNvPr id="590" name="Google Shape;590;p69"/>
          <p:cNvPicPr preferRelativeResize="0"/>
          <p:nvPr/>
        </p:nvPicPr>
        <p:blipFill rotWithShape="1">
          <a:blip r:embed="rId3">
            <a:alphaModFix/>
          </a:blip>
          <a:srcRect b="0" l="0" r="0" t="0"/>
          <a:stretch/>
        </p:blipFill>
        <p:spPr>
          <a:xfrm>
            <a:off x="1916371" y="804715"/>
            <a:ext cx="8978683" cy="29266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70"/>
          <p:cNvSpPr txBox="1"/>
          <p:nvPr>
            <p:ph type="title"/>
          </p:nvPr>
        </p:nvSpPr>
        <p:spPr>
          <a:xfrm>
            <a:off x="415600" y="496667"/>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LAS MUJERES Y LOS NINOS </a:t>
            </a:r>
            <a:endParaRPr b="1">
              <a:solidFill>
                <a:srgbClr val="2264C8"/>
              </a:solidFill>
            </a:endParaRPr>
          </a:p>
        </p:txBody>
      </p:sp>
      <p:sp>
        <p:nvSpPr>
          <p:cNvPr id="596" name="Google Shape;596;p70"/>
          <p:cNvSpPr txBox="1"/>
          <p:nvPr>
            <p:ph idx="1" type="body"/>
          </p:nvPr>
        </p:nvSpPr>
        <p:spPr>
          <a:xfrm>
            <a:off x="3210133" y="1958433"/>
            <a:ext cx="85664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5F196F"/>
              </a:buClr>
              <a:buSzPts val="1800"/>
              <a:buNone/>
            </a:pPr>
            <a:r>
              <a:rPr i="1" lang="en-US">
                <a:solidFill>
                  <a:srgbClr val="5F196F"/>
                </a:solidFill>
                <a:highlight>
                  <a:srgbClr val="FFFFFF"/>
                </a:highlight>
                <a:latin typeface="Century Gothic"/>
                <a:ea typeface="Century Gothic"/>
                <a:cs typeface="Century Gothic"/>
                <a:sym typeface="Century Gothic"/>
              </a:rPr>
              <a:t>Las mujeres y los niños, en todas partes, deben tener los mismos derechos y oportunidades, y poder vivir libres de violencia y discriminación.</a:t>
            </a:r>
            <a:endParaRPr/>
          </a:p>
          <a:p>
            <a:pPr indent="0" lvl="0" marL="0" rtl="0" algn="l">
              <a:lnSpc>
                <a:spcPct val="90000"/>
              </a:lnSpc>
              <a:spcBef>
                <a:spcPts val="0"/>
              </a:spcBef>
              <a:spcAft>
                <a:spcPts val="0"/>
              </a:spcAft>
              <a:buClr>
                <a:schemeClr val="dk1"/>
              </a:buClr>
              <a:buSzPts val="1800"/>
              <a:buNone/>
            </a:pPr>
            <a:r>
              <a:t/>
            </a:r>
            <a:endParaRPr i="1">
              <a:solidFill>
                <a:srgbClr val="5F196F"/>
              </a:solidFill>
              <a:highlight>
                <a:srgbClr val="FFFFFF"/>
              </a:highlight>
              <a:latin typeface="Century Gothic"/>
              <a:ea typeface="Century Gothic"/>
              <a:cs typeface="Century Gothic"/>
              <a:sym typeface="Century Gothic"/>
            </a:endParaRPr>
          </a:p>
          <a:p>
            <a:pPr indent="0" lvl="0" marL="0" rtl="0" algn="l">
              <a:lnSpc>
                <a:spcPct val="90000"/>
              </a:lnSpc>
              <a:spcBef>
                <a:spcPts val="0"/>
              </a:spcBef>
              <a:spcAft>
                <a:spcPts val="0"/>
              </a:spcAft>
              <a:buClr>
                <a:schemeClr val="dk1"/>
              </a:buClr>
              <a:buSzPts val="1800"/>
              <a:buNone/>
            </a:pPr>
            <a:r>
              <a:rPr lang="en-US">
                <a:latin typeface="Century Gothic"/>
                <a:ea typeface="Century Gothic"/>
                <a:cs typeface="Century Gothic"/>
                <a:sym typeface="Century Gothic"/>
              </a:rPr>
              <a:t>Las mujeres y los niños (especialmente los que viven en la pobreza económica) son a menudo los que se quedan más atrás</a:t>
            </a:r>
            <a:endParaRPr/>
          </a:p>
          <a:p>
            <a:pPr indent="-342900" lvl="0" marL="342900" rtl="0" algn="l">
              <a:lnSpc>
                <a:spcPct val="90000"/>
              </a:lnSpc>
              <a:spcBef>
                <a:spcPts val="0"/>
              </a:spcBef>
              <a:spcAft>
                <a:spcPts val="0"/>
              </a:spcAft>
              <a:buClr>
                <a:schemeClr val="dk1"/>
              </a:buClr>
              <a:buSzPts val="1800"/>
              <a:buChar char="●"/>
            </a:pPr>
            <a:r>
              <a:rPr lang="en-US">
                <a:latin typeface="Century Gothic"/>
                <a:ea typeface="Century Gothic"/>
                <a:cs typeface="Century Gothic"/>
                <a:sym typeface="Century Gothic"/>
              </a:rPr>
              <a:t>Están conectados a cada uno de los 17 ODS</a:t>
            </a:r>
            <a:endParaRPr/>
          </a:p>
          <a:p>
            <a:pPr indent="-342900" lvl="0" marL="342900" rtl="0" algn="l">
              <a:lnSpc>
                <a:spcPct val="90000"/>
              </a:lnSpc>
              <a:spcBef>
                <a:spcPts val="0"/>
              </a:spcBef>
              <a:spcAft>
                <a:spcPts val="0"/>
              </a:spcAft>
              <a:buClr>
                <a:schemeClr val="dk1"/>
              </a:buClr>
              <a:buSzPts val="1800"/>
              <a:buChar char="●"/>
            </a:pPr>
            <a:r>
              <a:rPr lang="en-US">
                <a:latin typeface="Century Gothic"/>
                <a:ea typeface="Century Gothic"/>
                <a:cs typeface="Century Gothic"/>
                <a:sym typeface="Century Gothic"/>
              </a:rPr>
              <a:t>Las mujeres tienen específicamente su objetivo "propio" de promover la igualdad de género (Objetivo 5)</a:t>
            </a:r>
            <a:endParaRPr/>
          </a:p>
          <a:p>
            <a:pPr indent="-342900" lvl="0" marL="342900" rtl="0" algn="l">
              <a:lnSpc>
                <a:spcPct val="90000"/>
              </a:lnSpc>
              <a:spcBef>
                <a:spcPts val="0"/>
              </a:spcBef>
              <a:spcAft>
                <a:spcPts val="0"/>
              </a:spcAft>
              <a:buClr>
                <a:schemeClr val="dk1"/>
              </a:buClr>
              <a:buSzPts val="1800"/>
              <a:buChar char="●"/>
            </a:pPr>
            <a:r>
              <a:rPr lang="en-US">
                <a:latin typeface="Century Gothic"/>
                <a:ea typeface="Century Gothic"/>
                <a:cs typeface="Century Gothic"/>
                <a:sym typeface="Century Gothic"/>
              </a:rPr>
              <a:t>Existen numerosos indicadores para los ODS que se relacionan específicamente con los niños</a:t>
            </a:r>
            <a:endParaRPr/>
          </a:p>
        </p:txBody>
      </p:sp>
      <p:pic>
        <p:nvPicPr>
          <p:cNvPr id="597" name="Google Shape;597;p70"/>
          <p:cNvPicPr preferRelativeResize="0"/>
          <p:nvPr/>
        </p:nvPicPr>
        <p:blipFill rotWithShape="1">
          <a:blip r:embed="rId3">
            <a:alphaModFix/>
          </a:blip>
          <a:srcRect b="0" l="0" r="0" t="0"/>
          <a:stretch/>
        </p:blipFill>
        <p:spPr>
          <a:xfrm>
            <a:off x="1625900" y="0"/>
            <a:ext cx="1630131" cy="1630152"/>
          </a:xfrm>
          <a:prstGeom prst="rect">
            <a:avLst/>
          </a:prstGeom>
          <a:noFill/>
          <a:ln>
            <a:noFill/>
          </a:ln>
        </p:spPr>
      </p:pic>
      <p:pic>
        <p:nvPicPr>
          <p:cNvPr id="598" name="Google Shape;598;p70"/>
          <p:cNvPicPr preferRelativeResize="0"/>
          <p:nvPr/>
        </p:nvPicPr>
        <p:blipFill rotWithShape="1">
          <a:blip r:embed="rId4">
            <a:alphaModFix/>
          </a:blip>
          <a:srcRect b="0" l="0" r="0" t="0"/>
          <a:stretch/>
        </p:blipFill>
        <p:spPr>
          <a:xfrm>
            <a:off x="0" y="-13"/>
            <a:ext cx="1630133" cy="1630133"/>
          </a:xfrm>
          <a:prstGeom prst="rect">
            <a:avLst/>
          </a:prstGeom>
          <a:noFill/>
          <a:ln>
            <a:noFill/>
          </a:ln>
        </p:spPr>
      </p:pic>
      <p:pic>
        <p:nvPicPr>
          <p:cNvPr id="599" name="Google Shape;599;p70"/>
          <p:cNvPicPr preferRelativeResize="0"/>
          <p:nvPr/>
        </p:nvPicPr>
        <p:blipFill rotWithShape="1">
          <a:blip r:embed="rId5">
            <a:alphaModFix/>
          </a:blip>
          <a:srcRect b="0" l="26770" r="29088" t="0"/>
          <a:stretch/>
        </p:blipFill>
        <p:spPr>
          <a:xfrm>
            <a:off x="125068" y="2058334"/>
            <a:ext cx="3001665" cy="4532564"/>
          </a:xfrm>
          <a:prstGeom prst="rect">
            <a:avLst/>
          </a:prstGeom>
          <a:noFill/>
          <a:ln>
            <a:noFill/>
          </a:ln>
        </p:spPr>
      </p:pic>
      <p:pic>
        <p:nvPicPr>
          <p:cNvPr descr="C2-HD-BTM.png" id="600" name="Google Shape;600;p70"/>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71"/>
          <p:cNvSpPr txBox="1"/>
          <p:nvPr>
            <p:ph type="title"/>
          </p:nvPr>
        </p:nvSpPr>
        <p:spPr>
          <a:xfrm>
            <a:off x="3581400" y="365125"/>
            <a:ext cx="8610600" cy="129302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264C8"/>
              </a:buClr>
              <a:buSzPts val="4000"/>
              <a:buFont typeface="Century Gothic"/>
              <a:buNone/>
            </a:pPr>
            <a:r>
              <a:rPr b="1" i="0" lang="en-US" sz="4000" u="none" cap="none" strike="noStrike">
                <a:solidFill>
                  <a:srgbClr val="2264C8"/>
                </a:solidFill>
                <a:latin typeface="Century Gothic"/>
                <a:ea typeface="Century Gothic"/>
                <a:cs typeface="Century Gothic"/>
                <a:sym typeface="Century Gothic"/>
              </a:rPr>
              <a:t>IGUALDAD DE GENERO</a:t>
            </a:r>
            <a:endParaRPr b="1" i="0" sz="4000" u="none" cap="none" strike="noStrike">
              <a:solidFill>
                <a:srgbClr val="2264C8"/>
              </a:solidFill>
              <a:latin typeface="Century Gothic"/>
              <a:ea typeface="Century Gothic"/>
              <a:cs typeface="Century Gothic"/>
              <a:sym typeface="Century Gothic"/>
            </a:endParaRPr>
          </a:p>
        </p:txBody>
      </p:sp>
      <p:pic>
        <p:nvPicPr>
          <p:cNvPr descr="Picture 2" id="607" name="Google Shape;607;p71"/>
          <p:cNvPicPr preferRelativeResize="0"/>
          <p:nvPr/>
        </p:nvPicPr>
        <p:blipFill rotWithShape="1">
          <a:blip r:embed="rId3">
            <a:alphaModFix/>
          </a:blip>
          <a:srcRect b="0" l="14483" r="12460" t="0"/>
          <a:stretch/>
        </p:blipFill>
        <p:spPr>
          <a:xfrm>
            <a:off x="8171481" y="2796792"/>
            <a:ext cx="4020519" cy="2807595"/>
          </a:xfrm>
          <a:prstGeom prst="rect">
            <a:avLst/>
          </a:prstGeom>
          <a:noFill/>
          <a:ln>
            <a:noFill/>
          </a:ln>
        </p:spPr>
      </p:pic>
      <p:sp>
        <p:nvSpPr>
          <p:cNvPr id="608" name="Google Shape;608;p71"/>
          <p:cNvSpPr txBox="1"/>
          <p:nvPr>
            <p:ph idx="1" type="body"/>
          </p:nvPr>
        </p:nvSpPr>
        <p:spPr>
          <a:xfrm>
            <a:off x="191729" y="1445342"/>
            <a:ext cx="7742903" cy="4946571"/>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accent3"/>
              </a:buClr>
              <a:buSzPts val="2480"/>
              <a:buNone/>
            </a:pPr>
            <a:r>
              <a:rPr lang="en-US" sz="2480">
                <a:solidFill>
                  <a:schemeClr val="accent3"/>
                </a:solidFill>
                <a:latin typeface="Century Gothic"/>
                <a:ea typeface="Century Gothic"/>
                <a:cs typeface="Century Gothic"/>
                <a:sym typeface="Century Gothic"/>
              </a:rPr>
              <a:t>La igualdad de género </a:t>
            </a:r>
            <a:r>
              <a:rPr lang="en-US" sz="2325">
                <a:latin typeface="Century Gothic"/>
                <a:ea typeface="Century Gothic"/>
                <a:cs typeface="Century Gothic"/>
                <a:sym typeface="Century Gothic"/>
              </a:rPr>
              <a:t>se logra cuando las mujeres y los hombres gozan de los mismos derechos y oportunidades en todos los sectores de la sociedad, incluida la participación económica y la toma de decisiones, y cuando los diferentes comportamientos, aspiraciones y necesidades de las mujeres y los hombres son igualmente valorados y favorecidos.</a:t>
            </a:r>
            <a:endParaRPr sz="2325">
              <a:latin typeface="Century Gothic"/>
              <a:ea typeface="Century Gothic"/>
              <a:cs typeface="Century Gothic"/>
              <a:sym typeface="Century Gothic"/>
            </a:endParaRPr>
          </a:p>
          <a:p>
            <a:pPr indent="0" lvl="0" marL="0" rtl="0" algn="l">
              <a:lnSpc>
                <a:spcPct val="70000"/>
              </a:lnSpc>
              <a:spcBef>
                <a:spcPts val="0"/>
              </a:spcBef>
              <a:spcAft>
                <a:spcPts val="0"/>
              </a:spcAft>
              <a:buClr>
                <a:srgbClr val="525252"/>
              </a:buClr>
              <a:buSzPts val="2325"/>
              <a:buNone/>
            </a:pPr>
            <a:r>
              <a:rPr lang="en-US" sz="2325">
                <a:latin typeface="Century Gothic"/>
                <a:ea typeface="Century Gothic"/>
                <a:cs typeface="Century Gothic"/>
                <a:sym typeface="Century Gothic"/>
              </a:rPr>
              <a:t>Feminism </a:t>
            </a:r>
            <a:endParaRPr/>
          </a:p>
          <a:p>
            <a:pPr indent="0" lvl="0" marL="0" rtl="0" algn="l">
              <a:lnSpc>
                <a:spcPct val="70000"/>
              </a:lnSpc>
              <a:spcBef>
                <a:spcPts val="0"/>
              </a:spcBef>
              <a:spcAft>
                <a:spcPts val="0"/>
              </a:spcAft>
              <a:buClr>
                <a:schemeClr val="accent1"/>
              </a:buClr>
              <a:buSzPts val="2480"/>
              <a:buNone/>
            </a:pPr>
            <a:r>
              <a:rPr i="1" lang="en-US" sz="2480">
                <a:solidFill>
                  <a:schemeClr val="accent1"/>
                </a:solidFill>
                <a:latin typeface="Century Gothic"/>
                <a:ea typeface="Century Gothic"/>
                <a:cs typeface="Century Gothic"/>
                <a:sym typeface="Century Gothic"/>
              </a:rPr>
              <a:t>"El feminismo es una forma de ver el mundo que las mujeres ocupan desde la perspectiva de las mujeres".</a:t>
            </a:r>
            <a:endParaRPr/>
          </a:p>
          <a:p>
            <a:pPr indent="0" lvl="0" marL="0" rtl="0" algn="l">
              <a:lnSpc>
                <a:spcPct val="70000"/>
              </a:lnSpc>
              <a:spcBef>
                <a:spcPts val="0"/>
              </a:spcBef>
              <a:spcAft>
                <a:spcPts val="0"/>
              </a:spcAft>
              <a:buClr>
                <a:srgbClr val="525252"/>
              </a:buClr>
              <a:buSzPts val="2325"/>
              <a:buNone/>
            </a:pPr>
            <a:r>
              <a:rPr lang="en-US" sz="2325">
                <a:latin typeface="Century Gothic"/>
                <a:ea typeface="Century Gothic"/>
                <a:cs typeface="Century Gothic"/>
                <a:sym typeface="Century Gothic"/>
              </a:rPr>
              <a:t>Tiene en su centro el concepto de patriarcado que puede describirse como un sistema de autoridad masculina que oprime a las mujeres a través de sus instituciones sociales, políticas y económicas.</a:t>
            </a:r>
            <a:endParaRPr sz="2325"/>
          </a:p>
        </p:txBody>
      </p:sp>
      <p:sp>
        <p:nvSpPr>
          <p:cNvPr id="609" name="Google Shape;609;p71"/>
          <p:cNvSpPr txBox="1"/>
          <p:nvPr/>
        </p:nvSpPr>
        <p:spPr>
          <a:xfrm>
            <a:off x="415600" y="1958433"/>
            <a:ext cx="11360800" cy="41332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533"/>
              </a:spcBef>
              <a:spcAft>
                <a:spcPts val="2133"/>
              </a:spcAft>
              <a:buClr>
                <a:schemeClr val="dk1"/>
              </a:buClr>
              <a:buSzPts val="1867"/>
              <a:buFont typeface="Arial"/>
              <a:buNone/>
            </a:pPr>
            <a:r>
              <a:t/>
            </a:r>
            <a:endParaRPr sz="1867">
              <a:solidFill>
                <a:schemeClr val="dk1"/>
              </a:solidFill>
              <a:latin typeface="Century Gothic"/>
              <a:ea typeface="Century Gothic"/>
              <a:cs typeface="Century Gothic"/>
              <a:sym typeface="Century Gothic"/>
            </a:endParaRPr>
          </a:p>
        </p:txBody>
      </p:sp>
      <p:pic>
        <p:nvPicPr>
          <p:cNvPr descr="C2-HD-BTM.png" id="610" name="Google Shape;610;p71"/>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72"/>
          <p:cNvSpPr txBox="1"/>
          <p:nvPr>
            <p:ph idx="1" type="body"/>
          </p:nvPr>
        </p:nvSpPr>
        <p:spPr>
          <a:xfrm>
            <a:off x="428663" y="1853929"/>
            <a:ext cx="11580088" cy="4133200"/>
          </a:xfrm>
          <a:prstGeom prst="rect">
            <a:avLst/>
          </a:prstGeom>
          <a:noFill/>
          <a:ln>
            <a:noFill/>
          </a:ln>
        </p:spPr>
        <p:txBody>
          <a:bodyPr anchorCtr="0" anchor="t" bIns="121900" lIns="121900" spcFirstLastPara="1" rIns="121900" wrap="square" tIns="121900">
            <a:noAutofit/>
          </a:bodyPr>
          <a:lstStyle/>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La HLPF se lleva a cabo cada año para revisar los Objetivos de Desarrollo Sostenible y permitir a los países presentar un Informe Voluntario (Examen Nacional Voluntario, VNR) sobre el Progreso, en su país.</a:t>
            </a:r>
            <a:endParaRPr/>
          </a:p>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Este año, es 5o año (2020), el HLPF tomará un enfoque ligeramente diferente en la revisión de los ODS y la revisión de los mismos en el contexto del tema en lugar de un grupo de los objetivos</a:t>
            </a:r>
            <a:endParaRPr/>
          </a:p>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En julio, bajo los auspicios del Consejo Económico y Social, los ODS se revisarán bajo el tema.</a:t>
            </a:r>
            <a:endParaRPr/>
          </a:p>
          <a:p>
            <a:pPr indent="0" lvl="0" marL="0" rtl="0" algn="l">
              <a:lnSpc>
                <a:spcPct val="98181"/>
              </a:lnSpc>
              <a:spcBef>
                <a:spcPts val="1600"/>
              </a:spcBef>
              <a:spcAft>
                <a:spcPts val="0"/>
              </a:spcAft>
              <a:buClr>
                <a:srgbClr val="2264C8"/>
              </a:buClr>
              <a:buSzPts val="1800"/>
              <a:buNone/>
            </a:pPr>
            <a:r>
              <a:rPr i="1" lang="en-US" sz="1800">
                <a:solidFill>
                  <a:srgbClr val="2264C8"/>
                </a:solidFill>
              </a:rPr>
              <a:t>"Acción acelerada y vías transformadoras: realización de la década de acción y entrega para el desarrollo sostenible".</a:t>
            </a:r>
            <a:endParaRPr sz="1800">
              <a:latin typeface="Century Gothic"/>
              <a:ea typeface="Century Gothic"/>
              <a:cs typeface="Century Gothic"/>
              <a:sym typeface="Century Gothic"/>
            </a:endParaRPr>
          </a:p>
          <a:p>
            <a:pPr indent="609585" lvl="0" marL="0" rtl="0" algn="l">
              <a:lnSpc>
                <a:spcPct val="98181"/>
              </a:lnSpc>
              <a:spcBef>
                <a:spcPts val="533"/>
              </a:spcBef>
              <a:spcAft>
                <a:spcPts val="0"/>
              </a:spcAft>
              <a:buClr>
                <a:schemeClr val="dk1"/>
              </a:buClr>
              <a:buSzPts val="1800"/>
              <a:buNone/>
            </a:pPr>
            <a:r>
              <a:rPr lang="en-US" sz="1800"/>
              <a:t>En 2020, convocada bajo los auspicios del Consejo Económico y Social, se celebrará del martes 7 de julio al jueves 16 de julio de 2020, incluida la reunión ministerial de tres días del foro del martes 14 de julio al jueves 16 de julio de 2020.</a:t>
            </a:r>
            <a:endParaRPr sz="1800"/>
          </a:p>
        </p:txBody>
      </p:sp>
      <p:pic>
        <p:nvPicPr>
          <p:cNvPr id="616" name="Google Shape;616;p72"/>
          <p:cNvPicPr preferRelativeResize="0"/>
          <p:nvPr/>
        </p:nvPicPr>
        <p:blipFill rotWithShape="1">
          <a:blip r:embed="rId3">
            <a:alphaModFix/>
          </a:blip>
          <a:srcRect b="0" l="0" r="0" t="0"/>
          <a:stretch/>
        </p:blipFill>
        <p:spPr>
          <a:xfrm>
            <a:off x="3952069" y="564079"/>
            <a:ext cx="8043619" cy="1170122"/>
          </a:xfrm>
          <a:prstGeom prst="rect">
            <a:avLst/>
          </a:prstGeom>
          <a:noFill/>
          <a:ln>
            <a:noFill/>
          </a:ln>
        </p:spPr>
      </p:pic>
      <p:pic>
        <p:nvPicPr>
          <p:cNvPr descr="C2-HD-BTM.png" id="617" name="Google Shape;617;p72"/>
          <p:cNvPicPr preferRelativeResize="0"/>
          <p:nvPr/>
        </p:nvPicPr>
        <p:blipFill rotWithShape="1">
          <a:blip r:embed="rId4">
            <a:alphaModFix/>
          </a:blip>
          <a:srcRect b="0" l="0" r="0" t="0"/>
          <a:stretch/>
        </p:blipFill>
        <p:spPr>
          <a:xfrm>
            <a:off x="0" y="5730804"/>
            <a:ext cx="12192000" cy="117012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pic>
        <p:nvPicPr>
          <p:cNvPr descr="C2-HD-BTM.png" id="622" name="Google Shape;622;p73"/>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623" name="Google Shape;623;p73"/>
          <p:cNvSpPr txBox="1"/>
          <p:nvPr>
            <p:ph type="title"/>
          </p:nvPr>
        </p:nvSpPr>
        <p:spPr>
          <a:xfrm>
            <a:off x="415600" y="132735"/>
            <a:ext cx="11360800" cy="1224232"/>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RECAPITULAR Y PROGRESAR </a:t>
            </a:r>
            <a:br>
              <a:rPr b="1" lang="en-US">
                <a:solidFill>
                  <a:srgbClr val="0B5394"/>
                </a:solidFill>
              </a:rPr>
            </a:br>
            <a:r>
              <a:rPr b="1" lang="en-US">
                <a:solidFill>
                  <a:srgbClr val="0B5394"/>
                </a:solidFill>
              </a:rPr>
              <a:t>HASTA AHORA...</a:t>
            </a:r>
            <a:endParaRPr b="1">
              <a:solidFill>
                <a:srgbClr val="0B5394"/>
              </a:solidFill>
            </a:endParaRPr>
          </a:p>
        </p:txBody>
      </p:sp>
      <p:sp>
        <p:nvSpPr>
          <p:cNvPr id="624" name="Google Shape;624;p73"/>
          <p:cNvSpPr txBox="1"/>
          <p:nvPr>
            <p:ph idx="1" type="body"/>
          </p:nvPr>
        </p:nvSpPr>
        <p:spPr>
          <a:xfrm>
            <a:off x="5716562" y="1356967"/>
            <a:ext cx="647543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Font typeface="Lato"/>
              <a:buChar char="●"/>
            </a:pPr>
            <a:r>
              <a:rPr lang="en-US">
                <a:solidFill>
                  <a:schemeClr val="dk1"/>
                </a:solidFill>
                <a:latin typeface="Century Gothic"/>
                <a:ea typeface="Century Gothic"/>
                <a:cs typeface="Century Gothic"/>
                <a:sym typeface="Century Gothic"/>
              </a:rPr>
              <a:t>Los Estados Miembros se han comprometido a lograr un desarrollo sostenible para todas las naciones y pueblos</a:t>
            </a:r>
            <a:endParaRPr/>
          </a:p>
          <a:p>
            <a:pPr indent="-457188" lvl="0" marL="609585" rtl="0" algn="l">
              <a:lnSpc>
                <a:spcPct val="107000"/>
              </a:lnSpc>
              <a:spcBef>
                <a:spcPts val="0"/>
              </a:spcBef>
              <a:spcAft>
                <a:spcPts val="0"/>
              </a:spcAft>
              <a:buClr>
                <a:schemeClr val="dk1"/>
              </a:buClr>
              <a:buSzPts val="1800"/>
              <a:buFont typeface="Lato"/>
              <a:buChar char="●"/>
            </a:pPr>
            <a:r>
              <a:rPr lang="en-US">
                <a:solidFill>
                  <a:schemeClr val="dk1"/>
                </a:solidFill>
                <a:latin typeface="Century Gothic"/>
                <a:ea typeface="Century Gothic"/>
                <a:cs typeface="Century Gothic"/>
                <a:sym typeface="Century Gothic"/>
              </a:rPr>
              <a:t>Se han comprometido a llegar a los que quedan más atrás</a:t>
            </a:r>
            <a:endParaRPr/>
          </a:p>
          <a:p>
            <a:pPr indent="-457188" lvl="0" marL="609585" rtl="0" algn="l">
              <a:lnSpc>
                <a:spcPct val="107000"/>
              </a:lnSpc>
              <a:spcBef>
                <a:spcPts val="0"/>
              </a:spcBef>
              <a:spcAft>
                <a:spcPts val="0"/>
              </a:spcAft>
              <a:buClr>
                <a:schemeClr val="dk1"/>
              </a:buClr>
              <a:buSzPts val="1800"/>
              <a:buFont typeface="Lato"/>
              <a:buChar char="●"/>
            </a:pPr>
            <a:r>
              <a:rPr lang="en-US">
                <a:solidFill>
                  <a:srgbClr val="5F196F"/>
                </a:solidFill>
                <a:latin typeface="Century Gothic"/>
                <a:ea typeface="Century Gothic"/>
                <a:cs typeface="Century Gothic"/>
                <a:sym typeface="Century Gothic"/>
              </a:rPr>
              <a:t>Se han hecho progresos en el aumento de la prosperidad económica y social, pero ha sido desigual</a:t>
            </a:r>
            <a:endParaRPr/>
          </a:p>
          <a:p>
            <a:pPr indent="-457188" lvl="0" marL="609585" rtl="0" algn="l">
              <a:lnSpc>
                <a:spcPct val="107000"/>
              </a:lnSpc>
              <a:spcBef>
                <a:spcPts val="0"/>
              </a:spcBef>
              <a:spcAft>
                <a:spcPts val="0"/>
              </a:spcAft>
              <a:buClr>
                <a:schemeClr val="dk1"/>
              </a:buClr>
              <a:buSzPts val="1800"/>
              <a:buFont typeface="Lato"/>
              <a:buChar char="●"/>
            </a:pPr>
            <a:r>
              <a:rPr lang="en-US">
                <a:solidFill>
                  <a:srgbClr val="5F196F"/>
                </a:solidFill>
                <a:latin typeface="Century Gothic"/>
                <a:ea typeface="Century Gothic"/>
                <a:cs typeface="Century Gothic"/>
                <a:sym typeface="Century Gothic"/>
              </a:rPr>
              <a:t>La desigualdad no sólo ha persistido, sino que ha aumentado</a:t>
            </a:r>
            <a:endParaRPr/>
          </a:p>
          <a:p>
            <a:pPr indent="-457188" lvl="0" marL="609585" rtl="0" algn="l">
              <a:lnSpc>
                <a:spcPct val="107000"/>
              </a:lnSpc>
              <a:spcBef>
                <a:spcPts val="0"/>
              </a:spcBef>
              <a:spcAft>
                <a:spcPts val="0"/>
              </a:spcAft>
              <a:buClr>
                <a:schemeClr val="dk1"/>
              </a:buClr>
              <a:buSzPts val="1800"/>
              <a:buFont typeface="Lato"/>
              <a:buChar char="●"/>
            </a:pPr>
            <a:r>
              <a:rPr lang="en-US">
                <a:latin typeface="Century Gothic"/>
                <a:ea typeface="Century Gothic"/>
                <a:cs typeface="Century Gothic"/>
                <a:sym typeface="Century Gothic"/>
              </a:rPr>
              <a:t>No lograremos los objetivos a menos que todos trabajen juntos</a:t>
            </a:r>
            <a:endParaRPr>
              <a:solidFill>
                <a:schemeClr val="dk1"/>
              </a:solidFill>
            </a:endParaRPr>
          </a:p>
          <a:p>
            <a:pPr indent="0" lvl="0" marL="0" rtl="0" algn="l">
              <a:lnSpc>
                <a:spcPct val="90000"/>
              </a:lnSpc>
              <a:spcBef>
                <a:spcPts val="1067"/>
              </a:spcBef>
              <a:spcAft>
                <a:spcPts val="2133"/>
              </a:spcAft>
              <a:buClr>
                <a:schemeClr val="dk1"/>
              </a:buClr>
              <a:buSzPts val="1800"/>
              <a:buNone/>
            </a:pPr>
            <a:r>
              <a:t/>
            </a:r>
            <a:endParaRPr/>
          </a:p>
        </p:txBody>
      </p:sp>
      <p:pic>
        <p:nvPicPr>
          <p:cNvPr id="625" name="Google Shape;625;p73"/>
          <p:cNvPicPr preferRelativeResize="0"/>
          <p:nvPr/>
        </p:nvPicPr>
        <p:blipFill rotWithShape="1">
          <a:blip r:embed="rId4">
            <a:alphaModFix/>
          </a:blip>
          <a:srcRect b="0" l="0" r="0" t="0"/>
          <a:stretch/>
        </p:blipFill>
        <p:spPr>
          <a:xfrm>
            <a:off x="543370" y="3429000"/>
            <a:ext cx="5128432" cy="3177100"/>
          </a:xfrm>
          <a:prstGeom prst="rect">
            <a:avLst/>
          </a:prstGeom>
          <a:noFill/>
          <a:ln>
            <a:noFill/>
          </a:ln>
        </p:spPr>
      </p:pic>
      <p:pic>
        <p:nvPicPr>
          <p:cNvPr id="626" name="Google Shape;626;p73"/>
          <p:cNvPicPr preferRelativeResize="0"/>
          <p:nvPr/>
        </p:nvPicPr>
        <p:blipFill rotWithShape="1">
          <a:blip r:embed="rId5">
            <a:alphaModFix/>
          </a:blip>
          <a:srcRect b="0" l="0" r="0" t="0"/>
          <a:stretch/>
        </p:blipFill>
        <p:spPr>
          <a:xfrm>
            <a:off x="1774653" y="1356967"/>
            <a:ext cx="2665865" cy="193555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74"/>
          <p:cNvSpPr txBox="1"/>
          <p:nvPr>
            <p:ph type="title"/>
          </p:nvPr>
        </p:nvSpPr>
        <p:spPr>
          <a:xfrm>
            <a:off x="-1002292" y="52805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HOMELESSNESS</a:t>
            </a:r>
            <a:endParaRPr b="1">
              <a:solidFill>
                <a:srgbClr val="0B5394"/>
              </a:solidFill>
            </a:endParaRPr>
          </a:p>
        </p:txBody>
      </p:sp>
      <p:sp>
        <p:nvSpPr>
          <p:cNvPr id="632" name="Google Shape;632;p74"/>
          <p:cNvSpPr txBox="1"/>
          <p:nvPr>
            <p:ph idx="1" type="body"/>
          </p:nvPr>
        </p:nvSpPr>
        <p:spPr>
          <a:xfrm>
            <a:off x="288155" y="1854646"/>
            <a:ext cx="3951973" cy="22776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100"/>
              <a:buNone/>
            </a:pPr>
            <a:r>
              <a:rPr lang="en-US" sz="3200">
                <a:solidFill>
                  <a:srgbClr val="F63790"/>
                </a:solidFill>
                <a:latin typeface="Century Gothic"/>
                <a:ea typeface="Century Gothic"/>
                <a:cs typeface="Century Gothic"/>
                <a:sym typeface="Century Gothic"/>
              </a:rPr>
              <a:t>150 millones de personas </a:t>
            </a:r>
            <a:r>
              <a:rPr lang="en-US" sz="2400">
                <a:latin typeface="Century Gothic"/>
                <a:ea typeface="Century Gothic"/>
                <a:cs typeface="Century Gothic"/>
                <a:sym typeface="Century Gothic"/>
              </a:rPr>
              <a:t>el 2% de la población mundial no tienen hogar</a:t>
            </a:r>
            <a:endParaRPr sz="1800">
              <a:latin typeface="Century Gothic"/>
              <a:ea typeface="Century Gothic"/>
              <a:cs typeface="Century Gothic"/>
              <a:sym typeface="Century Gothic"/>
            </a:endParaRPr>
          </a:p>
        </p:txBody>
      </p:sp>
      <p:sp>
        <p:nvSpPr>
          <p:cNvPr id="633" name="Google Shape;633;p74"/>
          <p:cNvSpPr txBox="1"/>
          <p:nvPr>
            <p:ph idx="4294967295" type="body"/>
          </p:nvPr>
        </p:nvSpPr>
        <p:spPr>
          <a:xfrm>
            <a:off x="-1" y="3606665"/>
            <a:ext cx="4184541" cy="1514475"/>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1000"/>
              </a:spcBef>
              <a:spcAft>
                <a:spcPts val="0"/>
              </a:spcAft>
              <a:buClr>
                <a:srgbClr val="F63790"/>
              </a:buClr>
              <a:buSzPts val="3200"/>
              <a:buNone/>
            </a:pPr>
            <a:r>
              <a:rPr lang="en-US" sz="3200">
                <a:solidFill>
                  <a:srgbClr val="F63790"/>
                </a:solidFill>
                <a:latin typeface="Century Gothic"/>
                <a:ea typeface="Century Gothic"/>
                <a:cs typeface="Century Gothic"/>
                <a:sym typeface="Century Gothic"/>
              </a:rPr>
              <a:t>1.6 Mil millones </a:t>
            </a:r>
            <a:r>
              <a:rPr lang="en-US" sz="2400">
                <a:latin typeface="Century Gothic"/>
                <a:ea typeface="Century Gothic"/>
                <a:cs typeface="Century Gothic"/>
                <a:sym typeface="Century Gothic"/>
              </a:rPr>
              <a:t>de personas - + 20% carecen de vivienda adecuada</a:t>
            </a:r>
            <a:endParaRPr sz="1600"/>
          </a:p>
        </p:txBody>
      </p:sp>
      <p:sp>
        <p:nvSpPr>
          <p:cNvPr id="634" name="Google Shape;634;p74"/>
          <p:cNvSpPr txBox="1"/>
          <p:nvPr>
            <p:ph idx="4294967295" type="body"/>
          </p:nvPr>
        </p:nvSpPr>
        <p:spPr>
          <a:xfrm>
            <a:off x="4454013" y="3482966"/>
            <a:ext cx="7737987" cy="4699010"/>
          </a:xfrm>
          <a:prstGeom prst="rect">
            <a:avLst/>
          </a:prstGeom>
          <a:noFill/>
          <a:ln>
            <a:noFill/>
          </a:ln>
        </p:spPr>
        <p:txBody>
          <a:bodyPr anchorCtr="0" anchor="t" bIns="121900" lIns="121900" spcFirstLastPara="1" rIns="121900" wrap="square" tIns="121900">
            <a:noAutofit/>
          </a:bodyPr>
          <a:lstStyle/>
          <a:p>
            <a:pPr indent="0" lvl="0" marL="0" rtl="0" algn="ctr">
              <a:lnSpc>
                <a:spcPct val="107000"/>
              </a:lnSpc>
              <a:spcBef>
                <a:spcPts val="1000"/>
              </a:spcBef>
              <a:spcAft>
                <a:spcPts val="1067"/>
              </a:spcAft>
              <a:buClr>
                <a:schemeClr val="dk1"/>
              </a:buClr>
              <a:buSzPts val="2200"/>
              <a:buNone/>
            </a:pPr>
            <a:r>
              <a:rPr lang="en-US">
                <a:solidFill>
                  <a:schemeClr val="dk1"/>
                </a:solidFill>
                <a:latin typeface="Century Gothic"/>
                <a:ea typeface="Century Gothic"/>
                <a:cs typeface="Century Gothic"/>
                <a:sym typeface="Century Gothic"/>
              </a:rPr>
              <a:t>La falta de vivienda es compleja y se manifiesta en diferentes formas dependiendo del contexto. Es una de las manifestaciones de esta desigualdad. Los niveles de falta de vivienda han aumentado dramáticamente en la mayoría de las principales ciudades del mundo. Puede ser visible y oculto en todas las naciones desarrolladas y en desarrollo.</a:t>
            </a:r>
            <a:endParaRPr>
              <a:latin typeface="Century Gothic"/>
              <a:ea typeface="Century Gothic"/>
              <a:cs typeface="Century Gothic"/>
              <a:sym typeface="Century Gothic"/>
            </a:endParaRPr>
          </a:p>
        </p:txBody>
      </p:sp>
      <p:pic>
        <p:nvPicPr>
          <p:cNvPr id="635" name="Google Shape;635;p74"/>
          <p:cNvPicPr preferRelativeResize="0"/>
          <p:nvPr/>
        </p:nvPicPr>
        <p:blipFill rotWithShape="1">
          <a:blip r:embed="rId3">
            <a:alphaModFix/>
          </a:blip>
          <a:srcRect b="0" l="0" r="0" t="0"/>
          <a:stretch/>
        </p:blipFill>
        <p:spPr>
          <a:xfrm>
            <a:off x="5770059" y="1475011"/>
            <a:ext cx="4588449" cy="2007954"/>
          </a:xfrm>
          <a:prstGeom prst="rect">
            <a:avLst/>
          </a:prstGeom>
          <a:noFill/>
          <a:ln>
            <a:noFill/>
          </a:ln>
        </p:spPr>
      </p:pic>
      <p:pic>
        <p:nvPicPr>
          <p:cNvPr descr="C2-HD-BTM.png" id="636" name="Google Shape;636;p74"/>
          <p:cNvPicPr preferRelativeResize="0"/>
          <p:nvPr/>
        </p:nvPicPr>
        <p:blipFill rotWithShape="1">
          <a:blip r:embed="rId4">
            <a:alphaModFix/>
          </a:blip>
          <a:srcRect b="0" l="0" r="0" t="0"/>
          <a:stretch/>
        </p:blipFill>
        <p:spPr>
          <a:xfrm>
            <a:off x="0" y="6272938"/>
            <a:ext cx="12192000" cy="58506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75"/>
          <p:cNvSpPr txBox="1"/>
          <p:nvPr>
            <p:ph type="title"/>
          </p:nvPr>
        </p:nvSpPr>
        <p:spPr>
          <a:xfrm>
            <a:off x="3082413" y="246298"/>
            <a:ext cx="9012386" cy="107951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sz="3600">
                <a:solidFill>
                  <a:srgbClr val="0B5394"/>
                </a:solidFill>
              </a:rPr>
              <a:t>UNA IMAGEN GLOBAL DE LA FALTA DE VIVIENDA</a:t>
            </a:r>
            <a:endParaRPr b="1" sz="3600">
              <a:solidFill>
                <a:srgbClr val="0B5394"/>
              </a:solidFill>
            </a:endParaRPr>
          </a:p>
        </p:txBody>
      </p:sp>
      <p:sp>
        <p:nvSpPr>
          <p:cNvPr id="642" name="Google Shape;642;p75"/>
          <p:cNvSpPr txBox="1"/>
          <p:nvPr>
            <p:ph idx="1" type="body"/>
          </p:nvPr>
        </p:nvSpPr>
        <p:spPr>
          <a:xfrm>
            <a:off x="3435408" y="1325808"/>
            <a:ext cx="8967986"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US">
                <a:solidFill>
                  <a:schemeClr val="dk1"/>
                </a:solidFill>
              </a:rPr>
              <a:t>La falta de vivienda está afectando a todos los países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La falta de vivienda está en aumento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Las definiciones nacionales de personas sin hogar varían</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No había una definición global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Difícil hacer una comparación entre países</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Falta de datos cualitativos y cuantitativos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Hay muchos tipos de personas sin hogar</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Hay muchos conductores de la falta de vivienda</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Se han implementado varias políticas para abordar y prevenir la falta de vivienda con un éxito variable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La palabra falta de vivienda es escasa en todo el lenguaje y los documentos de las Naciones Unidas</a:t>
            </a:r>
            <a:endParaRPr>
              <a:solidFill>
                <a:schemeClr val="dk1"/>
              </a:solidFill>
            </a:endParaRPr>
          </a:p>
        </p:txBody>
      </p:sp>
      <p:pic>
        <p:nvPicPr>
          <p:cNvPr descr="C2-HD-BTM.png" id="643" name="Google Shape;643;p75"/>
          <p:cNvPicPr preferRelativeResize="0"/>
          <p:nvPr/>
        </p:nvPicPr>
        <p:blipFill rotWithShape="1">
          <a:blip r:embed="rId3">
            <a:alphaModFix/>
          </a:blip>
          <a:srcRect b="0" l="0" r="0" t="0"/>
          <a:stretch/>
        </p:blipFill>
        <p:spPr>
          <a:xfrm>
            <a:off x="0" y="6445044"/>
            <a:ext cx="12192000" cy="412955"/>
          </a:xfrm>
          <a:prstGeom prst="rect">
            <a:avLst/>
          </a:prstGeom>
          <a:noFill/>
          <a:ln>
            <a:noFill/>
          </a:ln>
        </p:spPr>
      </p:pic>
      <p:sp>
        <p:nvSpPr>
          <p:cNvPr id="644" name="Google Shape;644;p75"/>
          <p:cNvSpPr/>
          <p:nvPr/>
        </p:nvSpPr>
        <p:spPr>
          <a:xfrm>
            <a:off x="0" y="1325808"/>
            <a:ext cx="2608130" cy="2568479"/>
          </a:xfrm>
          <a:prstGeom prst="ellipse">
            <a:avLst/>
          </a:prstGeom>
          <a:solidFill>
            <a:srgbClr val="4A86E8"/>
          </a:solidFill>
          <a:ln cap="flat" cmpd="sng" w="9525">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645" name="Google Shape;645;p75"/>
          <p:cNvSpPr txBox="1"/>
          <p:nvPr/>
        </p:nvSpPr>
        <p:spPr>
          <a:xfrm>
            <a:off x="97202" y="1513331"/>
            <a:ext cx="2413726" cy="189999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FFFFF"/>
              </a:buClr>
              <a:buSzPts val="2200"/>
              <a:buFont typeface="Arial"/>
              <a:buNone/>
            </a:pPr>
            <a:r>
              <a:rPr b="1" lang="en-US" sz="2200">
                <a:solidFill>
                  <a:srgbClr val="FFFFFF"/>
                </a:solidFill>
                <a:latin typeface="Century Gothic"/>
                <a:ea typeface="Century Gothic"/>
                <a:cs typeface="Century Gothic"/>
                <a:sym typeface="Century Gothic"/>
              </a:rPr>
              <a:t>   Los datos y la medición son vitales para abordar el problema!!</a:t>
            </a:r>
            <a:endParaRPr b="1" sz="2200">
              <a:solidFill>
                <a:srgbClr val="FFFFFF"/>
              </a:solidFill>
              <a:latin typeface="Century Gothic"/>
              <a:ea typeface="Century Gothic"/>
              <a:cs typeface="Century Gothic"/>
              <a:sym typeface="Century Gothic"/>
            </a:endParaRPr>
          </a:p>
        </p:txBody>
      </p:sp>
      <p:pic>
        <p:nvPicPr>
          <p:cNvPr descr="Earth globe Africa and Europe" id="646" name="Google Shape;646;p75"/>
          <p:cNvPicPr preferRelativeResize="0"/>
          <p:nvPr/>
        </p:nvPicPr>
        <p:blipFill rotWithShape="1">
          <a:blip r:embed="rId4">
            <a:alphaModFix/>
          </a:blip>
          <a:srcRect b="0" l="0" r="0" t="0"/>
          <a:stretch/>
        </p:blipFill>
        <p:spPr>
          <a:xfrm>
            <a:off x="2685240" y="2659147"/>
            <a:ext cx="1064400" cy="1064400"/>
          </a:xfrm>
          <a:prstGeom prst="rect">
            <a:avLst/>
          </a:prstGeom>
          <a:noFill/>
          <a:ln>
            <a:noFill/>
          </a:ln>
        </p:spPr>
      </p:pic>
      <p:pic>
        <p:nvPicPr>
          <p:cNvPr descr="Earth globe Americas" id="647" name="Google Shape;647;p75"/>
          <p:cNvPicPr preferRelativeResize="0"/>
          <p:nvPr/>
        </p:nvPicPr>
        <p:blipFill rotWithShape="1">
          <a:blip r:embed="rId5">
            <a:alphaModFix/>
          </a:blip>
          <a:srcRect b="0" l="0" r="0" t="0"/>
          <a:stretch/>
        </p:blipFill>
        <p:spPr>
          <a:xfrm>
            <a:off x="488545" y="4681834"/>
            <a:ext cx="1064400" cy="1064400"/>
          </a:xfrm>
          <a:prstGeom prst="rect">
            <a:avLst/>
          </a:prstGeom>
          <a:noFill/>
          <a:ln>
            <a:noFill/>
          </a:ln>
        </p:spPr>
      </p:pic>
      <p:pic>
        <p:nvPicPr>
          <p:cNvPr descr="Earth globe Asia and Australia" id="648" name="Google Shape;648;p75"/>
          <p:cNvPicPr preferRelativeResize="0"/>
          <p:nvPr/>
        </p:nvPicPr>
        <p:blipFill rotWithShape="1">
          <a:blip r:embed="rId6">
            <a:alphaModFix/>
          </a:blip>
          <a:srcRect b="0" l="0" r="0" t="0"/>
          <a:stretch/>
        </p:blipFill>
        <p:spPr>
          <a:xfrm>
            <a:off x="-37547" y="3772353"/>
            <a:ext cx="1064400" cy="1064400"/>
          </a:xfrm>
          <a:prstGeom prst="rect">
            <a:avLst/>
          </a:prstGeom>
          <a:noFill/>
          <a:ln>
            <a:noFill/>
          </a:ln>
        </p:spPr>
      </p:pic>
      <p:pic>
        <p:nvPicPr>
          <p:cNvPr descr="Earth Globe   Asia" id="649" name="Google Shape;649;p75"/>
          <p:cNvPicPr preferRelativeResize="0"/>
          <p:nvPr/>
        </p:nvPicPr>
        <p:blipFill rotWithShape="1">
          <a:blip r:embed="rId7">
            <a:alphaModFix/>
          </a:blip>
          <a:srcRect b="0" l="0" r="0" t="0"/>
          <a:stretch/>
        </p:blipFill>
        <p:spPr>
          <a:xfrm>
            <a:off x="2371007" y="981131"/>
            <a:ext cx="1064400" cy="1064400"/>
          </a:xfrm>
          <a:prstGeom prst="rect">
            <a:avLst/>
          </a:prstGeom>
          <a:noFill/>
          <a:ln>
            <a:noFill/>
          </a:ln>
        </p:spPr>
      </p:pic>
      <p:pic>
        <p:nvPicPr>
          <p:cNvPr id="650" name="Google Shape;650;p75"/>
          <p:cNvPicPr preferRelativeResize="0"/>
          <p:nvPr/>
        </p:nvPicPr>
        <p:blipFill rotWithShape="1">
          <a:blip r:embed="rId8">
            <a:alphaModFix/>
          </a:blip>
          <a:srcRect b="0" l="0" r="0" t="0"/>
          <a:stretch/>
        </p:blipFill>
        <p:spPr>
          <a:xfrm>
            <a:off x="1485120" y="3653501"/>
            <a:ext cx="2194560" cy="22751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76"/>
          <p:cNvSpPr txBox="1"/>
          <p:nvPr>
            <p:ph type="title"/>
          </p:nvPr>
        </p:nvSpPr>
        <p:spPr>
          <a:xfrm>
            <a:off x="258438" y="320294"/>
            <a:ext cx="11360800" cy="76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B5394"/>
              </a:buClr>
              <a:buSzPts val="3200"/>
              <a:buFont typeface="Century Gothic"/>
              <a:buNone/>
            </a:pPr>
            <a:r>
              <a:rPr b="1" lang="en-US">
                <a:solidFill>
                  <a:srgbClr val="0B5394"/>
                </a:solidFill>
              </a:rPr>
              <a:t>                                  EL ONU &amp; LOS SIN HOGAR</a:t>
            </a:r>
            <a:br>
              <a:rPr b="1" lang="en-US">
                <a:solidFill>
                  <a:srgbClr val="0B5394"/>
                </a:solidFill>
              </a:rPr>
            </a:br>
            <a:br>
              <a:rPr b="1" lang="en-US">
                <a:solidFill>
                  <a:srgbClr val="0B5394"/>
                </a:solidFill>
              </a:rPr>
            </a:br>
            <a:endParaRPr b="1">
              <a:solidFill>
                <a:srgbClr val="0B5394"/>
              </a:solidFill>
            </a:endParaRPr>
          </a:p>
        </p:txBody>
      </p:sp>
      <p:pic>
        <p:nvPicPr>
          <p:cNvPr descr="C2-HD-BTM.png" id="656" name="Google Shape;656;p76"/>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657" name="Google Shape;657;p76"/>
          <p:cNvPicPr preferRelativeResize="0"/>
          <p:nvPr/>
        </p:nvPicPr>
        <p:blipFill rotWithShape="1">
          <a:blip r:embed="rId4">
            <a:alphaModFix/>
          </a:blip>
          <a:srcRect b="0" l="0" r="0" t="0"/>
          <a:stretch/>
        </p:blipFill>
        <p:spPr>
          <a:xfrm>
            <a:off x="8496600" y="2615301"/>
            <a:ext cx="3487600" cy="2811000"/>
          </a:xfrm>
          <a:prstGeom prst="rect">
            <a:avLst/>
          </a:prstGeom>
          <a:noFill/>
          <a:ln>
            <a:noFill/>
          </a:ln>
        </p:spPr>
      </p:pic>
      <p:sp>
        <p:nvSpPr>
          <p:cNvPr id="658" name="Google Shape;658;p76"/>
          <p:cNvSpPr txBox="1"/>
          <p:nvPr>
            <p:ph idx="1" type="body"/>
          </p:nvPr>
        </p:nvSpPr>
        <p:spPr>
          <a:xfrm>
            <a:off x="207800" y="1113391"/>
            <a:ext cx="11984200" cy="4826142"/>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En 2017/2018, el grupo de ONG se reunió para abordar la cuestión de las personas sin hogar y ponerla en conocimiento de las Naciones Unidas. Se formó el Grupo de Trabajo para poner fin a la falta de vivienda (WGEH).</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El grupo de trabajo armó una importante campaña de promoción que hace esfuerzos para impulsar el tema de la falta de vivienda en cada oportunidad.</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La promoción de la WGEH y los estados miembros amigos de la                                                    57a Comisión de Desarrollo Social (CSocD57) conducen a                                                              "sistemas de vivienda asequibles y de protección social para                                                                     que todos aborden las personas sin hogar".                                                                                                    como tema prioritario de la CSocD58.</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En mayo de 2019 se convocó en Nairobi (Kenya) una reunión del                                                     Grupo de Expertos sobre el tema de la falta de vivienda,                                                                                       en preparación de la 58a Comisión de Desarrollo Social</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El WGEH y la ONG CSocD se unieron en preparación para CSocD58 </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La 58a Comisión de Desarrollo Social</a:t>
            </a:r>
            <a:endParaRPr b="1">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pic>
        <p:nvPicPr>
          <p:cNvPr id="664" name="Google Shape;664;p77"/>
          <p:cNvPicPr preferRelativeResize="0"/>
          <p:nvPr>
            <p:ph idx="1" type="body"/>
          </p:nvPr>
        </p:nvPicPr>
        <p:blipFill rotWithShape="1">
          <a:blip r:embed="rId3">
            <a:alphaModFix/>
          </a:blip>
          <a:srcRect b="0" l="0" r="0" t="0"/>
          <a:stretch/>
        </p:blipFill>
        <p:spPr>
          <a:xfrm>
            <a:off x="418455" y="1536521"/>
            <a:ext cx="3685836" cy="3565469"/>
          </a:xfrm>
          <a:prstGeom prst="rect">
            <a:avLst/>
          </a:prstGeom>
          <a:noFill/>
          <a:ln>
            <a:noFill/>
          </a:ln>
        </p:spPr>
      </p:pic>
      <p:sp>
        <p:nvSpPr>
          <p:cNvPr id="665" name="Google Shape;665;p77"/>
          <p:cNvSpPr txBox="1"/>
          <p:nvPr/>
        </p:nvSpPr>
        <p:spPr>
          <a:xfrm>
            <a:off x="4104291" y="1734207"/>
            <a:ext cx="7467598" cy="3785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rgbClr val="2264C8"/>
                </a:solidFill>
                <a:latin typeface="Century Gothic"/>
                <a:ea typeface="Century Gothic"/>
                <a:cs typeface="Century Gothic"/>
                <a:sym typeface="Century Gothic"/>
              </a:rPr>
              <a:t>UNANIMA International </a:t>
            </a:r>
            <a:r>
              <a:rPr b="1" lang="en-US" sz="4000">
                <a:solidFill>
                  <a:schemeClr val="dk1"/>
                </a:solidFill>
                <a:latin typeface="Century Gothic"/>
                <a:ea typeface="Century Gothic"/>
                <a:cs typeface="Century Gothic"/>
                <a:sym typeface="Century Gothic"/>
              </a:rPr>
              <a:t>fue un miembro clave en la formación del Grupo de Trabajo de ONG para poner fin a las personas sin hogar </a:t>
            </a:r>
            <a:r>
              <a:rPr b="1" lang="en-US" sz="4000">
                <a:solidFill>
                  <a:srgbClr val="2264C8"/>
                </a:solidFill>
                <a:latin typeface="Century Gothic"/>
                <a:ea typeface="Century Gothic"/>
                <a:cs typeface="Century Gothic"/>
                <a:sym typeface="Century Gothic"/>
              </a:rPr>
              <a:t>(WGEH)</a:t>
            </a:r>
            <a:endParaRPr b="1" sz="4000">
              <a:solidFill>
                <a:schemeClr val="dk1"/>
              </a:solidFill>
              <a:latin typeface="Century Gothic"/>
              <a:ea typeface="Century Gothic"/>
              <a:cs typeface="Century Gothic"/>
              <a:sym typeface="Century Gothic"/>
            </a:endParaRPr>
          </a:p>
        </p:txBody>
      </p:sp>
      <p:pic>
        <p:nvPicPr>
          <p:cNvPr descr="C2-HD-BTM.png" id="666" name="Google Shape;666;p77"/>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78"/>
          <p:cNvSpPr txBox="1"/>
          <p:nvPr>
            <p:ph idx="1" type="body"/>
          </p:nvPr>
        </p:nvSpPr>
        <p:spPr>
          <a:xfrm>
            <a:off x="5581402" y="1888177"/>
            <a:ext cx="6151419" cy="4571999"/>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035"/>
              <a:buChar char="•"/>
            </a:pPr>
            <a:r>
              <a:rPr b="1" lang="en-US" sz="2035"/>
              <a:t>Se llevó a cabo en preparación para la 58a Comisión de Desarrollo Social</a:t>
            </a:r>
            <a:endParaRPr/>
          </a:p>
          <a:p>
            <a:pPr indent="-228600" lvl="0" marL="228600" rtl="0" algn="l">
              <a:lnSpc>
                <a:spcPct val="80000"/>
              </a:lnSpc>
              <a:spcBef>
                <a:spcPts val="1000"/>
              </a:spcBef>
              <a:spcAft>
                <a:spcPts val="0"/>
              </a:spcAft>
              <a:buClr>
                <a:schemeClr val="dk1"/>
              </a:buClr>
              <a:buSzPts val="2035"/>
              <a:buChar char="•"/>
            </a:pPr>
            <a:r>
              <a:rPr b="1" lang="en-US" sz="2035"/>
              <a:t>Convocado en Nairobi, Kenia en mayo de 2019</a:t>
            </a:r>
            <a:endParaRPr/>
          </a:p>
          <a:p>
            <a:pPr indent="-228600" lvl="0" marL="228600" rtl="0" algn="l">
              <a:lnSpc>
                <a:spcPct val="80000"/>
              </a:lnSpc>
              <a:spcBef>
                <a:spcPts val="1000"/>
              </a:spcBef>
              <a:spcAft>
                <a:spcPts val="0"/>
              </a:spcAft>
              <a:buClr>
                <a:schemeClr val="dk1"/>
              </a:buClr>
              <a:buSzPts val="2035"/>
              <a:buChar char="•"/>
            </a:pPr>
            <a:r>
              <a:rPr b="1" lang="en-US" sz="2035"/>
              <a:t>Jean Quinn fue invitada a asistir como experta a ella</a:t>
            </a:r>
            <a:endParaRPr/>
          </a:p>
          <a:p>
            <a:pPr indent="-228600" lvl="0" marL="228600" rtl="0" algn="l">
              <a:lnSpc>
                <a:spcPct val="80000"/>
              </a:lnSpc>
              <a:spcBef>
                <a:spcPts val="1000"/>
              </a:spcBef>
              <a:spcAft>
                <a:spcPts val="0"/>
              </a:spcAft>
              <a:buClr>
                <a:schemeClr val="dk1"/>
              </a:buClr>
              <a:buSzPts val="2035"/>
              <a:buChar char="•"/>
            </a:pPr>
            <a:r>
              <a:rPr b="1" lang="en-US" sz="2035"/>
              <a:t>Se discutieron varios temas en el contexto de la falta de vivienda</a:t>
            </a:r>
            <a:endParaRPr/>
          </a:p>
          <a:p>
            <a:pPr indent="-228600" lvl="1" marL="685800" rtl="0" algn="l">
              <a:lnSpc>
                <a:spcPct val="80000"/>
              </a:lnSpc>
              <a:spcBef>
                <a:spcPts val="500"/>
              </a:spcBef>
              <a:spcAft>
                <a:spcPts val="0"/>
              </a:spcAft>
              <a:buClr>
                <a:schemeClr val="dk1"/>
              </a:buClr>
              <a:buSzPts val="1850"/>
              <a:buChar char="•"/>
            </a:pPr>
            <a:r>
              <a:rPr b="1" lang="en-US" sz="1850"/>
              <a:t>Causas</a:t>
            </a:r>
            <a:endParaRPr b="1" sz="1850"/>
          </a:p>
          <a:p>
            <a:pPr indent="-228600" lvl="1" marL="685800" rtl="0" algn="l">
              <a:lnSpc>
                <a:spcPct val="80000"/>
              </a:lnSpc>
              <a:spcBef>
                <a:spcPts val="500"/>
              </a:spcBef>
              <a:spcAft>
                <a:spcPts val="0"/>
              </a:spcAft>
              <a:buClr>
                <a:schemeClr val="dk1"/>
              </a:buClr>
              <a:buSzPts val="1850"/>
              <a:buChar char="•"/>
            </a:pPr>
            <a:r>
              <a:rPr b="1" lang="en-US" sz="1850"/>
              <a:t>Tipos de desalojo</a:t>
            </a:r>
            <a:endParaRPr b="1" sz="1850"/>
          </a:p>
          <a:p>
            <a:pPr indent="-228600" lvl="1" marL="685800" rtl="0" algn="l">
              <a:lnSpc>
                <a:spcPct val="80000"/>
              </a:lnSpc>
              <a:spcBef>
                <a:spcPts val="500"/>
              </a:spcBef>
              <a:spcAft>
                <a:spcPts val="0"/>
              </a:spcAft>
              <a:buClr>
                <a:schemeClr val="dk1"/>
              </a:buClr>
              <a:buSzPts val="1850"/>
              <a:buChar char="•"/>
            </a:pPr>
            <a:r>
              <a:rPr b="1" lang="en-US" sz="1850"/>
              <a:t>La falta de vivienda en diferentes contextos económicos, sociales y geográficos</a:t>
            </a:r>
            <a:endParaRPr/>
          </a:p>
          <a:p>
            <a:pPr indent="-228600" lvl="1" marL="685800" rtl="0" algn="l">
              <a:lnSpc>
                <a:spcPct val="80000"/>
              </a:lnSpc>
              <a:spcBef>
                <a:spcPts val="500"/>
              </a:spcBef>
              <a:spcAft>
                <a:spcPts val="0"/>
              </a:spcAft>
              <a:buClr>
                <a:schemeClr val="dk1"/>
              </a:buClr>
              <a:buSzPts val="1850"/>
              <a:buChar char="•"/>
            </a:pPr>
            <a:r>
              <a:rPr b="1" lang="en-US" sz="1850"/>
              <a:t>Soluciones</a:t>
            </a:r>
            <a:endParaRPr b="1" sz="1850"/>
          </a:p>
          <a:p>
            <a:pPr indent="-228600" lvl="0" marL="228600" rtl="0" algn="l">
              <a:lnSpc>
                <a:spcPct val="80000"/>
              </a:lnSpc>
              <a:spcBef>
                <a:spcPts val="1000"/>
              </a:spcBef>
              <a:spcAft>
                <a:spcPts val="0"/>
              </a:spcAft>
              <a:buClr>
                <a:schemeClr val="dk1"/>
              </a:buClr>
              <a:buSzPts val="2035"/>
              <a:buChar char="•"/>
            </a:pPr>
            <a:r>
              <a:rPr b="1" lang="en-US" sz="2035"/>
              <a:t>Propuesta de una definición global de desamparados</a:t>
            </a:r>
            <a:endParaRPr b="1" sz="2035"/>
          </a:p>
        </p:txBody>
      </p:sp>
      <p:sp>
        <p:nvSpPr>
          <p:cNvPr id="672" name="Google Shape;672;p78"/>
          <p:cNvSpPr txBox="1"/>
          <p:nvPr>
            <p:ph type="title"/>
          </p:nvPr>
        </p:nvSpPr>
        <p:spPr>
          <a:xfrm>
            <a:off x="2895600" y="763588"/>
            <a:ext cx="8610600" cy="1293812"/>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4000"/>
              <a:buFont typeface="Century Gothic"/>
              <a:buNone/>
            </a:pPr>
            <a:r>
              <a:rPr b="1" lang="en-US">
                <a:solidFill>
                  <a:srgbClr val="0B5394"/>
                </a:solidFill>
              </a:rPr>
              <a:t>REUNIÓN DEL GRUPO DE EXPERTOS</a:t>
            </a:r>
            <a:br>
              <a:rPr b="1" lang="en-US">
                <a:solidFill>
                  <a:srgbClr val="0B5394"/>
                </a:solidFill>
              </a:rPr>
            </a:br>
            <a:endParaRPr b="1">
              <a:solidFill>
                <a:srgbClr val="0B5394"/>
              </a:solidFill>
            </a:endParaRPr>
          </a:p>
        </p:txBody>
      </p:sp>
      <p:pic>
        <p:nvPicPr>
          <p:cNvPr descr="A group of people posing for a photo&#10;&#10;Description automatically generated" id="673" name="Google Shape;673;p78"/>
          <p:cNvPicPr preferRelativeResize="0"/>
          <p:nvPr/>
        </p:nvPicPr>
        <p:blipFill rotWithShape="1">
          <a:blip r:embed="rId3">
            <a:alphaModFix/>
          </a:blip>
          <a:srcRect b="0" l="0" r="0" t="0"/>
          <a:stretch/>
        </p:blipFill>
        <p:spPr>
          <a:xfrm>
            <a:off x="300842" y="2057400"/>
            <a:ext cx="4995553" cy="3746665"/>
          </a:xfrm>
          <a:prstGeom prst="rect">
            <a:avLst/>
          </a:prstGeom>
          <a:noFill/>
          <a:ln>
            <a:noFill/>
          </a:ln>
        </p:spPr>
      </p:pic>
      <p:pic>
        <p:nvPicPr>
          <p:cNvPr descr="C2-HD-BTM.png" id="674" name="Google Shape;674;p78"/>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5"/>
          <p:cNvSpPr txBox="1"/>
          <p:nvPr>
            <p:ph type="title"/>
          </p:nvPr>
        </p:nvSpPr>
        <p:spPr>
          <a:xfrm>
            <a:off x="415600" y="713939"/>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UNANIMA INTERNATIONAL</a:t>
            </a:r>
            <a:endParaRPr b="1">
              <a:solidFill>
                <a:srgbClr val="2264C8"/>
              </a:solidFill>
            </a:endParaRPr>
          </a:p>
        </p:txBody>
      </p:sp>
      <p:sp>
        <p:nvSpPr>
          <p:cNvPr id="189" name="Google Shape;189;p25"/>
          <p:cNvSpPr txBox="1"/>
          <p:nvPr>
            <p:ph idx="1" type="body"/>
          </p:nvPr>
        </p:nvSpPr>
        <p:spPr>
          <a:xfrm>
            <a:off x="415600" y="1297858"/>
            <a:ext cx="9972400" cy="5020989"/>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US"/>
              <a:t>Una coalición de 22 congregaciones de religiosas y sus misiones.</a:t>
            </a:r>
            <a:endParaRPr/>
          </a:p>
          <a:p>
            <a:pPr indent="-342888" lvl="0" marL="609585"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Base de miembros de más de 23.000 en todo el mundo</a:t>
            </a:r>
            <a:endParaRPr/>
          </a:p>
          <a:p>
            <a:pPr indent="-342888" lvl="0" marL="609585"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Establecida en 2002</a:t>
            </a:r>
            <a:endParaRPr/>
          </a:p>
        </p:txBody>
      </p:sp>
      <p:pic>
        <p:nvPicPr>
          <p:cNvPr id="190" name="Google Shape;190;p25"/>
          <p:cNvPicPr preferRelativeResize="0"/>
          <p:nvPr/>
        </p:nvPicPr>
        <p:blipFill rotWithShape="1">
          <a:blip r:embed="rId3">
            <a:alphaModFix/>
          </a:blip>
          <a:srcRect b="0" l="0" r="0" t="0"/>
          <a:stretch/>
        </p:blipFill>
        <p:spPr>
          <a:xfrm>
            <a:off x="5234500" y="3034001"/>
            <a:ext cx="6541901" cy="2692900"/>
          </a:xfrm>
          <a:prstGeom prst="rect">
            <a:avLst/>
          </a:prstGeom>
          <a:noFill/>
          <a:ln>
            <a:noFill/>
          </a:ln>
        </p:spPr>
      </p:pic>
      <p:pic>
        <p:nvPicPr>
          <p:cNvPr descr="C2-HD-BTM.png" id="191" name="Google Shape;191;p25"/>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79"/>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CAUSAS DE FALTA DE VIVIENDA</a:t>
            </a:r>
            <a:endParaRPr b="1">
              <a:solidFill>
                <a:srgbClr val="0B5394"/>
              </a:solidFill>
            </a:endParaRPr>
          </a:p>
        </p:txBody>
      </p:sp>
      <p:sp>
        <p:nvSpPr>
          <p:cNvPr id="680" name="Google Shape;680;p79"/>
          <p:cNvSpPr txBox="1"/>
          <p:nvPr>
            <p:ph idx="1" type="body"/>
          </p:nvPr>
        </p:nvSpPr>
        <p:spPr>
          <a:xfrm>
            <a:off x="294968" y="1356968"/>
            <a:ext cx="11481432" cy="5119232"/>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5F196F"/>
              </a:buClr>
              <a:buSzPts val="1800"/>
              <a:buNone/>
            </a:pPr>
            <a:r>
              <a:rPr b="1" lang="en-US">
                <a:solidFill>
                  <a:srgbClr val="5F196F"/>
                </a:solidFill>
                <a:latin typeface="Century Gothic"/>
                <a:ea typeface="Century Gothic"/>
                <a:cs typeface="Century Gothic"/>
                <a:sym typeface="Century Gothic"/>
              </a:rPr>
              <a:t>Abordar las causas estructurales de la falta de vivienda, así como la cuestión de las personas sin hogar, es fundamental</a:t>
            </a:r>
            <a:r>
              <a:rPr b="1" lang="en-US">
                <a:solidFill>
                  <a:schemeClr val="dk1"/>
                </a:solidFill>
                <a:latin typeface="Century Gothic"/>
                <a:ea typeface="Century Gothic"/>
                <a:cs typeface="Century Gothic"/>
                <a:sym typeface="Century Gothic"/>
              </a:rPr>
              <a:t>, ya que son los principales impulsores de la falta de vivienda. Los conductores identificados en la reunión del Grupo de Expertos fueron:</a:t>
            </a:r>
            <a:endParaRPr b="1">
              <a:latin typeface="Lato"/>
              <a:ea typeface="Lato"/>
              <a:cs typeface="Lato"/>
              <a:sym typeface="Lato"/>
            </a:endParaRPr>
          </a:p>
        </p:txBody>
      </p:sp>
      <p:sp>
        <p:nvSpPr>
          <p:cNvPr id="681" name="Google Shape;681;p79"/>
          <p:cNvSpPr txBox="1"/>
          <p:nvPr>
            <p:ph idx="4294967295" type="body"/>
          </p:nvPr>
        </p:nvSpPr>
        <p:spPr>
          <a:xfrm>
            <a:off x="415600" y="2621603"/>
            <a:ext cx="6029325" cy="1909762"/>
          </a:xfrm>
          <a:prstGeom prst="rect">
            <a:avLst/>
          </a:prstGeom>
          <a:noFill/>
          <a:ln>
            <a:noFill/>
          </a:ln>
        </p:spPr>
        <p:txBody>
          <a:bodyPr anchorCtr="0" anchor="t" bIns="121900" lIns="121900" spcFirstLastPara="1" rIns="121900" wrap="square" tIns="121900">
            <a:noAutofit/>
          </a:bodyPr>
          <a:lstStyle/>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Pobreza </a:t>
            </a:r>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Desigualdad</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desempleo</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Vulnerabilidades de empleo</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 Problemas de salud</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Disabilities </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Discrimination and social exclusion</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Falta de viviendas economicas</a:t>
            </a:r>
            <a:endParaRPr b="1">
              <a:latin typeface="Century Gothic"/>
              <a:ea typeface="Century Gothic"/>
              <a:cs typeface="Century Gothic"/>
              <a:sym typeface="Century Gothic"/>
            </a:endParaRPr>
          </a:p>
        </p:txBody>
      </p:sp>
      <p:sp>
        <p:nvSpPr>
          <p:cNvPr id="682" name="Google Shape;682;p79"/>
          <p:cNvSpPr txBox="1"/>
          <p:nvPr>
            <p:ph idx="4294967295" type="body"/>
          </p:nvPr>
        </p:nvSpPr>
        <p:spPr>
          <a:xfrm>
            <a:off x="6950725" y="2676987"/>
            <a:ext cx="4994275" cy="842962"/>
          </a:xfrm>
          <a:prstGeom prst="rect">
            <a:avLst/>
          </a:prstGeom>
          <a:noFill/>
          <a:ln>
            <a:noFill/>
          </a:ln>
        </p:spPr>
        <p:txBody>
          <a:bodyPr anchorCtr="0" anchor="t" bIns="121900" lIns="121900" spcFirstLastPara="1" rIns="121900" wrap="square" tIns="121900">
            <a:noAutofit/>
          </a:bodyPr>
          <a:lstStyle/>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Commoditization of housing</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Forced eviction</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Urbanization</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Rural-urban migration</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Displacement due to national disasters</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 extremos climaticos</a:t>
            </a:r>
            <a:endParaRPr b="1">
              <a:solidFill>
                <a:schemeClr val="dk1"/>
              </a:solidFill>
              <a:latin typeface="Century Gothic"/>
              <a:ea typeface="Century Gothic"/>
              <a:cs typeface="Century Gothic"/>
              <a:sym typeface="Century Gothic"/>
            </a:endParaRPr>
          </a:p>
          <a:p>
            <a:pPr indent="-228600" lvl="0" marL="228600" rtl="0" algn="l">
              <a:lnSpc>
                <a:spcPct val="90000"/>
              </a:lnSpc>
              <a:spcBef>
                <a:spcPts val="1000"/>
              </a:spcBef>
              <a:spcAft>
                <a:spcPts val="0"/>
              </a:spcAft>
              <a:buClr>
                <a:schemeClr val="dk1"/>
              </a:buClr>
              <a:buSzPts val="2200"/>
              <a:buChar char="•"/>
            </a:pPr>
            <a:r>
              <a:rPr b="1" lang="en-US">
                <a:solidFill>
                  <a:schemeClr val="dk1"/>
                </a:solidFill>
                <a:latin typeface="Century Gothic"/>
                <a:ea typeface="Century Gothic"/>
                <a:cs typeface="Century Gothic"/>
                <a:sym typeface="Century Gothic"/>
              </a:rPr>
              <a:t>Conflictos</a:t>
            </a:r>
            <a:endParaRPr b="1">
              <a:solidFill>
                <a:schemeClr val="dk1"/>
              </a:solidFill>
              <a:latin typeface="Century Gothic"/>
              <a:ea typeface="Century Gothic"/>
              <a:cs typeface="Century Gothic"/>
              <a:sym typeface="Century Gothic"/>
            </a:endParaRPr>
          </a:p>
          <a:p>
            <a:pPr indent="-88900" lvl="0" marL="228600" rtl="0" algn="l">
              <a:lnSpc>
                <a:spcPct val="90000"/>
              </a:lnSpc>
              <a:spcBef>
                <a:spcPts val="1000"/>
              </a:spcBef>
              <a:spcAft>
                <a:spcPts val="2133"/>
              </a:spcAft>
              <a:buClr>
                <a:schemeClr val="dk1"/>
              </a:buClr>
              <a:buSzPts val="2200"/>
              <a:buNone/>
            </a:pPr>
            <a:r>
              <a:t/>
            </a:r>
            <a:endParaRPr>
              <a:latin typeface="Lato"/>
              <a:ea typeface="Lato"/>
              <a:cs typeface="Lato"/>
              <a:sym typeface="Lato"/>
            </a:endParaRPr>
          </a:p>
        </p:txBody>
      </p:sp>
      <p:pic>
        <p:nvPicPr>
          <p:cNvPr descr="C2-HD-BTM.png" id="683" name="Google Shape;683;p79"/>
          <p:cNvPicPr preferRelativeResize="0"/>
          <p:nvPr/>
        </p:nvPicPr>
        <p:blipFill rotWithShape="1">
          <a:blip r:embed="rId3">
            <a:alphaModFix/>
          </a:blip>
          <a:srcRect b="0" l="0" r="0" t="0"/>
          <a:stretch/>
        </p:blipFill>
        <p:spPr>
          <a:xfrm>
            <a:off x="0" y="6476200"/>
            <a:ext cx="12192000" cy="381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8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DEFINICION DEL EXPERTO</a:t>
            </a:r>
            <a:endParaRPr b="1">
              <a:solidFill>
                <a:srgbClr val="0B5394"/>
              </a:solidFill>
            </a:endParaRPr>
          </a:p>
        </p:txBody>
      </p:sp>
      <p:sp>
        <p:nvSpPr>
          <p:cNvPr id="689" name="Google Shape;689;p80"/>
          <p:cNvSpPr txBox="1"/>
          <p:nvPr>
            <p:ph idx="1" type="body"/>
          </p:nvPr>
        </p:nvSpPr>
        <p:spPr>
          <a:xfrm>
            <a:off x="327800" y="1536633"/>
            <a:ext cx="8754555" cy="45552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chemeClr val="dk1"/>
              </a:buClr>
              <a:buSzPts val="1800"/>
              <a:buNone/>
            </a:pPr>
            <a:r>
              <a:rPr b="1" lang="en-US">
                <a:latin typeface="Century Gothic"/>
                <a:ea typeface="Century Gothic"/>
                <a:cs typeface="Century Gothic"/>
                <a:sym typeface="Century Gothic"/>
              </a:rPr>
              <a:t>Al reunirse el Experto decidió que la definición debía ser:</a:t>
            </a:r>
            <a:br>
              <a:rPr b="1" lang="en-US">
                <a:latin typeface="Century Gothic"/>
                <a:ea typeface="Century Gothic"/>
                <a:cs typeface="Century Gothic"/>
                <a:sym typeface="Century Gothic"/>
              </a:rPr>
            </a:br>
            <a:endParaRPr b="1">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0070C0"/>
              </a:buClr>
              <a:buSzPts val="1800"/>
              <a:buChar char="●"/>
            </a:pPr>
            <a:r>
              <a:rPr b="1" lang="en-US">
                <a:solidFill>
                  <a:srgbClr val="0070C0"/>
                </a:solidFill>
                <a:latin typeface="Century Gothic"/>
                <a:ea typeface="Century Gothic"/>
                <a:cs typeface="Century Gothic"/>
                <a:sym typeface="Century Gothic"/>
              </a:rPr>
              <a:t>Que sea INCLUSIVA</a:t>
            </a:r>
            <a:endParaRPr>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E94579"/>
              </a:buClr>
              <a:buSzPts val="1800"/>
              <a:buChar char="●"/>
            </a:pPr>
            <a:r>
              <a:rPr b="1" lang="en-US">
                <a:solidFill>
                  <a:srgbClr val="E94579"/>
                </a:solidFill>
                <a:latin typeface="Century Gothic"/>
                <a:ea typeface="Century Gothic"/>
                <a:cs typeface="Century Gothic"/>
                <a:sym typeface="Century Gothic"/>
              </a:rPr>
              <a:t>Sensible a la politica</a:t>
            </a:r>
            <a:endParaRPr/>
          </a:p>
          <a:p>
            <a:pPr indent="-342900" lvl="0" marL="342900" rtl="0" algn="l">
              <a:lnSpc>
                <a:spcPct val="107000"/>
              </a:lnSpc>
              <a:spcBef>
                <a:spcPts val="0"/>
              </a:spcBef>
              <a:spcAft>
                <a:spcPts val="0"/>
              </a:spcAft>
              <a:buClr>
                <a:schemeClr val="dk1"/>
              </a:buClr>
              <a:buSzPts val="1800"/>
              <a:buChar char="●"/>
            </a:pPr>
            <a:r>
              <a:rPr lang="en-US">
                <a:latin typeface="Century Gothic"/>
                <a:ea typeface="Century Gothic"/>
                <a:cs typeface="Century Gothic"/>
                <a:sym typeface="Century Gothic"/>
              </a:rPr>
              <a:t>Asegurar que la falta de vivienda se vea un fracaso social, no personal</a:t>
            </a:r>
            <a:endParaRPr/>
          </a:p>
          <a:p>
            <a:pPr indent="-342900" lvl="0" marL="342900" rtl="0" algn="l">
              <a:lnSpc>
                <a:spcPct val="107000"/>
              </a:lnSpc>
              <a:spcBef>
                <a:spcPts val="0"/>
              </a:spcBef>
              <a:spcAft>
                <a:spcPts val="0"/>
              </a:spcAft>
              <a:buClr>
                <a:schemeClr val="dk1"/>
              </a:buClr>
              <a:buSzPts val="1800"/>
              <a:buChar char="●"/>
            </a:pPr>
            <a:r>
              <a:rPr lang="en-US"/>
              <a:t>Debe enmarcarse en la Agenda 2030 y, en particular, con el principio general de "nadie se quedó atrás" y llegar a la más le quedada </a:t>
            </a:r>
            <a:endParaRPr/>
          </a:p>
          <a:p>
            <a:pPr indent="-342900" lvl="0" marL="342900" rtl="0" algn="l">
              <a:lnSpc>
                <a:spcPct val="107000"/>
              </a:lnSpc>
              <a:spcBef>
                <a:spcPts val="0"/>
              </a:spcBef>
              <a:spcAft>
                <a:spcPts val="0"/>
              </a:spcAft>
              <a:buClr>
                <a:schemeClr val="dk1"/>
              </a:buClr>
              <a:buSzPts val="1800"/>
              <a:buChar char="●"/>
            </a:pPr>
            <a:r>
              <a:rPr lang="en-US"/>
              <a:t>Should </a:t>
            </a:r>
            <a:r>
              <a:rPr b="1" lang="en-US">
                <a:solidFill>
                  <a:srgbClr val="00B0F0"/>
                </a:solidFill>
              </a:rPr>
              <a:t>be measurable </a:t>
            </a:r>
            <a:endParaRPr/>
          </a:p>
          <a:p>
            <a:pPr indent="0" lvl="0" marL="0" rtl="0" algn="l">
              <a:lnSpc>
                <a:spcPct val="90000"/>
              </a:lnSpc>
              <a:spcBef>
                <a:spcPts val="0"/>
              </a:spcBef>
              <a:spcAft>
                <a:spcPts val="2133"/>
              </a:spcAft>
              <a:buClr>
                <a:schemeClr val="dk1"/>
              </a:buClr>
              <a:buSzPts val="1800"/>
              <a:buNone/>
            </a:pPr>
            <a:r>
              <a:t/>
            </a:r>
            <a:endParaRPr/>
          </a:p>
        </p:txBody>
      </p:sp>
      <p:pic>
        <p:nvPicPr>
          <p:cNvPr descr="C2-HD-BTM.png" id="690" name="Google Shape;690;p8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691" name="Google Shape;691;p80"/>
          <p:cNvPicPr preferRelativeResize="0"/>
          <p:nvPr/>
        </p:nvPicPr>
        <p:blipFill rotWithShape="1">
          <a:blip r:embed="rId4">
            <a:alphaModFix/>
          </a:blip>
          <a:srcRect b="0" l="0" r="0" t="0"/>
          <a:stretch/>
        </p:blipFill>
        <p:spPr>
          <a:xfrm>
            <a:off x="9475407" y="2321634"/>
            <a:ext cx="2323540" cy="221473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81"/>
          <p:cNvSpPr txBox="1"/>
          <p:nvPr>
            <p:ph type="title"/>
          </p:nvPr>
        </p:nvSpPr>
        <p:spPr>
          <a:xfrm>
            <a:off x="2521785" y="454591"/>
            <a:ext cx="921365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DEFINICIÓN PROPUESTA DEL GRUPO DE EXPERTOS</a:t>
            </a:r>
            <a:endParaRPr b="1">
              <a:solidFill>
                <a:srgbClr val="0B5394"/>
              </a:solidFill>
            </a:endParaRPr>
          </a:p>
        </p:txBody>
      </p:sp>
      <p:sp>
        <p:nvSpPr>
          <p:cNvPr id="697" name="Google Shape;697;p81"/>
          <p:cNvSpPr txBox="1"/>
          <p:nvPr>
            <p:ph idx="1" type="body"/>
          </p:nvPr>
        </p:nvSpPr>
        <p:spPr>
          <a:xfrm>
            <a:off x="374635" y="1711038"/>
            <a:ext cx="11360800" cy="27660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rgbClr val="F63790"/>
              </a:buClr>
              <a:buSzPts val="1800"/>
              <a:buNone/>
            </a:pPr>
            <a:r>
              <a:rPr b="1" i="1" lang="en-US">
                <a:solidFill>
                  <a:srgbClr val="F63790"/>
                </a:solidFill>
                <a:latin typeface="Century Gothic"/>
                <a:ea typeface="Century Gothic"/>
                <a:cs typeface="Century Gothic"/>
                <a:sym typeface="Century Gothic"/>
              </a:rPr>
              <a:t>"La falta de vivienda es una condición en la que una persona o hogar carece de espacio habitable con seguridad de tenencia, derechos y capacidad para disfrutar de relaciones sociales, incluida la seguridad. La falta de vivienda es una manifestación de extrema pobreza y un fracaso de múltiples sistemas y derechos humanos"</a:t>
            </a:r>
            <a:endParaRPr b="1" i="1">
              <a:solidFill>
                <a:srgbClr val="38761D"/>
              </a:solidFill>
              <a:latin typeface="Century Gothic"/>
              <a:ea typeface="Century Gothic"/>
              <a:cs typeface="Century Gothic"/>
              <a:sym typeface="Century Gothic"/>
            </a:endParaRPr>
          </a:p>
          <a:p>
            <a:pPr indent="0" lvl="0" marL="0" rtl="0" algn="l">
              <a:lnSpc>
                <a:spcPct val="107000"/>
              </a:lnSpc>
              <a:spcBef>
                <a:spcPts val="1067"/>
              </a:spcBef>
              <a:spcAft>
                <a:spcPts val="0"/>
              </a:spcAft>
              <a:buClr>
                <a:schemeClr val="dk1"/>
              </a:buClr>
              <a:buSzPts val="1800"/>
              <a:buNone/>
            </a:pPr>
            <a:r>
              <a:t/>
            </a:r>
            <a:endParaRPr b="1">
              <a:solidFill>
                <a:schemeClr val="dk1"/>
              </a:solidFill>
              <a:latin typeface="Century Gothic"/>
              <a:ea typeface="Century Gothic"/>
              <a:cs typeface="Century Gothic"/>
              <a:sym typeface="Century Gothic"/>
            </a:endParaRPr>
          </a:p>
          <a:p>
            <a:pPr indent="0" lvl="0" marL="0" rtl="0" algn="l">
              <a:lnSpc>
                <a:spcPct val="107000"/>
              </a:lnSpc>
              <a:spcBef>
                <a:spcPts val="1067"/>
              </a:spcBef>
              <a:spcAft>
                <a:spcPts val="1067"/>
              </a:spcAft>
              <a:buClr>
                <a:schemeClr val="dk1"/>
              </a:buClr>
              <a:buSzPts val="1100"/>
              <a:buNone/>
            </a:pPr>
            <a:r>
              <a:t/>
            </a:r>
            <a:endParaRPr b="1" i="1">
              <a:solidFill>
                <a:srgbClr val="38761D"/>
              </a:solidFill>
            </a:endParaRPr>
          </a:p>
        </p:txBody>
      </p:sp>
      <p:sp>
        <p:nvSpPr>
          <p:cNvPr id="698" name="Google Shape;698;p81"/>
          <p:cNvSpPr txBox="1"/>
          <p:nvPr>
            <p:ph idx="4294967295" type="body"/>
          </p:nvPr>
        </p:nvSpPr>
        <p:spPr>
          <a:xfrm>
            <a:off x="3678238" y="3094038"/>
            <a:ext cx="8513762" cy="2332037"/>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1000"/>
              </a:spcBef>
              <a:spcAft>
                <a:spcPts val="0"/>
              </a:spcAft>
              <a:buClr>
                <a:schemeClr val="dk1"/>
              </a:buClr>
              <a:buSzPts val="2200"/>
              <a:buNone/>
            </a:pPr>
            <a:r>
              <a:rPr lang="en-US">
                <a:solidFill>
                  <a:schemeClr val="dk1"/>
                </a:solidFill>
                <a:latin typeface="Century Gothic"/>
                <a:ea typeface="Century Gothic"/>
                <a:cs typeface="Century Gothic"/>
                <a:sym typeface="Century Gothic"/>
              </a:rPr>
              <a:t>Al definir la falta de vivienda, incluiría las siguientes cuatro categorías de personas: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Personas que viven en las calles u otros espacios abiertos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Personas que viven en alojamientos temporales o en crisis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Personas que viven en alojamientos gravemente inadecuados e inseguros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Las personas carecen de acceso a viviendas asequibles</a:t>
            </a:r>
            <a:endParaRPr b="1" i="1">
              <a:solidFill>
                <a:srgbClr val="38761D"/>
              </a:solidFill>
            </a:endParaRPr>
          </a:p>
        </p:txBody>
      </p:sp>
      <p:pic>
        <p:nvPicPr>
          <p:cNvPr id="699" name="Google Shape;699;p81"/>
          <p:cNvPicPr preferRelativeResize="0"/>
          <p:nvPr/>
        </p:nvPicPr>
        <p:blipFill rotWithShape="1">
          <a:blip r:embed="rId3">
            <a:alphaModFix/>
          </a:blip>
          <a:srcRect b="0" l="8908" r="0" t="0"/>
          <a:stretch/>
        </p:blipFill>
        <p:spPr>
          <a:xfrm>
            <a:off x="374635" y="3316133"/>
            <a:ext cx="3359600" cy="2766000"/>
          </a:xfrm>
          <a:prstGeom prst="rect">
            <a:avLst/>
          </a:prstGeom>
          <a:noFill/>
          <a:ln>
            <a:noFill/>
          </a:ln>
        </p:spPr>
      </p:pic>
      <p:pic>
        <p:nvPicPr>
          <p:cNvPr descr="C2-HD-BTM.png" id="700" name="Google Shape;700;p81"/>
          <p:cNvPicPr preferRelativeResize="0"/>
          <p:nvPr/>
        </p:nvPicPr>
        <p:blipFill rotWithShape="1">
          <a:blip r:embed="rId4">
            <a:alphaModFix/>
          </a:blip>
          <a:srcRect b="0" l="0" r="0" t="0"/>
          <a:stretch/>
        </p:blipFill>
        <p:spPr>
          <a:xfrm>
            <a:off x="0" y="6476200"/>
            <a:ext cx="12192000" cy="381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82"/>
          <p:cNvSpPr txBox="1"/>
          <p:nvPr>
            <p:ph type="title"/>
          </p:nvPr>
        </p:nvSpPr>
        <p:spPr>
          <a:xfrm>
            <a:off x="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ABORDAR LA FALTA DE VIVIENDA</a:t>
            </a:r>
            <a:endParaRPr b="1">
              <a:solidFill>
                <a:srgbClr val="0B5394"/>
              </a:solidFill>
            </a:endParaRPr>
          </a:p>
        </p:txBody>
      </p:sp>
      <p:sp>
        <p:nvSpPr>
          <p:cNvPr id="706" name="Google Shape;706;p82"/>
          <p:cNvSpPr txBox="1"/>
          <p:nvPr>
            <p:ph idx="1" type="body"/>
          </p:nvPr>
        </p:nvSpPr>
        <p:spPr>
          <a:xfrm>
            <a:off x="3425128" y="1201450"/>
            <a:ext cx="8596394" cy="4555200"/>
          </a:xfrm>
          <a:prstGeom prst="rect">
            <a:avLst/>
          </a:prstGeom>
          <a:noFill/>
          <a:ln>
            <a:noFill/>
          </a:ln>
        </p:spPr>
        <p:txBody>
          <a:bodyPr anchorCtr="0" anchor="t" bIns="121900" lIns="121900" spcFirstLastPara="1" rIns="121900" wrap="square" tIns="121900">
            <a:noAutofit/>
          </a:bodyPr>
          <a:lstStyle/>
          <a:p>
            <a:pPr indent="-448721" lvl="0" marL="609585" rtl="0" algn="l">
              <a:lnSpc>
                <a:spcPct val="90000"/>
              </a:lnSpc>
              <a:spcBef>
                <a:spcPts val="0"/>
              </a:spcBef>
              <a:spcAft>
                <a:spcPts val="0"/>
              </a:spcAft>
              <a:buClr>
                <a:schemeClr val="dk1"/>
              </a:buClr>
              <a:buSzPts val="1700"/>
              <a:buFont typeface="Lato"/>
              <a:buChar char="●"/>
            </a:pPr>
            <a:r>
              <a:rPr lang="en-US" sz="2267">
                <a:solidFill>
                  <a:schemeClr val="dk1"/>
                </a:solidFill>
                <a:latin typeface="Century Gothic"/>
                <a:ea typeface="Century Gothic"/>
                <a:cs typeface="Century Gothic"/>
                <a:sym typeface="Century Gothic"/>
              </a:rPr>
              <a:t>Abordar las causas raíz y estructural</a:t>
            </a:r>
            <a:endParaRPr/>
          </a:p>
          <a:p>
            <a:pPr indent="-448721" lvl="0" marL="609585" rtl="0" algn="l">
              <a:lnSpc>
                <a:spcPct val="90000"/>
              </a:lnSpc>
              <a:spcBef>
                <a:spcPts val="0"/>
              </a:spcBef>
              <a:spcAft>
                <a:spcPts val="0"/>
              </a:spcAft>
              <a:buClr>
                <a:schemeClr val="dk1"/>
              </a:buClr>
              <a:buSzPts val="1700"/>
              <a:buFont typeface="Lato"/>
              <a:buChar char="●"/>
            </a:pPr>
            <a:r>
              <a:rPr lang="en-US" sz="2267">
                <a:solidFill>
                  <a:schemeClr val="dk1"/>
                </a:solidFill>
                <a:latin typeface="Century Gothic"/>
                <a:ea typeface="Century Gothic"/>
                <a:cs typeface="Century Gothic"/>
                <a:sym typeface="Century Gothic"/>
              </a:rPr>
              <a:t>Se alienta a los Estados miembros a que desarrollen estrategias concretas (sociales, culturales, económicas) e intervenciones específicas para abordar todas las categorías de personas sin hogar</a:t>
            </a:r>
            <a:endParaRPr/>
          </a:p>
          <a:p>
            <a:pPr indent="-448721" lvl="0" marL="609585" rtl="0" algn="l">
              <a:lnSpc>
                <a:spcPct val="90000"/>
              </a:lnSpc>
              <a:spcBef>
                <a:spcPts val="0"/>
              </a:spcBef>
              <a:spcAft>
                <a:spcPts val="0"/>
              </a:spcAft>
              <a:buClr>
                <a:schemeClr val="dk1"/>
              </a:buClr>
              <a:buSzPts val="1700"/>
              <a:buFont typeface="Lato"/>
              <a:buChar char="●"/>
            </a:pPr>
            <a:r>
              <a:rPr lang="en-US" sz="2267">
                <a:solidFill>
                  <a:schemeClr val="dk1"/>
                </a:solidFill>
                <a:latin typeface="Century Gothic"/>
                <a:ea typeface="Century Gothic"/>
                <a:cs typeface="Century Gothic"/>
                <a:sym typeface="Century Gothic"/>
              </a:rPr>
              <a:t>To effectively </a:t>
            </a:r>
            <a:r>
              <a:rPr lang="en-US" sz="2267">
                <a:solidFill>
                  <a:srgbClr val="F63790"/>
                </a:solidFill>
                <a:latin typeface="Century Gothic"/>
                <a:ea typeface="Century Gothic"/>
                <a:cs typeface="Century Gothic"/>
                <a:sym typeface="Century Gothic"/>
              </a:rPr>
              <a:t>address homelessness</a:t>
            </a:r>
            <a:endParaRPr sz="2267">
              <a:solidFill>
                <a:srgbClr val="F63790"/>
              </a:solidFill>
              <a:latin typeface="Century Gothic"/>
              <a:ea typeface="Century Gothic"/>
              <a:cs typeface="Century Gothic"/>
              <a:sym typeface="Century Gothic"/>
            </a:endParaRPr>
          </a:p>
          <a:p>
            <a:pPr indent="-448722" lvl="1" marL="1219170" rtl="0" algn="l">
              <a:lnSpc>
                <a:spcPct val="90000"/>
              </a:lnSpc>
              <a:spcBef>
                <a:spcPts val="0"/>
              </a:spcBef>
              <a:spcAft>
                <a:spcPts val="0"/>
              </a:spcAft>
              <a:buClr>
                <a:schemeClr val="dk1"/>
              </a:buClr>
              <a:buSzPts val="1700"/>
              <a:buFont typeface="Lato"/>
              <a:buChar char="○"/>
            </a:pPr>
            <a:r>
              <a:rPr lang="en-US" sz="2267">
                <a:solidFill>
                  <a:schemeClr val="dk1"/>
                </a:solidFill>
                <a:latin typeface="Century Gothic"/>
                <a:ea typeface="Century Gothic"/>
                <a:cs typeface="Century Gothic"/>
                <a:sym typeface="Century Gothic"/>
              </a:rPr>
              <a:t>Prevent</a:t>
            </a:r>
            <a:endParaRPr/>
          </a:p>
          <a:p>
            <a:pPr indent="-448722" lvl="1" marL="1219170" rtl="0" algn="l">
              <a:lnSpc>
                <a:spcPct val="90000"/>
              </a:lnSpc>
              <a:spcBef>
                <a:spcPts val="0"/>
              </a:spcBef>
              <a:spcAft>
                <a:spcPts val="0"/>
              </a:spcAft>
              <a:buClr>
                <a:schemeClr val="dk1"/>
              </a:buClr>
              <a:buSzPts val="1700"/>
              <a:buFont typeface="Lato"/>
              <a:buChar char="○"/>
            </a:pPr>
            <a:r>
              <a:rPr lang="en-US" sz="2267">
                <a:solidFill>
                  <a:schemeClr val="dk1"/>
                </a:solidFill>
                <a:latin typeface="Century Gothic"/>
                <a:ea typeface="Century Gothic"/>
                <a:cs typeface="Century Gothic"/>
                <a:sym typeface="Century Gothic"/>
              </a:rPr>
              <a:t> Provide support </a:t>
            </a:r>
            <a:endParaRPr sz="2267">
              <a:solidFill>
                <a:schemeClr val="dk1"/>
              </a:solidFill>
              <a:latin typeface="Century Gothic"/>
              <a:ea typeface="Century Gothic"/>
              <a:cs typeface="Century Gothic"/>
              <a:sym typeface="Century Gothic"/>
            </a:endParaRPr>
          </a:p>
          <a:p>
            <a:pPr indent="-448722" lvl="1" marL="1219170" rtl="0" algn="l">
              <a:lnSpc>
                <a:spcPct val="90000"/>
              </a:lnSpc>
              <a:spcBef>
                <a:spcPts val="0"/>
              </a:spcBef>
              <a:spcAft>
                <a:spcPts val="0"/>
              </a:spcAft>
              <a:buClr>
                <a:schemeClr val="dk1"/>
              </a:buClr>
              <a:buSzPts val="1700"/>
              <a:buChar char="○"/>
            </a:pPr>
            <a:r>
              <a:rPr lang="en-US" sz="2267">
                <a:solidFill>
                  <a:schemeClr val="dk1"/>
                </a:solidFill>
                <a:latin typeface="Century Gothic"/>
                <a:ea typeface="Century Gothic"/>
                <a:cs typeface="Century Gothic"/>
                <a:sym typeface="Century Gothic"/>
              </a:rPr>
              <a:t> Address root causes</a:t>
            </a:r>
            <a:endParaRPr sz="2267">
              <a:solidFill>
                <a:schemeClr val="dk1"/>
              </a:solidFill>
              <a:latin typeface="Century Gothic"/>
              <a:ea typeface="Century Gothic"/>
              <a:cs typeface="Century Gothic"/>
              <a:sym typeface="Century Gothic"/>
            </a:endParaRPr>
          </a:p>
          <a:p>
            <a:pPr indent="-448721" lvl="0" marL="609585" rtl="0" algn="l">
              <a:lnSpc>
                <a:spcPct val="90000"/>
              </a:lnSpc>
              <a:spcBef>
                <a:spcPts val="0"/>
              </a:spcBef>
              <a:spcAft>
                <a:spcPts val="0"/>
              </a:spcAft>
              <a:buClr>
                <a:schemeClr val="dk1"/>
              </a:buClr>
              <a:buSzPts val="1700"/>
              <a:buFont typeface="Lato"/>
              <a:buChar char="●"/>
            </a:pPr>
            <a:r>
              <a:rPr lang="en-US" sz="2267">
                <a:solidFill>
                  <a:srgbClr val="F63790"/>
                </a:solidFill>
                <a:latin typeface="Century Gothic"/>
                <a:ea typeface="Century Gothic"/>
                <a:cs typeface="Century Gothic"/>
                <a:sym typeface="Century Gothic"/>
              </a:rPr>
              <a:t>Las circunstancias personales y familiares, </a:t>
            </a:r>
            <a:r>
              <a:rPr lang="en-US" sz="2267">
                <a:latin typeface="Century Gothic"/>
                <a:ea typeface="Century Gothic"/>
                <a:cs typeface="Century Gothic"/>
                <a:sym typeface="Century Gothic"/>
              </a:rPr>
              <a:t>como la salud mental, la violencia doméstica, las rupturas de relaciones, el uso indebido de sustancias, deben abordarse</a:t>
            </a:r>
            <a:endParaRPr/>
          </a:p>
          <a:p>
            <a:pPr indent="-448721" lvl="0" marL="609585" rtl="0" algn="l">
              <a:lnSpc>
                <a:spcPct val="90000"/>
              </a:lnSpc>
              <a:spcBef>
                <a:spcPts val="0"/>
              </a:spcBef>
              <a:spcAft>
                <a:spcPts val="0"/>
              </a:spcAft>
              <a:buClr>
                <a:schemeClr val="dk1"/>
              </a:buClr>
              <a:buSzPts val="1700"/>
              <a:buFont typeface="Lato"/>
              <a:buChar char="●"/>
            </a:pPr>
            <a:r>
              <a:rPr lang="en-US" sz="2267">
                <a:latin typeface="Century Gothic"/>
                <a:ea typeface="Century Gothic"/>
                <a:cs typeface="Century Gothic"/>
                <a:sym typeface="Century Gothic"/>
              </a:rPr>
              <a:t>Para potenciar la participación de las personas que viven en las diferentes categorías de personas sin hogar, todas las políticas deben involucrar y escuchar las voces de quienes viven en la pobreza</a:t>
            </a:r>
            <a:r>
              <a:rPr lang="en-US" sz="2267">
                <a:solidFill>
                  <a:schemeClr val="dk1"/>
                </a:solidFill>
                <a:latin typeface="Century Gothic"/>
                <a:ea typeface="Century Gothic"/>
                <a:cs typeface="Century Gothic"/>
                <a:sym typeface="Century Gothic"/>
              </a:rPr>
              <a:t>.</a:t>
            </a:r>
            <a:endParaRPr sz="2267">
              <a:latin typeface="Century Gothic"/>
              <a:ea typeface="Century Gothic"/>
              <a:cs typeface="Century Gothic"/>
              <a:sym typeface="Century Gothic"/>
            </a:endParaRPr>
          </a:p>
        </p:txBody>
      </p:sp>
      <p:pic>
        <p:nvPicPr>
          <p:cNvPr descr="C2-HD-BTM.png" id="707" name="Google Shape;707;p82"/>
          <p:cNvPicPr preferRelativeResize="0"/>
          <p:nvPr/>
        </p:nvPicPr>
        <p:blipFill rotWithShape="1">
          <a:blip r:embed="rId3">
            <a:alphaModFix/>
          </a:blip>
          <a:srcRect b="0" l="0" r="0" t="0"/>
          <a:stretch/>
        </p:blipFill>
        <p:spPr>
          <a:xfrm>
            <a:off x="0" y="6565468"/>
            <a:ext cx="12192000" cy="292531"/>
          </a:xfrm>
          <a:prstGeom prst="rect">
            <a:avLst/>
          </a:prstGeom>
          <a:noFill/>
          <a:ln>
            <a:noFill/>
          </a:ln>
        </p:spPr>
      </p:pic>
      <p:pic>
        <p:nvPicPr>
          <p:cNvPr descr="House" id="708" name="Google Shape;708;p82"/>
          <p:cNvPicPr preferRelativeResize="0"/>
          <p:nvPr/>
        </p:nvPicPr>
        <p:blipFill rotWithShape="1">
          <a:blip r:embed="rId4">
            <a:alphaModFix/>
          </a:blip>
          <a:srcRect b="0" l="0" r="0" t="0"/>
          <a:stretch/>
        </p:blipFill>
        <p:spPr>
          <a:xfrm>
            <a:off x="462369" y="1794359"/>
            <a:ext cx="2962759" cy="296275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83"/>
          <p:cNvSpPr txBox="1"/>
          <p:nvPr>
            <p:ph type="title"/>
          </p:nvPr>
        </p:nvSpPr>
        <p:spPr>
          <a:xfrm>
            <a:off x="3147334" y="593367"/>
            <a:ext cx="8629066"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ABORDAR LA FALTA DE VIVIENDA Y LOS ODS</a:t>
            </a:r>
            <a:endParaRPr b="1">
              <a:solidFill>
                <a:srgbClr val="0B5394"/>
              </a:solidFill>
            </a:endParaRPr>
          </a:p>
        </p:txBody>
      </p:sp>
      <p:sp>
        <p:nvSpPr>
          <p:cNvPr id="714" name="Google Shape;714;p83"/>
          <p:cNvSpPr txBox="1"/>
          <p:nvPr>
            <p:ph idx="1" type="body"/>
          </p:nvPr>
        </p:nvSpPr>
        <p:spPr>
          <a:xfrm>
            <a:off x="411068" y="4776210"/>
            <a:ext cx="11360800" cy="4555200"/>
          </a:xfrm>
          <a:prstGeom prst="rect">
            <a:avLst/>
          </a:prstGeom>
          <a:noFill/>
          <a:ln>
            <a:noFill/>
          </a:ln>
        </p:spPr>
        <p:txBody>
          <a:bodyPr anchorCtr="0" anchor="t" bIns="121900" lIns="121900" spcFirstLastPara="1" rIns="121900" wrap="square" tIns="121900">
            <a:noAutofit/>
          </a:bodyPr>
          <a:lstStyle/>
          <a:p>
            <a:pPr indent="0" lvl="0" marL="0" rtl="0" algn="ctr">
              <a:lnSpc>
                <a:spcPct val="107000"/>
              </a:lnSpc>
              <a:spcBef>
                <a:spcPts val="0"/>
              </a:spcBef>
              <a:spcAft>
                <a:spcPts val="0"/>
              </a:spcAft>
              <a:buClr>
                <a:schemeClr val="dk1"/>
              </a:buClr>
              <a:buSzPts val="1100"/>
              <a:buNone/>
            </a:pPr>
            <a:r>
              <a:rPr lang="en-US">
                <a:solidFill>
                  <a:schemeClr val="dk1"/>
                </a:solidFill>
              </a:rPr>
              <a:t>Addressing homelessness assists Member States in implementing various SDGs</a:t>
            </a:r>
            <a:endParaRPr/>
          </a:p>
          <a:p>
            <a:pPr indent="0" lvl="0" marL="0" rtl="0" algn="ctr">
              <a:lnSpc>
                <a:spcPct val="107000"/>
              </a:lnSpc>
              <a:spcBef>
                <a:spcPts val="1067"/>
              </a:spcBef>
              <a:spcAft>
                <a:spcPts val="1067"/>
              </a:spcAft>
              <a:buClr>
                <a:schemeClr val="dk1"/>
              </a:buClr>
              <a:buSzPts val="1100"/>
              <a:buNone/>
            </a:pPr>
            <a:r>
              <a:rPr lang="en-US">
                <a:solidFill>
                  <a:schemeClr val="dk1"/>
                </a:solidFill>
              </a:rPr>
              <a:t>Homelessness was addressed at the UN as a priority theme until 2020</a:t>
            </a:r>
            <a:endParaRPr/>
          </a:p>
        </p:txBody>
      </p:sp>
      <p:pic>
        <p:nvPicPr>
          <p:cNvPr id="715" name="Google Shape;715;p83"/>
          <p:cNvPicPr preferRelativeResize="0"/>
          <p:nvPr/>
        </p:nvPicPr>
        <p:blipFill rotWithShape="1">
          <a:blip r:embed="rId3">
            <a:alphaModFix/>
          </a:blip>
          <a:srcRect b="0" l="0" r="0" t="0"/>
          <a:stretch/>
        </p:blipFill>
        <p:spPr>
          <a:xfrm>
            <a:off x="203201" y="1966568"/>
            <a:ext cx="2764201" cy="2764201"/>
          </a:xfrm>
          <a:prstGeom prst="rect">
            <a:avLst/>
          </a:prstGeom>
          <a:noFill/>
          <a:ln>
            <a:noFill/>
          </a:ln>
        </p:spPr>
      </p:pic>
      <p:pic>
        <p:nvPicPr>
          <p:cNvPr id="716" name="Google Shape;716;p83"/>
          <p:cNvPicPr preferRelativeResize="0"/>
          <p:nvPr/>
        </p:nvPicPr>
        <p:blipFill rotWithShape="1">
          <a:blip r:embed="rId4">
            <a:alphaModFix/>
          </a:blip>
          <a:srcRect b="0" l="0" r="0" t="0"/>
          <a:stretch/>
        </p:blipFill>
        <p:spPr>
          <a:xfrm>
            <a:off x="3147334" y="1966568"/>
            <a:ext cx="2764201" cy="2764201"/>
          </a:xfrm>
          <a:prstGeom prst="rect">
            <a:avLst/>
          </a:prstGeom>
          <a:noFill/>
          <a:ln>
            <a:noFill/>
          </a:ln>
        </p:spPr>
      </p:pic>
      <p:pic>
        <p:nvPicPr>
          <p:cNvPr id="717" name="Google Shape;717;p83"/>
          <p:cNvPicPr preferRelativeResize="0"/>
          <p:nvPr/>
        </p:nvPicPr>
        <p:blipFill rotWithShape="1">
          <a:blip r:embed="rId5">
            <a:alphaModFix/>
          </a:blip>
          <a:srcRect b="0" l="0" r="0" t="0"/>
          <a:stretch/>
        </p:blipFill>
        <p:spPr>
          <a:xfrm>
            <a:off x="9035601" y="1966568"/>
            <a:ext cx="2764201" cy="2764201"/>
          </a:xfrm>
          <a:prstGeom prst="rect">
            <a:avLst/>
          </a:prstGeom>
          <a:noFill/>
          <a:ln>
            <a:noFill/>
          </a:ln>
        </p:spPr>
      </p:pic>
      <p:pic>
        <p:nvPicPr>
          <p:cNvPr id="718" name="Google Shape;718;p83"/>
          <p:cNvPicPr preferRelativeResize="0"/>
          <p:nvPr/>
        </p:nvPicPr>
        <p:blipFill rotWithShape="1">
          <a:blip r:embed="rId6">
            <a:alphaModFix/>
          </a:blip>
          <a:srcRect b="0" l="0" r="0" t="0"/>
          <a:stretch/>
        </p:blipFill>
        <p:spPr>
          <a:xfrm>
            <a:off x="6091468" y="1966568"/>
            <a:ext cx="2764201" cy="2764201"/>
          </a:xfrm>
          <a:prstGeom prst="rect">
            <a:avLst/>
          </a:prstGeom>
          <a:noFill/>
          <a:ln>
            <a:noFill/>
          </a:ln>
        </p:spPr>
      </p:pic>
      <p:pic>
        <p:nvPicPr>
          <p:cNvPr descr="C2-HD-BTM.png" id="719" name="Google Shape;719;p83"/>
          <p:cNvPicPr preferRelativeResize="0"/>
          <p:nvPr/>
        </p:nvPicPr>
        <p:blipFill rotWithShape="1">
          <a:blip r:embed="rId7">
            <a:alphaModFix/>
          </a:blip>
          <a:srcRect b="0" l="0" r="0" t="0"/>
          <a:stretch/>
        </p:blipFill>
        <p:spPr>
          <a:xfrm>
            <a:off x="0" y="5687878"/>
            <a:ext cx="12192000" cy="117012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Google Shape;724;p84"/>
          <p:cNvSpPr txBox="1"/>
          <p:nvPr>
            <p:ph type="title"/>
          </p:nvPr>
        </p:nvSpPr>
        <p:spPr>
          <a:xfrm>
            <a:off x="-3223716" y="741600"/>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DERECHOS HUMANOS</a:t>
            </a:r>
            <a:endParaRPr b="1">
              <a:solidFill>
                <a:srgbClr val="2264C8"/>
              </a:solidFill>
            </a:endParaRPr>
          </a:p>
        </p:txBody>
      </p:sp>
      <p:sp>
        <p:nvSpPr>
          <p:cNvPr id="725" name="Google Shape;725;p84"/>
          <p:cNvSpPr txBox="1"/>
          <p:nvPr>
            <p:ph idx="1" type="body"/>
          </p:nvPr>
        </p:nvSpPr>
        <p:spPr>
          <a:xfrm>
            <a:off x="415600" y="1832844"/>
            <a:ext cx="7318054" cy="4484076"/>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US" sz="2133">
                <a:solidFill>
                  <a:srgbClr val="2264C8"/>
                </a:solidFill>
                <a:latin typeface="Century Gothic"/>
                <a:ea typeface="Century Gothic"/>
                <a:cs typeface="Century Gothic"/>
                <a:sym typeface="Century Gothic"/>
              </a:rPr>
              <a:t>Más del 90 % de los objetivos de los Objetivos de Desarrollo Sostenible (ODS) están vinculados a los derechos humanos internacionales</a:t>
            </a:r>
            <a:endParaRPr/>
          </a:p>
          <a:p>
            <a:pPr indent="0" lvl="0" marL="0" rtl="0" algn="l">
              <a:lnSpc>
                <a:spcPct val="90000"/>
              </a:lnSpc>
              <a:spcBef>
                <a:spcPts val="0"/>
              </a:spcBef>
              <a:spcAft>
                <a:spcPts val="0"/>
              </a:spcAft>
              <a:buClr>
                <a:schemeClr val="dk1"/>
              </a:buClr>
              <a:buSzPts val="1800"/>
              <a:buNone/>
            </a:pPr>
            <a:r>
              <a:t/>
            </a:r>
            <a:endParaRPr b="1" i="1" sz="2133">
              <a:solidFill>
                <a:srgbClr val="2264C8"/>
              </a:solidFill>
              <a:latin typeface="Century Gothic"/>
              <a:ea typeface="Century Gothic"/>
              <a:cs typeface="Century Gothic"/>
              <a:sym typeface="Century Gothic"/>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La agenda destaca que el Desarrollo Sostenible debe estar al servicio de la Dignidad Humana</a:t>
            </a:r>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Los derechos humanos ofrecen orientación para la aplicación de la Agenda 2030 para el Desarrollo Sostenible</a:t>
            </a:r>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alto grado de convergencia entre los derechos humanos y la Agenda 2030 para el Desarrollo Sostenible (los ODS)</a:t>
            </a:r>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Tenemos que adoptar un enfoque basado en los derechos humanos</a:t>
            </a:r>
            <a:endParaRPr sz="2133">
              <a:solidFill>
                <a:srgbClr val="333333"/>
              </a:solidFill>
              <a:latin typeface="Century Gothic"/>
              <a:ea typeface="Century Gothic"/>
              <a:cs typeface="Century Gothic"/>
              <a:sym typeface="Century Gothic"/>
            </a:endParaRPr>
          </a:p>
        </p:txBody>
      </p:sp>
      <p:pic>
        <p:nvPicPr>
          <p:cNvPr id="726" name="Google Shape;726;p84"/>
          <p:cNvPicPr preferRelativeResize="0"/>
          <p:nvPr/>
        </p:nvPicPr>
        <p:blipFill rotWithShape="1">
          <a:blip r:embed="rId3">
            <a:alphaModFix/>
          </a:blip>
          <a:srcRect b="0" l="0" r="0" t="0"/>
          <a:stretch/>
        </p:blipFill>
        <p:spPr>
          <a:xfrm>
            <a:off x="8158837" y="2337192"/>
            <a:ext cx="4010333" cy="4245100"/>
          </a:xfrm>
          <a:prstGeom prst="rect">
            <a:avLst/>
          </a:prstGeom>
          <a:noFill/>
          <a:ln>
            <a:noFill/>
          </a:ln>
        </p:spPr>
      </p:pic>
      <p:pic>
        <p:nvPicPr>
          <p:cNvPr id="727" name="Google Shape;727;p84"/>
          <p:cNvPicPr preferRelativeResize="0"/>
          <p:nvPr/>
        </p:nvPicPr>
        <p:blipFill rotWithShape="1">
          <a:blip r:embed="rId4">
            <a:alphaModFix/>
          </a:blip>
          <a:srcRect b="0" l="0" r="0" t="0"/>
          <a:stretch/>
        </p:blipFill>
        <p:spPr>
          <a:xfrm>
            <a:off x="8540514" y="1"/>
            <a:ext cx="3651487" cy="2612900"/>
          </a:xfrm>
          <a:prstGeom prst="rect">
            <a:avLst/>
          </a:prstGeom>
          <a:noFill/>
          <a:ln>
            <a:noFill/>
          </a:ln>
        </p:spPr>
      </p:pic>
      <p:pic>
        <p:nvPicPr>
          <p:cNvPr descr="C2-HD-BTM.png" id="728" name="Google Shape;728;p84"/>
          <p:cNvPicPr preferRelativeResize="0"/>
          <p:nvPr/>
        </p:nvPicPr>
        <p:blipFill rotWithShape="1">
          <a:blip r:embed="rId5">
            <a:alphaModFix/>
          </a:blip>
          <a:srcRect b="0" l="0" r="0" t="0"/>
          <a:stretch/>
        </p:blipFill>
        <p:spPr>
          <a:xfrm>
            <a:off x="0" y="6306584"/>
            <a:ext cx="12192000" cy="55141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85"/>
          <p:cNvSpPr txBox="1"/>
          <p:nvPr>
            <p:ph type="title"/>
          </p:nvPr>
        </p:nvSpPr>
        <p:spPr>
          <a:xfrm>
            <a:off x="415600" y="496667"/>
            <a:ext cx="8697403"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CLIMA </a:t>
            </a:r>
            <a:endParaRPr b="1">
              <a:solidFill>
                <a:srgbClr val="2264C8"/>
              </a:solidFill>
            </a:endParaRPr>
          </a:p>
        </p:txBody>
      </p:sp>
      <p:sp>
        <p:nvSpPr>
          <p:cNvPr id="734" name="Google Shape;734;p85"/>
          <p:cNvSpPr txBox="1"/>
          <p:nvPr>
            <p:ph idx="1" type="body"/>
          </p:nvPr>
        </p:nvSpPr>
        <p:spPr>
          <a:xfrm>
            <a:off x="297613" y="1566324"/>
            <a:ext cx="113608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accent3"/>
              </a:buClr>
              <a:buSzPts val="1800"/>
              <a:buNone/>
            </a:pPr>
            <a:r>
              <a:rPr i="1" lang="en-US">
                <a:solidFill>
                  <a:schemeClr val="accent3"/>
                </a:solidFill>
                <a:highlight>
                  <a:srgbClr val="FFFFFF"/>
                </a:highlight>
                <a:latin typeface="Century Gothic"/>
                <a:ea typeface="Century Gothic"/>
                <a:cs typeface="Century Gothic"/>
                <a:sym typeface="Century Gothic"/>
              </a:rPr>
              <a:t>Dios nos dio la Tierra para labrar y mantener de una manera equilibrada y respetuosa </a:t>
            </a:r>
            <a:r>
              <a:rPr lang="en-US">
                <a:solidFill>
                  <a:schemeClr val="accent3"/>
                </a:solidFill>
                <a:highlight>
                  <a:srgbClr val="FFFFFF"/>
                </a:highlight>
                <a:latin typeface="Century Gothic"/>
                <a:ea typeface="Century Gothic"/>
                <a:cs typeface="Century Gothic"/>
                <a:sym typeface="Century Gothic"/>
              </a:rPr>
              <a:t>- Pope Francis</a:t>
            </a:r>
            <a:endParaRPr>
              <a:solidFill>
                <a:schemeClr val="accent3"/>
              </a:solidFill>
              <a:highlight>
                <a:srgbClr val="FFFFFF"/>
              </a:highlight>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4D4D4D"/>
              </a:buClr>
              <a:buSzPts val="1600"/>
              <a:buFont typeface="Arial"/>
              <a:buChar char="●"/>
            </a:pPr>
            <a:r>
              <a:rPr lang="en-US" sz="2133">
                <a:solidFill>
                  <a:srgbClr val="4D4D4D"/>
                </a:solidFill>
                <a:highlight>
                  <a:srgbClr val="FFFFFF"/>
                </a:highlight>
                <a:latin typeface="Century Gothic"/>
                <a:ea typeface="Century Gothic"/>
                <a:cs typeface="Century Gothic"/>
                <a:sym typeface="Century Gothic"/>
              </a:rPr>
              <a:t>El cambio climático está afectando ahora a todos los países de todos los continentes. Está perturbando las economías nacionales y afectando vidas, costando a las personas, las comunidades y los países con caro hoy y aún más mañana.</a:t>
            </a:r>
            <a:endParaRPr/>
          </a:p>
          <a:p>
            <a:pPr indent="-440255" lvl="0" marL="609585" rtl="0" algn="l">
              <a:lnSpc>
                <a:spcPct val="90000"/>
              </a:lnSpc>
              <a:spcBef>
                <a:spcPts val="0"/>
              </a:spcBef>
              <a:spcAft>
                <a:spcPts val="0"/>
              </a:spcAft>
              <a:buClr>
                <a:srgbClr val="4D4D4D"/>
              </a:buClr>
              <a:buSzPts val="1600"/>
              <a:buFont typeface="Arial"/>
              <a:buChar char="●"/>
            </a:pPr>
            <a:r>
              <a:rPr lang="en-US" sz="2133">
                <a:solidFill>
                  <a:srgbClr val="4D4D4D"/>
                </a:solidFill>
                <a:highlight>
                  <a:srgbClr val="FFFFFF"/>
                </a:highlight>
                <a:latin typeface="Century Gothic"/>
                <a:ea typeface="Century Gothic"/>
                <a:cs typeface="Century Gothic"/>
                <a:sym typeface="Century Gothic"/>
              </a:rPr>
              <a:t>Para reforzar la respuesta mundial a la amenaza del cambio climático, los países adoptaron el Acuerdo de París en la COP21 de París, que entró en vigor en noviembre de 2016.</a:t>
            </a:r>
            <a:endParaRPr/>
          </a:p>
          <a:p>
            <a:pPr indent="-440255" lvl="0" marL="609585" rtl="0" algn="l">
              <a:lnSpc>
                <a:spcPct val="90000"/>
              </a:lnSpc>
              <a:spcBef>
                <a:spcPts val="0"/>
              </a:spcBef>
              <a:spcAft>
                <a:spcPts val="0"/>
              </a:spcAft>
              <a:buClr>
                <a:srgbClr val="4D4D4D"/>
              </a:buClr>
              <a:buSzPts val="1600"/>
              <a:buFont typeface="Arial"/>
              <a:buChar char="●"/>
            </a:pPr>
            <a:r>
              <a:rPr lang="en-US" sz="2133">
                <a:solidFill>
                  <a:srgbClr val="4D4D4D"/>
                </a:solidFill>
                <a:highlight>
                  <a:srgbClr val="FFFFFF"/>
                </a:highlight>
                <a:latin typeface="Century Gothic"/>
                <a:ea typeface="Century Gothic"/>
                <a:cs typeface="Century Gothic"/>
                <a:sym typeface="Century Gothic"/>
              </a:rPr>
              <a:t>Se refiere a todos los objetivos, específicamente el Objetivo 13.</a:t>
            </a:r>
            <a:endParaRPr sz="2133">
              <a:solidFill>
                <a:srgbClr val="4D4D4D"/>
              </a:solidFill>
              <a:highlight>
                <a:srgbClr val="FFFFFF"/>
              </a:highlight>
              <a:latin typeface="Century Gothic"/>
              <a:ea typeface="Century Gothic"/>
              <a:cs typeface="Century Gothic"/>
              <a:sym typeface="Century Gothic"/>
            </a:endParaRPr>
          </a:p>
          <a:p>
            <a:pPr indent="-440255" lvl="0" marL="609585" rtl="0" algn="l">
              <a:lnSpc>
                <a:spcPct val="90000"/>
              </a:lnSpc>
              <a:spcBef>
                <a:spcPts val="0"/>
              </a:spcBef>
              <a:spcAft>
                <a:spcPts val="0"/>
              </a:spcAft>
              <a:buClr>
                <a:schemeClr val="dk1"/>
              </a:buClr>
              <a:buSzPts val="1600"/>
              <a:buFont typeface="Arial"/>
              <a:buChar char="●"/>
            </a:pPr>
            <a:r>
              <a:rPr lang="en-US" sz="2133">
                <a:latin typeface="Century Gothic"/>
                <a:ea typeface="Century Gothic"/>
                <a:cs typeface="Century Gothic"/>
                <a:sym typeface="Century Gothic"/>
              </a:rPr>
              <a:t>Si no se toman medidas climáticas, las implicaciones del cambio climático no permitirán alcanzar ninguno de los 17 objetivos.</a:t>
            </a:r>
            <a:endParaRPr>
              <a:latin typeface="Arial"/>
              <a:ea typeface="Arial"/>
              <a:cs typeface="Arial"/>
              <a:sym typeface="Arial"/>
            </a:endParaRPr>
          </a:p>
        </p:txBody>
      </p:sp>
      <p:pic>
        <p:nvPicPr>
          <p:cNvPr id="735" name="Google Shape;735;p85"/>
          <p:cNvPicPr preferRelativeResize="0"/>
          <p:nvPr/>
        </p:nvPicPr>
        <p:blipFill rotWithShape="1">
          <a:blip r:embed="rId3">
            <a:alphaModFix/>
          </a:blip>
          <a:srcRect b="0" l="0" r="0" t="0"/>
          <a:stretch/>
        </p:blipFill>
        <p:spPr>
          <a:xfrm>
            <a:off x="10561867" y="0"/>
            <a:ext cx="1630131" cy="1630131"/>
          </a:xfrm>
          <a:prstGeom prst="rect">
            <a:avLst/>
          </a:prstGeom>
          <a:noFill/>
          <a:ln>
            <a:noFill/>
          </a:ln>
        </p:spPr>
      </p:pic>
      <p:pic>
        <p:nvPicPr>
          <p:cNvPr descr="C2-HD-BTM.png" id="736" name="Google Shape;736;p85"/>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86"/>
          <p:cNvSpPr txBox="1"/>
          <p:nvPr>
            <p:ph type="title"/>
          </p:nvPr>
        </p:nvSpPr>
        <p:spPr>
          <a:xfrm>
            <a:off x="-1180726" y="441682"/>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MIGRANTES Y REFUGIADOS</a:t>
            </a:r>
            <a:endParaRPr b="1">
              <a:solidFill>
                <a:srgbClr val="2264C8"/>
              </a:solidFill>
            </a:endParaRPr>
          </a:p>
        </p:txBody>
      </p:sp>
      <p:sp>
        <p:nvSpPr>
          <p:cNvPr id="742" name="Google Shape;742;p86"/>
          <p:cNvSpPr txBox="1"/>
          <p:nvPr>
            <p:ph idx="1" type="body"/>
          </p:nvPr>
        </p:nvSpPr>
        <p:spPr>
          <a:xfrm>
            <a:off x="415600" y="1552033"/>
            <a:ext cx="113608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F63790"/>
              </a:buClr>
              <a:buSzPts val="1800"/>
              <a:buNone/>
            </a:pPr>
            <a:r>
              <a:rPr lang="en-US" sz="2133">
                <a:solidFill>
                  <a:srgbClr val="F63790"/>
                </a:solidFill>
                <a:highlight>
                  <a:srgbClr val="FFFFFF"/>
                </a:highlight>
                <a:latin typeface="Century Gothic"/>
                <a:ea typeface="Century Gothic"/>
                <a:cs typeface="Century Gothic"/>
                <a:sym typeface="Century Gothic"/>
              </a:rPr>
              <a:t>"No nos hemos convertido en un crisol, sino en un hermoso mosaico. Diferentes personas, diferentes creencias, diferentes anhelos, diferentes esperanzas, diferentes sueños".- </a:t>
            </a:r>
            <a:r>
              <a:rPr b="1" lang="en-US" sz="2133">
                <a:solidFill>
                  <a:srgbClr val="F63790"/>
                </a:solidFill>
                <a:latin typeface="Century Gothic"/>
                <a:ea typeface="Century Gothic"/>
                <a:cs typeface="Century Gothic"/>
                <a:sym typeface="Century Gothic"/>
              </a:rPr>
              <a:t>Jimmy Carter</a:t>
            </a:r>
            <a:endParaRPr sz="2133">
              <a:solidFill>
                <a:srgbClr val="F63790"/>
              </a:solidFill>
              <a:latin typeface="Century Gothic"/>
              <a:ea typeface="Century Gothic"/>
              <a:cs typeface="Century Gothic"/>
              <a:sym typeface="Century Gothic"/>
            </a:endParaRPr>
          </a:p>
          <a:p>
            <a:pPr indent="-440255" lvl="0" marL="609585" rtl="0" algn="l">
              <a:lnSpc>
                <a:spcPct val="90000"/>
              </a:lnSpc>
              <a:spcBef>
                <a:spcPts val="2133"/>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El número de migrantes y refugiados sigue creciendo a nivel mundialMigrants and Refugees are not just those displaced from a country but also those people experiencing displacement within a country</a:t>
            </a:r>
            <a:endParaRPr sz="2133">
              <a:solidFill>
                <a:srgbClr val="000000"/>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Los ODS no pueden lograrse sin tener en cuenta los derechos y necesidades de los refugiados y migrantes</a:t>
            </a:r>
            <a:endParaRPr/>
          </a:p>
          <a:p>
            <a:pPr indent="-440255" lvl="0" marL="609585" rtl="0" algn="l">
              <a:lnSpc>
                <a:spcPct val="90000"/>
              </a:lnSpc>
              <a:spcBef>
                <a:spcPts val="0"/>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Meta 10.7 - Facilitar la migración y la movilidad</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ordenadas, seguras, regulares y responsables de                                                                        </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las personas, incluso mediante la implementación                                                          </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de políticas migratorias planificadas                                                                                         </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y bien gestionadas</a:t>
            </a:r>
            <a:endParaRPr sz="2133">
              <a:solidFill>
                <a:srgbClr val="000000"/>
              </a:solidFill>
              <a:latin typeface="Century Gothic"/>
              <a:ea typeface="Century Gothic"/>
              <a:cs typeface="Century Gothic"/>
              <a:sym typeface="Century Gothic"/>
            </a:endParaRPr>
          </a:p>
        </p:txBody>
      </p:sp>
      <p:pic>
        <p:nvPicPr>
          <p:cNvPr id="743" name="Google Shape;743;p86"/>
          <p:cNvPicPr preferRelativeResize="0"/>
          <p:nvPr/>
        </p:nvPicPr>
        <p:blipFill rotWithShape="1">
          <a:blip r:embed="rId3">
            <a:alphaModFix/>
          </a:blip>
          <a:srcRect b="0" l="0" r="0" t="0"/>
          <a:stretch/>
        </p:blipFill>
        <p:spPr>
          <a:xfrm>
            <a:off x="10563133" y="-32600"/>
            <a:ext cx="1630131" cy="1630131"/>
          </a:xfrm>
          <a:prstGeom prst="rect">
            <a:avLst/>
          </a:prstGeom>
          <a:noFill/>
          <a:ln>
            <a:noFill/>
          </a:ln>
        </p:spPr>
      </p:pic>
      <p:pic>
        <p:nvPicPr>
          <p:cNvPr descr="C2-HD-BTM.png" id="744" name="Google Shape;744;p86"/>
          <p:cNvPicPr preferRelativeResize="0"/>
          <p:nvPr/>
        </p:nvPicPr>
        <p:blipFill rotWithShape="1">
          <a:blip r:embed="rId4">
            <a:alphaModFix/>
          </a:blip>
          <a:srcRect b="0" l="0" r="0" t="0"/>
          <a:stretch/>
        </p:blipFill>
        <p:spPr>
          <a:xfrm>
            <a:off x="0" y="6306584"/>
            <a:ext cx="12192000" cy="551416"/>
          </a:xfrm>
          <a:prstGeom prst="rect">
            <a:avLst/>
          </a:prstGeom>
          <a:noFill/>
          <a:ln>
            <a:noFill/>
          </a:ln>
        </p:spPr>
      </p:pic>
      <p:pic>
        <p:nvPicPr>
          <p:cNvPr id="745" name="Google Shape;745;p86"/>
          <p:cNvPicPr preferRelativeResize="0"/>
          <p:nvPr/>
        </p:nvPicPr>
        <p:blipFill rotWithShape="1">
          <a:blip r:embed="rId5">
            <a:alphaModFix/>
          </a:blip>
          <a:srcRect b="0" l="0" r="0" t="0"/>
          <a:stretch/>
        </p:blipFill>
        <p:spPr>
          <a:xfrm>
            <a:off x="8092441" y="4069080"/>
            <a:ext cx="4100824" cy="251321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87"/>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5000"/>
              <a:buFont typeface="Century Gothic"/>
              <a:buNone/>
            </a:pPr>
            <a:r>
              <a:rPr b="1" lang="en-US" sz="5000">
                <a:solidFill>
                  <a:srgbClr val="E94579"/>
                </a:solidFill>
              </a:rPr>
              <a:t>¿PREGUNTAS?</a:t>
            </a:r>
            <a:br>
              <a:rPr b="1" lang="en-US" sz="5000">
                <a:solidFill>
                  <a:srgbClr val="E94579"/>
                </a:solidFill>
              </a:rPr>
            </a:br>
            <a:endParaRPr b="1" sz="5000">
              <a:solidFill>
                <a:srgbClr val="E94579"/>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sp>
        <p:nvSpPr>
          <p:cNvPr id="755" name="Google Shape;755;p88"/>
          <p:cNvSpPr txBox="1"/>
          <p:nvPr>
            <p:ph type="title"/>
          </p:nvPr>
        </p:nvSpPr>
        <p:spPr>
          <a:xfrm>
            <a:off x="685798" y="2558693"/>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4500"/>
              <a:buFont typeface="Century Gothic"/>
              <a:buNone/>
            </a:pPr>
            <a:br>
              <a:rPr b="1" lang="en-US" sz="4500" u="sng">
                <a:solidFill>
                  <a:srgbClr val="E94579"/>
                </a:solidFill>
              </a:rPr>
            </a:br>
            <a:br>
              <a:rPr b="1" lang="en-US" sz="4500" u="sng">
                <a:solidFill>
                  <a:srgbClr val="E94579"/>
                </a:solidFill>
              </a:rPr>
            </a:br>
            <a:br>
              <a:rPr b="1" lang="en-US" sz="4500" u="sng">
                <a:solidFill>
                  <a:srgbClr val="E94579"/>
                </a:solidFill>
              </a:rPr>
            </a:br>
            <a:br>
              <a:rPr b="1" lang="en-US" sz="4500" u="sng">
                <a:solidFill>
                  <a:srgbClr val="E94579"/>
                </a:solidFill>
              </a:rPr>
            </a:br>
            <a:br>
              <a:rPr b="1" lang="en-US" sz="4500" u="sng">
                <a:solidFill>
                  <a:srgbClr val="E94579"/>
                </a:solidFill>
              </a:rPr>
            </a:br>
            <a:r>
              <a:rPr b="1" lang="en-US" sz="4500" u="sng">
                <a:solidFill>
                  <a:srgbClr val="E94579"/>
                </a:solidFill>
              </a:rPr>
              <a:t>ABOGACÍA </a:t>
            </a:r>
            <a:br>
              <a:rPr b="1" lang="en-US" sz="4500" u="sng">
                <a:solidFill>
                  <a:srgbClr val="E94579"/>
                </a:solidFill>
              </a:rPr>
            </a:br>
            <a:endParaRPr b="1" sz="4500" u="sng">
              <a:solidFill>
                <a:srgbClr val="E94579"/>
              </a:solidFill>
            </a:endParaRPr>
          </a:p>
        </p:txBody>
      </p:sp>
      <p:pic>
        <p:nvPicPr>
          <p:cNvPr id="756" name="Google Shape;756;p88"/>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6"/>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QUIENES SOMOS?</a:t>
            </a:r>
            <a:endParaRPr b="1">
              <a:solidFill>
                <a:srgbClr val="2264C8"/>
              </a:solidFill>
            </a:endParaRPr>
          </a:p>
        </p:txBody>
      </p:sp>
      <p:sp>
        <p:nvSpPr>
          <p:cNvPr id="197" name="Google Shape;197;p26"/>
          <p:cNvSpPr txBox="1"/>
          <p:nvPr>
            <p:ph idx="1" type="body"/>
          </p:nvPr>
        </p:nvSpPr>
        <p:spPr>
          <a:xfrm>
            <a:off x="415600" y="1088637"/>
            <a:ext cx="11360800" cy="42012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2133"/>
              </a:spcAft>
              <a:buClr>
                <a:schemeClr val="dk1"/>
              </a:buClr>
              <a:buSzPts val="1800"/>
              <a:buNone/>
            </a:pPr>
            <a:r>
              <a:rPr lang="en-US"/>
              <a:t>Somos una coalición de mujeres religiosas que aportan sus voces, preocupaciones y experiencia como educadoras, proveedores de atención médica, trabajadores sociales, desarrollo y constructoras de comunidades a las Naciones Unidas.</a:t>
            </a:r>
            <a:endParaRPr/>
          </a:p>
        </p:txBody>
      </p:sp>
      <p:sp>
        <p:nvSpPr>
          <p:cNvPr id="198" name="Google Shape;198;p26"/>
          <p:cNvSpPr txBox="1"/>
          <p:nvPr/>
        </p:nvSpPr>
        <p:spPr>
          <a:xfrm>
            <a:off x="2514299" y="5628604"/>
            <a:ext cx="7898061" cy="619333"/>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0" i="0" lang="en-US" sz="2400" u="none" cap="none" strike="noStrike">
                <a:solidFill>
                  <a:srgbClr val="5F196F"/>
                </a:solidFill>
                <a:latin typeface="Century Gothic"/>
                <a:ea typeface="Century Gothic"/>
                <a:cs typeface="Century Gothic"/>
                <a:sym typeface="Century Gothic"/>
              </a:rPr>
              <a:t>Junta Internacional de  UNANIMA, febrero 2020</a:t>
            </a:r>
            <a:endParaRPr sz="2400">
              <a:solidFill>
                <a:srgbClr val="5F196F"/>
              </a:solidFill>
              <a:latin typeface="Century Gothic"/>
              <a:ea typeface="Century Gothic"/>
              <a:cs typeface="Century Gothic"/>
              <a:sym typeface="Century Gothic"/>
            </a:endParaRPr>
          </a:p>
        </p:txBody>
      </p:sp>
      <p:pic>
        <p:nvPicPr>
          <p:cNvPr descr="C2-HD-BTM.png" id="199" name="Google Shape;199;p26"/>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pic>
        <p:nvPicPr>
          <p:cNvPr descr="A group of people posing for a photo&#10;&#10;Description automatically generated" id="200" name="Google Shape;200;p26"/>
          <p:cNvPicPr preferRelativeResize="0"/>
          <p:nvPr/>
        </p:nvPicPr>
        <p:blipFill rotWithShape="1">
          <a:blip r:embed="rId4">
            <a:alphaModFix/>
          </a:blip>
          <a:srcRect b="21446" l="0" r="0" t="19930"/>
          <a:stretch/>
        </p:blipFill>
        <p:spPr>
          <a:xfrm>
            <a:off x="2428645" y="2390502"/>
            <a:ext cx="7334710" cy="321346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0" name="Shape 760"/>
        <p:cNvGrpSpPr/>
        <p:nvPr/>
      </p:nvGrpSpPr>
      <p:grpSpPr>
        <a:xfrm>
          <a:off x="0" y="0"/>
          <a:ext cx="0" cy="0"/>
          <a:chOff x="0" y="0"/>
          <a:chExt cx="0" cy="0"/>
        </a:xfrm>
      </p:grpSpPr>
      <p:sp>
        <p:nvSpPr>
          <p:cNvPr id="761" name="Google Shape;761;p89"/>
          <p:cNvSpPr txBox="1"/>
          <p:nvPr>
            <p:ph idx="1" type="body"/>
          </p:nvPr>
        </p:nvSpPr>
        <p:spPr>
          <a:xfrm>
            <a:off x="415600" y="1890400"/>
            <a:ext cx="11360800" cy="1081400"/>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chemeClr val="dk1"/>
              </a:buClr>
              <a:buSzPts val="1800"/>
              <a:buNone/>
            </a:pPr>
            <a:r>
              <a:rPr b="1" lang="en-US"/>
              <a:t>ABOGACIA- </a:t>
            </a:r>
            <a:r>
              <a:rPr lang="en-US"/>
              <a:t>El apoyo público a una idea, plan o forma de hacer algo</a:t>
            </a:r>
            <a:endParaRPr/>
          </a:p>
          <a:p>
            <a:pPr indent="0" lvl="0" marL="152396" rtl="0" algn="l">
              <a:lnSpc>
                <a:spcPct val="90000"/>
              </a:lnSpc>
              <a:spcBef>
                <a:spcPts val="0"/>
              </a:spcBef>
              <a:spcAft>
                <a:spcPts val="0"/>
              </a:spcAft>
              <a:buClr>
                <a:schemeClr val="dk1"/>
              </a:buClr>
              <a:buSzPts val="1800"/>
              <a:buNone/>
            </a:pPr>
            <a:r>
              <a:rPr lang="en-US"/>
              <a:t>								-</a:t>
            </a:r>
            <a:r>
              <a:rPr lang="en-US" sz="1800"/>
              <a:t>Cambridge Dictionary Online</a:t>
            </a:r>
            <a:endParaRPr/>
          </a:p>
          <a:p>
            <a:pPr indent="0" lvl="0" marL="152396" rtl="0" algn="l">
              <a:lnSpc>
                <a:spcPct val="90000"/>
              </a:lnSpc>
              <a:spcBef>
                <a:spcPts val="0"/>
              </a:spcBef>
              <a:spcAft>
                <a:spcPts val="0"/>
              </a:spcAft>
              <a:buClr>
                <a:schemeClr val="dk1"/>
              </a:buClr>
              <a:buSzPts val="1800"/>
              <a:buNone/>
            </a:pPr>
            <a:br>
              <a:rPr lang="en-US" sz="1800"/>
            </a:br>
            <a:endParaRPr sz="1800"/>
          </a:p>
          <a:p>
            <a:pPr indent="0" lvl="0" marL="152396" rtl="0" algn="l">
              <a:lnSpc>
                <a:spcPct val="90000"/>
              </a:lnSpc>
              <a:spcBef>
                <a:spcPts val="0"/>
              </a:spcBef>
              <a:spcAft>
                <a:spcPts val="0"/>
              </a:spcAft>
              <a:buClr>
                <a:schemeClr val="dk1"/>
              </a:buClr>
              <a:buSzPts val="1800"/>
              <a:buNone/>
            </a:pPr>
            <a:r>
              <a:t/>
            </a:r>
            <a:endParaRPr b="1"/>
          </a:p>
        </p:txBody>
      </p:sp>
      <p:pic>
        <p:nvPicPr>
          <p:cNvPr descr="C2-HD-BTM.png" id="762" name="Google Shape;762;p89"/>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763" name="Google Shape;763;p89"/>
          <p:cNvSpPr txBox="1"/>
          <p:nvPr/>
        </p:nvSpPr>
        <p:spPr>
          <a:xfrm>
            <a:off x="415600" y="384600"/>
            <a:ext cx="11360800"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0B5394"/>
              </a:buClr>
              <a:buSzPts val="3200"/>
              <a:buFont typeface="Century Gothic"/>
              <a:buNone/>
            </a:pPr>
            <a:r>
              <a:rPr b="1" lang="en-US" sz="4000" cap="none">
                <a:solidFill>
                  <a:srgbClr val="0B5394"/>
                </a:solidFill>
                <a:latin typeface="Century Gothic"/>
                <a:ea typeface="Century Gothic"/>
                <a:cs typeface="Century Gothic"/>
                <a:sym typeface="Century Gothic"/>
              </a:rPr>
              <a:t>QUÉ ES LA ABOGACIA?</a:t>
            </a:r>
            <a:endParaRPr/>
          </a:p>
          <a:p>
            <a:pPr indent="0" lvl="0" marL="0" marR="0" rtl="0" algn="r">
              <a:lnSpc>
                <a:spcPct val="90000"/>
              </a:lnSpc>
              <a:spcBef>
                <a:spcPts val="0"/>
              </a:spcBef>
              <a:spcAft>
                <a:spcPts val="0"/>
              </a:spcAft>
              <a:buClr>
                <a:schemeClr val="dk1"/>
              </a:buClr>
              <a:buSzPts val="3200"/>
              <a:buFont typeface="Century Gothic"/>
              <a:buNone/>
            </a:pPr>
            <a:r>
              <a:t/>
            </a:r>
            <a:endParaRPr b="1" sz="4000" cap="none">
              <a:solidFill>
                <a:srgbClr val="0B5394"/>
              </a:solidFill>
              <a:latin typeface="Century Gothic"/>
              <a:ea typeface="Century Gothic"/>
              <a:cs typeface="Century Gothic"/>
              <a:sym typeface="Century Gothic"/>
            </a:endParaRPr>
          </a:p>
        </p:txBody>
      </p:sp>
      <p:pic>
        <p:nvPicPr>
          <p:cNvPr descr="Megaphone" id="764" name="Google Shape;764;p89"/>
          <p:cNvPicPr preferRelativeResize="0"/>
          <p:nvPr/>
        </p:nvPicPr>
        <p:blipFill rotWithShape="1">
          <a:blip r:embed="rId4">
            <a:alphaModFix/>
          </a:blip>
          <a:srcRect b="0" l="0" r="0" t="0"/>
          <a:stretch/>
        </p:blipFill>
        <p:spPr>
          <a:xfrm flipH="1" rot="-2012059">
            <a:off x="7702730" y="2971801"/>
            <a:ext cx="914400" cy="914400"/>
          </a:xfrm>
          <a:prstGeom prst="rect">
            <a:avLst/>
          </a:prstGeom>
          <a:noFill/>
          <a:ln>
            <a:noFill/>
          </a:ln>
        </p:spPr>
      </p:pic>
      <p:pic>
        <p:nvPicPr>
          <p:cNvPr descr="Group success" id="765" name="Google Shape;765;p89"/>
          <p:cNvPicPr preferRelativeResize="0"/>
          <p:nvPr/>
        </p:nvPicPr>
        <p:blipFill rotWithShape="1">
          <a:blip r:embed="rId5">
            <a:alphaModFix/>
          </a:blip>
          <a:srcRect b="0" l="0" r="0" t="0"/>
          <a:stretch/>
        </p:blipFill>
        <p:spPr>
          <a:xfrm>
            <a:off x="8009708" y="2971800"/>
            <a:ext cx="3303862" cy="3303862"/>
          </a:xfrm>
          <a:prstGeom prst="rect">
            <a:avLst/>
          </a:prstGeom>
          <a:noFill/>
          <a:ln>
            <a:noFill/>
          </a:ln>
        </p:spPr>
      </p:pic>
      <p:sp>
        <p:nvSpPr>
          <p:cNvPr id="766" name="Google Shape;766;p89"/>
          <p:cNvSpPr/>
          <p:nvPr/>
        </p:nvSpPr>
        <p:spPr>
          <a:xfrm>
            <a:off x="878430" y="3467368"/>
            <a:ext cx="6096000" cy="1631216"/>
          </a:xfrm>
          <a:prstGeom prst="rect">
            <a:avLst/>
          </a:prstGeom>
          <a:noFill/>
          <a:ln>
            <a:noFill/>
          </a:ln>
        </p:spPr>
        <p:txBody>
          <a:bodyPr anchorCtr="0" anchor="t" bIns="45700" lIns="91425" spcFirstLastPara="1" rIns="91425" wrap="square" tIns="45700">
            <a:noAutofit/>
          </a:bodyPr>
          <a:lstStyle/>
          <a:p>
            <a:pPr indent="0" lvl="0" marL="152396" marR="0" rtl="0" algn="l">
              <a:spcBef>
                <a:spcPts val="0"/>
              </a:spcBef>
              <a:spcAft>
                <a:spcPts val="0"/>
              </a:spcAft>
              <a:buClr>
                <a:schemeClr val="dk1"/>
              </a:buClr>
              <a:buSzPts val="1400"/>
              <a:buFont typeface="Century Gothic"/>
              <a:buNone/>
            </a:pPr>
            <a:r>
              <a:t/>
            </a:r>
            <a:endParaRPr sz="1400">
              <a:solidFill>
                <a:schemeClr val="dk1"/>
              </a:solidFill>
              <a:latin typeface="Century Gothic"/>
              <a:ea typeface="Century Gothic"/>
              <a:cs typeface="Century Gothic"/>
              <a:sym typeface="Century Gothic"/>
            </a:endParaRPr>
          </a:p>
          <a:p>
            <a:pPr indent="0" lvl="0" marL="152396" marR="0" rtl="0" algn="l">
              <a:spcBef>
                <a:spcPts val="0"/>
              </a:spcBef>
              <a:spcAft>
                <a:spcPts val="0"/>
              </a:spcAft>
              <a:buClr>
                <a:srgbClr val="F63790"/>
              </a:buClr>
              <a:buSzPts val="1800"/>
              <a:buFont typeface="Century Gothic"/>
              <a:buNone/>
            </a:pPr>
            <a:r>
              <a:rPr i="1" lang="en-US" sz="1800">
                <a:solidFill>
                  <a:srgbClr val="F63790"/>
                </a:solidFill>
                <a:latin typeface="Century Gothic"/>
                <a:ea typeface="Century Gothic"/>
                <a:cs typeface="Century Gothic"/>
                <a:sym typeface="Century Gothic"/>
              </a:rPr>
              <a:t>"Cualquier acción que hable a favor, recomiende, discuta por una causa, apoye o defienda en nombre de otros.”</a:t>
            </a:r>
            <a:endParaRPr sz="1800">
              <a:solidFill>
                <a:srgbClr val="F63790"/>
              </a:solidFill>
              <a:latin typeface="Century Gothic"/>
              <a:ea typeface="Century Gothic"/>
              <a:cs typeface="Century Gothic"/>
              <a:sym typeface="Century Gothic"/>
            </a:endParaRPr>
          </a:p>
          <a:p>
            <a:pPr indent="0" lvl="0" marL="152396" marR="0" rtl="0" algn="l">
              <a:spcBef>
                <a:spcPts val="0"/>
              </a:spcBef>
              <a:spcAft>
                <a:spcPts val="0"/>
              </a:spcAft>
              <a:buClr>
                <a:schemeClr val="dk1"/>
              </a:buClr>
              <a:buSzPts val="1400"/>
              <a:buFont typeface="Century Gothic"/>
              <a:buNone/>
            </a:pPr>
            <a:br>
              <a:rPr lang="en-US" sz="1400">
                <a:solidFill>
                  <a:schemeClr val="dk1"/>
                </a:solidFill>
                <a:latin typeface="Century Gothic"/>
                <a:ea typeface="Century Gothic"/>
                <a:cs typeface="Century Gothic"/>
                <a:sym typeface="Century Gothic"/>
              </a:rPr>
            </a:br>
            <a:r>
              <a:rPr i="1" lang="en-US" sz="1800">
                <a:solidFill>
                  <a:schemeClr val="dk1"/>
                </a:solidFill>
                <a:latin typeface="Century Gothic"/>
                <a:ea typeface="Century Gothic"/>
                <a:cs typeface="Century Gothic"/>
                <a:sym typeface="Century Gothic"/>
              </a:rPr>
              <a:t>                                </a:t>
            </a:r>
            <a:r>
              <a:rPr i="1" lang="en-US" sz="1800">
                <a:solidFill>
                  <a:srgbClr val="2760AB"/>
                </a:solidFill>
                <a:latin typeface="Century Gothic"/>
                <a:ea typeface="Century Gothic"/>
                <a:cs typeface="Century Gothic"/>
                <a:sym typeface="Century Gothic"/>
              </a:rPr>
              <a:t>-Alliance for Justice</a:t>
            </a:r>
            <a:endParaRPr sz="1800">
              <a:solidFill>
                <a:srgbClr val="2760AB"/>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90"/>
          <p:cNvSpPr/>
          <p:nvPr/>
        </p:nvSpPr>
        <p:spPr>
          <a:xfrm>
            <a:off x="0" y="-292391"/>
            <a:ext cx="184731" cy="584775"/>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800"/>
              <a:buFont typeface="Century Gothic"/>
              <a:buNone/>
            </a:pPr>
            <a:br>
              <a:rPr b="0" i="0" lang="en-US" sz="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Arial"/>
              <a:ea typeface="Arial"/>
              <a:cs typeface="Arial"/>
              <a:sym typeface="Arial"/>
            </a:endParaRPr>
          </a:p>
        </p:txBody>
      </p:sp>
      <p:sp>
        <p:nvSpPr>
          <p:cNvPr id="773" name="Google Shape;773;p90"/>
          <p:cNvSpPr txBox="1"/>
          <p:nvPr>
            <p:ph idx="1" type="body"/>
          </p:nvPr>
        </p:nvSpPr>
        <p:spPr>
          <a:xfrm>
            <a:off x="7628708" y="1468664"/>
            <a:ext cx="4349933" cy="5201424"/>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2000"/>
              <a:buFont typeface="Century Gothic"/>
              <a:buNone/>
            </a:pPr>
            <a:r>
              <a:rPr b="0" i="0" lang="en-US" sz="2000" u="none" cap="none" strike="noStrike">
                <a:solidFill>
                  <a:schemeClr val="dk1"/>
                </a:solidFill>
                <a:latin typeface="Century Gothic"/>
                <a:ea typeface="Century Gothic"/>
                <a:cs typeface="Century Gothic"/>
                <a:sym typeface="Century Gothic"/>
              </a:rPr>
              <a:t>¿Cómo lo hacemos?  </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entury Gothic"/>
                <a:ea typeface="Century Gothic"/>
                <a:cs typeface="Century Gothic"/>
                <a:sym typeface="Century Gothic"/>
              </a:rPr>
              <a:t>Asistir y participar activamente en Comisiones, Foros, Reuniones de Grupos de Expertos y otros eventos de las Naciones Unidas </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entury Gothic"/>
                <a:ea typeface="Century Gothic"/>
                <a:cs typeface="Century Gothic"/>
                <a:sym typeface="Century Gothic"/>
              </a:rPr>
              <a:t>Asistir y participar activamente en reuniones de Comité de ONG, Grupos de Trabajo y Grupos Mayores de Redes con los Estados Miembros, Funcionarios de las Naciones Unidas y Expertos Investigación</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entury Gothic"/>
                <a:ea typeface="Century Gothic"/>
                <a:cs typeface="Century Gothic"/>
                <a:sym typeface="Century Gothic"/>
              </a:rPr>
              <a:t> Hacer intervenciones Eventos paralelos Mujer de Coraje</a:t>
            </a:r>
            <a:br>
              <a:rPr b="0" i="0" lang="en-US" sz="800" u="none" cap="none" strike="noStrike">
                <a:solidFill>
                  <a:schemeClr val="dk1"/>
                </a:solidFill>
              </a:rPr>
            </a:br>
            <a:endParaRPr b="0" i="0" sz="1800" u="none" cap="none" strike="noStrike">
              <a:solidFill>
                <a:schemeClr val="dk1"/>
              </a:solidFill>
              <a:latin typeface="Arial"/>
              <a:ea typeface="Arial"/>
              <a:cs typeface="Arial"/>
              <a:sym typeface="Arial"/>
            </a:endParaRPr>
          </a:p>
        </p:txBody>
      </p:sp>
      <p:sp>
        <p:nvSpPr>
          <p:cNvPr id="774" name="Google Shape;774;p90"/>
          <p:cNvSpPr txBox="1"/>
          <p:nvPr/>
        </p:nvSpPr>
        <p:spPr>
          <a:xfrm>
            <a:off x="3879668" y="384600"/>
            <a:ext cx="7896731"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0B5394"/>
              </a:buClr>
              <a:buSzPts val="3200"/>
              <a:buFont typeface="Century Gothic"/>
              <a:buNone/>
            </a:pPr>
            <a:r>
              <a:rPr b="1" lang="en-US" sz="4000" cap="none">
                <a:solidFill>
                  <a:srgbClr val="0B5394"/>
                </a:solidFill>
                <a:latin typeface="Century Gothic"/>
                <a:ea typeface="Century Gothic"/>
                <a:cs typeface="Century Gothic"/>
                <a:sym typeface="Century Gothic"/>
              </a:rPr>
              <a:t>ABOGACIA A NIVEL INTERNACIONAL</a:t>
            </a:r>
            <a:endParaRPr b="1" sz="4000" cap="none">
              <a:solidFill>
                <a:srgbClr val="0B5394"/>
              </a:solidFill>
              <a:latin typeface="Century Gothic"/>
              <a:ea typeface="Century Gothic"/>
              <a:cs typeface="Century Gothic"/>
              <a:sym typeface="Century Gothic"/>
            </a:endParaRPr>
          </a:p>
          <a:p>
            <a:pPr indent="0" lvl="0" marL="0" marR="0" rtl="0" algn="r">
              <a:lnSpc>
                <a:spcPct val="90000"/>
              </a:lnSpc>
              <a:spcBef>
                <a:spcPts val="0"/>
              </a:spcBef>
              <a:spcAft>
                <a:spcPts val="0"/>
              </a:spcAft>
              <a:buClr>
                <a:schemeClr val="dk1"/>
              </a:buClr>
              <a:buSzPts val="3200"/>
              <a:buFont typeface="Century Gothic"/>
              <a:buNone/>
            </a:pPr>
            <a:r>
              <a:t/>
            </a:r>
            <a:endParaRPr b="1" sz="4000" cap="none">
              <a:solidFill>
                <a:srgbClr val="0B5394"/>
              </a:solidFill>
              <a:latin typeface="Century Gothic"/>
              <a:ea typeface="Century Gothic"/>
              <a:cs typeface="Century Gothic"/>
              <a:sym typeface="Century Gothic"/>
            </a:endParaRPr>
          </a:p>
          <a:p>
            <a:pPr indent="0" lvl="0" marL="0" marR="0" rtl="0" algn="r">
              <a:lnSpc>
                <a:spcPct val="90000"/>
              </a:lnSpc>
              <a:spcBef>
                <a:spcPts val="0"/>
              </a:spcBef>
              <a:spcAft>
                <a:spcPts val="0"/>
              </a:spcAft>
              <a:buClr>
                <a:schemeClr val="dk1"/>
              </a:buClr>
              <a:buSzPts val="3200"/>
              <a:buFont typeface="Century Gothic"/>
              <a:buNone/>
            </a:pPr>
            <a:r>
              <a:t/>
            </a:r>
            <a:endParaRPr b="1" sz="4000" cap="none">
              <a:solidFill>
                <a:srgbClr val="0B5394"/>
              </a:solidFill>
              <a:latin typeface="Century Gothic"/>
              <a:ea typeface="Century Gothic"/>
              <a:cs typeface="Century Gothic"/>
              <a:sym typeface="Century Gothic"/>
            </a:endParaRPr>
          </a:p>
        </p:txBody>
      </p:sp>
      <p:pic>
        <p:nvPicPr>
          <p:cNvPr id="775" name="Google Shape;775;p90"/>
          <p:cNvPicPr preferRelativeResize="0"/>
          <p:nvPr/>
        </p:nvPicPr>
        <p:blipFill rotWithShape="1">
          <a:blip r:embed="rId3">
            <a:alphaModFix/>
          </a:blip>
          <a:srcRect b="0" l="0" r="0" t="0"/>
          <a:stretch/>
        </p:blipFill>
        <p:spPr>
          <a:xfrm>
            <a:off x="-1" y="3004457"/>
            <a:ext cx="7419703" cy="3889361"/>
          </a:xfrm>
          <a:prstGeom prst="rect">
            <a:avLst/>
          </a:prstGeom>
          <a:noFill/>
          <a:ln>
            <a:noFill/>
          </a:ln>
        </p:spPr>
      </p:pic>
      <p:pic>
        <p:nvPicPr>
          <p:cNvPr descr="C2-HD-BTM.png" id="776" name="Google Shape;776;p90"/>
          <p:cNvPicPr preferRelativeResize="0"/>
          <p:nvPr/>
        </p:nvPicPr>
        <p:blipFill rotWithShape="1">
          <a:blip r:embed="rId4">
            <a:alphaModFix/>
          </a:blip>
          <a:srcRect b="0" l="0" r="0" t="0"/>
          <a:stretch/>
        </p:blipFill>
        <p:spPr>
          <a:xfrm>
            <a:off x="0" y="6725264"/>
            <a:ext cx="12192000" cy="132735"/>
          </a:xfrm>
          <a:prstGeom prst="rect">
            <a:avLst/>
          </a:prstGeom>
          <a:noFill/>
          <a:ln>
            <a:noFill/>
          </a:ln>
        </p:spPr>
      </p:pic>
      <p:sp>
        <p:nvSpPr>
          <p:cNvPr id="777" name="Google Shape;777;p90"/>
          <p:cNvSpPr/>
          <p:nvPr/>
        </p:nvSpPr>
        <p:spPr>
          <a:xfrm>
            <a:off x="291736" y="1799089"/>
            <a:ext cx="6318070" cy="2031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a:solidFill>
                  <a:srgbClr val="CC0000"/>
                </a:solidFill>
                <a:latin typeface="Century Gothic"/>
                <a:ea typeface="Century Gothic"/>
                <a:cs typeface="Century Gothic"/>
                <a:sym typeface="Century Gothic"/>
              </a:rPr>
              <a:t>"La promoción que se lleva a cabo a nivel internacional. Cuando los miembros de la Sociedad Civil interactúan con los Jefes de Estado, los Funcionarios Gubernamentales y los Organismos y Actores Internacionales, para sensibilizar al público sobre cuestiones que influyan en las políticas y normas internacionales."</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91"/>
          <p:cNvSpPr/>
          <p:nvPr/>
        </p:nvSpPr>
        <p:spPr>
          <a:xfrm>
            <a:off x="0" y="-292391"/>
            <a:ext cx="184731" cy="584775"/>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800"/>
              <a:buFont typeface="Century Gothic"/>
              <a:buNone/>
            </a:pPr>
            <a:br>
              <a:rPr b="0" i="0" lang="en-US" sz="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Arial"/>
              <a:ea typeface="Arial"/>
              <a:cs typeface="Arial"/>
              <a:sym typeface="Arial"/>
            </a:endParaRPr>
          </a:p>
        </p:txBody>
      </p:sp>
      <p:sp>
        <p:nvSpPr>
          <p:cNvPr id="784" name="Google Shape;784;p91"/>
          <p:cNvSpPr txBox="1"/>
          <p:nvPr>
            <p:ph idx="1" type="body"/>
          </p:nvPr>
        </p:nvSpPr>
        <p:spPr>
          <a:xfrm>
            <a:off x="7628708" y="2022661"/>
            <a:ext cx="4349933" cy="4093428"/>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2400"/>
              <a:buFont typeface="Century Gothic"/>
              <a:buNone/>
            </a:pPr>
            <a:r>
              <a:rPr b="0" i="0" lang="en-US" sz="2400" u="none" cap="none" strike="noStrike">
                <a:solidFill>
                  <a:schemeClr val="dk1"/>
                </a:solidFill>
              </a:rPr>
              <a:t>¿Cómo lo hacemos?</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Organizing</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Educate Legislators</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Educating the Public about the Legislative Process</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Research</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Organizing a rally or a march</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Regulatory efforts</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Public education</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Nonpartisan voter mobilization</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Educational conferences</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Training</a:t>
            </a:r>
            <a:endParaRPr/>
          </a:p>
          <a:p>
            <a:pPr indent="-114300" lvl="0" marL="0" rtl="0" algn="l">
              <a:lnSpc>
                <a:spcPct val="100000"/>
              </a:lnSpc>
              <a:spcBef>
                <a:spcPts val="0"/>
              </a:spcBef>
              <a:spcAft>
                <a:spcPts val="0"/>
              </a:spcAft>
              <a:buClr>
                <a:srgbClr val="000000"/>
              </a:buClr>
              <a:buSzPts val="1800"/>
              <a:buFont typeface="Century Gothic"/>
              <a:buChar char="•"/>
            </a:pPr>
            <a:r>
              <a:rPr lang="en-US" sz="1800">
                <a:solidFill>
                  <a:srgbClr val="000000"/>
                </a:solidFill>
              </a:rPr>
              <a:t>Lobbying</a:t>
            </a:r>
            <a:endParaRPr sz="1200">
              <a:solidFill>
                <a:srgbClr val="000000"/>
              </a:solidFill>
            </a:endParaRPr>
          </a:p>
          <a:p>
            <a:pPr indent="0" lvl="0" marL="0" marR="0" rtl="0" algn="l">
              <a:lnSpc>
                <a:spcPct val="100000"/>
              </a:lnSpc>
              <a:spcBef>
                <a:spcPts val="0"/>
              </a:spcBef>
              <a:spcAft>
                <a:spcPts val="0"/>
              </a:spcAft>
              <a:buClr>
                <a:schemeClr val="dk1"/>
              </a:buClr>
              <a:buSzPts val="800"/>
              <a:buFont typeface="Century Gothic"/>
              <a:buNone/>
            </a:pPr>
            <a:br>
              <a:rPr b="0" i="0" lang="en-US" sz="800" u="none" cap="none" strike="noStrike">
                <a:solidFill>
                  <a:schemeClr val="dk1"/>
                </a:solidFill>
              </a:rPr>
            </a:br>
            <a:endParaRPr b="0" i="0" sz="1800" u="none" cap="none" strike="noStrike">
              <a:solidFill>
                <a:schemeClr val="dk1"/>
              </a:solidFill>
              <a:latin typeface="Arial"/>
              <a:ea typeface="Arial"/>
              <a:cs typeface="Arial"/>
              <a:sym typeface="Arial"/>
            </a:endParaRPr>
          </a:p>
        </p:txBody>
      </p:sp>
      <p:sp>
        <p:nvSpPr>
          <p:cNvPr id="785" name="Google Shape;785;p91"/>
          <p:cNvSpPr txBox="1"/>
          <p:nvPr/>
        </p:nvSpPr>
        <p:spPr>
          <a:xfrm>
            <a:off x="3879668" y="384600"/>
            <a:ext cx="7896731"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0B5394"/>
              </a:buClr>
              <a:buSzPts val="3200"/>
              <a:buFont typeface="Century Gothic"/>
              <a:buNone/>
            </a:pPr>
            <a:r>
              <a:rPr b="1" lang="en-US" sz="4000" cap="none">
                <a:solidFill>
                  <a:srgbClr val="0B5394"/>
                </a:solidFill>
                <a:latin typeface="Century Gothic"/>
                <a:ea typeface="Century Gothic"/>
                <a:cs typeface="Century Gothic"/>
                <a:sym typeface="Century Gothic"/>
              </a:rPr>
              <a:t>PROMOCIÓN A NIVEL DE BASE</a:t>
            </a:r>
            <a:endParaRPr/>
          </a:p>
          <a:p>
            <a:pPr indent="0" lvl="0" marL="0" marR="0" rtl="0" algn="r">
              <a:lnSpc>
                <a:spcPct val="90000"/>
              </a:lnSpc>
              <a:spcBef>
                <a:spcPts val="0"/>
              </a:spcBef>
              <a:spcAft>
                <a:spcPts val="0"/>
              </a:spcAft>
              <a:buClr>
                <a:schemeClr val="dk1"/>
              </a:buClr>
              <a:buSzPts val="3200"/>
              <a:buFont typeface="Century Gothic"/>
              <a:buNone/>
            </a:pPr>
            <a:r>
              <a:t/>
            </a:r>
            <a:endParaRPr b="1" sz="4000" cap="none">
              <a:solidFill>
                <a:srgbClr val="0B5394"/>
              </a:solidFill>
              <a:latin typeface="Century Gothic"/>
              <a:ea typeface="Century Gothic"/>
              <a:cs typeface="Century Gothic"/>
              <a:sym typeface="Century Gothic"/>
            </a:endParaRPr>
          </a:p>
        </p:txBody>
      </p:sp>
      <p:pic>
        <p:nvPicPr>
          <p:cNvPr descr="C2-HD-BTM.png" id="786" name="Google Shape;786;p91"/>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787" name="Google Shape;787;p91"/>
          <p:cNvSpPr/>
          <p:nvPr/>
        </p:nvSpPr>
        <p:spPr>
          <a:xfrm>
            <a:off x="291736" y="1799089"/>
            <a:ext cx="6318070" cy="2031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"Comunicación y movilización del público en general para involucrarse con funcionarios electos a nivel local, estatal y federal. Los defensores de la base sensibilizan al público sobre los problemas para que el público en general pueda influir en la percepción pública, las regulaciones y las políticas públicas".</a:t>
            </a:r>
            <a:br>
              <a:rPr lang="en-US" sz="1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p:txBody>
      </p:sp>
      <p:pic>
        <p:nvPicPr>
          <p:cNvPr id="788" name="Google Shape;788;p91"/>
          <p:cNvPicPr preferRelativeResize="0"/>
          <p:nvPr/>
        </p:nvPicPr>
        <p:blipFill rotWithShape="1">
          <a:blip r:embed="rId4">
            <a:alphaModFix/>
          </a:blip>
          <a:srcRect b="0" l="0" r="0" t="0"/>
          <a:stretch/>
        </p:blipFill>
        <p:spPr>
          <a:xfrm>
            <a:off x="3183391" y="3381375"/>
            <a:ext cx="2428875" cy="3476625"/>
          </a:xfrm>
          <a:prstGeom prst="rect">
            <a:avLst/>
          </a:prstGeom>
          <a:noFill/>
          <a:ln>
            <a:noFill/>
          </a:ln>
        </p:spPr>
      </p:pic>
      <p:sp>
        <p:nvSpPr>
          <p:cNvPr id="789" name="Google Shape;789;p91"/>
          <p:cNvSpPr/>
          <p:nvPr/>
        </p:nvSpPr>
        <p:spPr>
          <a:xfrm>
            <a:off x="0" y="-200055"/>
            <a:ext cx="184731" cy="40011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800"/>
              <a:buFont typeface="Century Gothic"/>
              <a:buNone/>
            </a:pPr>
            <a:br>
              <a:rPr b="0" i="0" lang="en-US" sz="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Arial"/>
              <a:ea typeface="Arial"/>
              <a:cs typeface="Arial"/>
              <a:sym typeface="Arial"/>
            </a:endParaRPr>
          </a:p>
        </p:txBody>
      </p:sp>
      <p:sp>
        <p:nvSpPr>
          <p:cNvPr id="790" name="Google Shape;790;p91"/>
          <p:cNvSpPr/>
          <p:nvPr/>
        </p:nvSpPr>
        <p:spPr>
          <a:xfrm>
            <a:off x="152400" y="-186154"/>
            <a:ext cx="184731" cy="677108"/>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Century Gothic"/>
              <a:buNone/>
            </a:pPr>
            <a:br>
              <a:rPr b="0" i="0" lang="en-US" sz="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92"/>
          <p:cNvSpPr txBox="1"/>
          <p:nvPr>
            <p:ph idx="1" type="body"/>
          </p:nvPr>
        </p:nvSpPr>
        <p:spPr>
          <a:xfrm>
            <a:off x="415600" y="1607574"/>
            <a:ext cx="3046057" cy="4484026"/>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chemeClr val="dk1"/>
              </a:buClr>
              <a:buSzPts val="1800"/>
              <a:buNone/>
            </a:pPr>
            <a:r>
              <a:rPr lang="en-US"/>
              <a:t>Escuchamos el llamado de nuestros Miembros, Mujeres y Niños a nivel mundial, para que se abordara el creciente problema de la falta de vivienda familiar...</a:t>
            </a:r>
            <a:endParaRPr/>
          </a:p>
        </p:txBody>
      </p:sp>
      <p:sp>
        <p:nvSpPr>
          <p:cNvPr id="796" name="Google Shape;796;p92"/>
          <p:cNvSpPr txBox="1"/>
          <p:nvPr>
            <p:ph type="title"/>
          </p:nvPr>
        </p:nvSpPr>
        <p:spPr>
          <a:xfrm>
            <a:off x="3461657" y="496888"/>
            <a:ext cx="8314418" cy="860425"/>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UNANIMA INTERNETIONAL &amp; FAMILY HOMELESSNESS</a:t>
            </a:r>
            <a:endParaRPr b="1">
              <a:solidFill>
                <a:srgbClr val="0B5394"/>
              </a:solidFill>
            </a:endParaRPr>
          </a:p>
        </p:txBody>
      </p:sp>
      <p:sp>
        <p:nvSpPr>
          <p:cNvPr id="797" name="Google Shape;797;p92"/>
          <p:cNvSpPr/>
          <p:nvPr/>
        </p:nvSpPr>
        <p:spPr>
          <a:xfrm>
            <a:off x="3653245" y="3429000"/>
            <a:ext cx="757646" cy="894806"/>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98" name="Google Shape;798;p92"/>
          <p:cNvSpPr/>
          <p:nvPr/>
        </p:nvSpPr>
        <p:spPr>
          <a:xfrm>
            <a:off x="7714822" y="3429000"/>
            <a:ext cx="757646" cy="894806"/>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99" name="Google Shape;799;p92"/>
          <p:cNvSpPr txBox="1"/>
          <p:nvPr/>
        </p:nvSpPr>
        <p:spPr>
          <a:xfrm>
            <a:off x="4539828" y="2129246"/>
            <a:ext cx="3046057"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US" sz="2200">
                <a:solidFill>
                  <a:schemeClr val="dk1"/>
                </a:solidFill>
                <a:latin typeface="Century Gothic"/>
                <a:ea typeface="Century Gothic"/>
                <a:cs typeface="Century Gothic"/>
                <a:sym typeface="Century Gothic"/>
              </a:rPr>
              <a:t>Desde 2018 hemos puesto tiempo y recursos en la promoción a través de la investigación sobre el tema de la desamparo familiar &amp; Trauma...</a:t>
            </a:r>
            <a:endParaRPr sz="2200">
              <a:solidFill>
                <a:schemeClr val="dk1"/>
              </a:solidFill>
              <a:latin typeface="Century Gothic"/>
              <a:ea typeface="Century Gothic"/>
              <a:cs typeface="Century Gothic"/>
              <a:sym typeface="Century Gothic"/>
            </a:endParaRPr>
          </a:p>
        </p:txBody>
      </p:sp>
      <p:sp>
        <p:nvSpPr>
          <p:cNvPr id="800" name="Google Shape;800;p92"/>
          <p:cNvSpPr txBox="1"/>
          <p:nvPr/>
        </p:nvSpPr>
        <p:spPr>
          <a:xfrm>
            <a:off x="8730345" y="1890400"/>
            <a:ext cx="3046057"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US" sz="2200">
                <a:solidFill>
                  <a:schemeClr val="dk1"/>
                </a:solidFill>
                <a:latin typeface="Century Gothic"/>
                <a:ea typeface="Century Gothic"/>
                <a:cs typeface="Century Gothic"/>
                <a:sym typeface="Century Gothic"/>
              </a:rPr>
              <a:t>Compartimos nuestra investigación; educar y abogar con convicción y fiabilidad, haciéndose conocidos como expertos en el tema</a:t>
            </a:r>
            <a:endParaRPr sz="2200">
              <a:solidFill>
                <a:schemeClr val="dk1"/>
              </a:solidFill>
              <a:latin typeface="Century Gothic"/>
              <a:ea typeface="Century Gothic"/>
              <a:cs typeface="Century Gothic"/>
              <a:sym typeface="Century Gothic"/>
            </a:endParaRPr>
          </a:p>
        </p:txBody>
      </p:sp>
      <p:pic>
        <p:nvPicPr>
          <p:cNvPr descr="Globe" id="801" name="Google Shape;801;p92"/>
          <p:cNvPicPr preferRelativeResize="0"/>
          <p:nvPr/>
        </p:nvPicPr>
        <p:blipFill rotWithShape="1">
          <a:blip r:embed="rId3">
            <a:alphaModFix/>
          </a:blip>
          <a:srcRect b="0" l="0" r="0" t="0"/>
          <a:stretch/>
        </p:blipFill>
        <p:spPr>
          <a:xfrm>
            <a:off x="878233" y="4637272"/>
            <a:ext cx="1807029" cy="1807029"/>
          </a:xfrm>
          <a:prstGeom prst="rect">
            <a:avLst/>
          </a:prstGeom>
          <a:noFill/>
          <a:ln>
            <a:noFill/>
          </a:ln>
        </p:spPr>
      </p:pic>
      <p:pic>
        <p:nvPicPr>
          <p:cNvPr descr="Earth Globe   Asia" id="802" name="Google Shape;802;p92"/>
          <p:cNvPicPr preferRelativeResize="0"/>
          <p:nvPr/>
        </p:nvPicPr>
        <p:blipFill rotWithShape="1">
          <a:blip r:embed="rId4">
            <a:alphaModFix/>
          </a:blip>
          <a:srcRect b="0" l="0" r="0" t="0"/>
          <a:stretch/>
        </p:blipFill>
        <p:spPr>
          <a:xfrm>
            <a:off x="891296" y="4637272"/>
            <a:ext cx="1630555" cy="1630555"/>
          </a:xfrm>
          <a:prstGeom prst="rect">
            <a:avLst/>
          </a:prstGeom>
          <a:noFill/>
          <a:ln>
            <a:noFill/>
          </a:ln>
        </p:spPr>
      </p:pic>
      <p:pic>
        <p:nvPicPr>
          <p:cNvPr descr="Books" id="803" name="Google Shape;803;p92"/>
          <p:cNvPicPr preferRelativeResize="0"/>
          <p:nvPr/>
        </p:nvPicPr>
        <p:blipFill rotWithShape="1">
          <a:blip r:embed="rId5">
            <a:alphaModFix/>
          </a:blip>
          <a:srcRect b="0" l="0" r="0" t="0"/>
          <a:stretch/>
        </p:blipFill>
        <p:spPr>
          <a:xfrm>
            <a:off x="5225321" y="4691381"/>
            <a:ext cx="1675069" cy="1675069"/>
          </a:xfrm>
          <a:prstGeom prst="rect">
            <a:avLst/>
          </a:prstGeom>
          <a:noFill/>
          <a:ln>
            <a:noFill/>
          </a:ln>
        </p:spPr>
      </p:pic>
      <p:pic>
        <p:nvPicPr>
          <p:cNvPr descr="Lecturer" id="804" name="Google Shape;804;p92"/>
          <p:cNvPicPr preferRelativeResize="0"/>
          <p:nvPr/>
        </p:nvPicPr>
        <p:blipFill rotWithShape="1">
          <a:blip r:embed="rId6">
            <a:alphaModFix/>
          </a:blip>
          <a:srcRect b="0" l="0" r="0" t="0"/>
          <a:stretch/>
        </p:blipFill>
        <p:spPr>
          <a:xfrm>
            <a:off x="9435543" y="4691382"/>
            <a:ext cx="1576446" cy="157644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93"/>
          <p:cNvSpPr txBox="1"/>
          <p:nvPr>
            <p:ph type="title"/>
          </p:nvPr>
        </p:nvSpPr>
        <p:spPr>
          <a:xfrm>
            <a:off x="2665708" y="376393"/>
            <a:ext cx="9110692"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¿CÓMO PROMUEVE UNANIMA INTERNATIONAL ADVOCATE TO END HOMELESSNESS?</a:t>
            </a:r>
            <a:endParaRPr b="1">
              <a:solidFill>
                <a:srgbClr val="0B5394"/>
              </a:solidFill>
            </a:endParaRPr>
          </a:p>
        </p:txBody>
      </p:sp>
      <p:sp>
        <p:nvSpPr>
          <p:cNvPr id="810" name="Google Shape;810;p93"/>
          <p:cNvSpPr txBox="1"/>
          <p:nvPr>
            <p:ph idx="1" type="body"/>
          </p:nvPr>
        </p:nvSpPr>
        <p:spPr>
          <a:xfrm>
            <a:off x="415600" y="1797808"/>
            <a:ext cx="11360800" cy="1677119"/>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chemeClr val="dk1"/>
              </a:buClr>
              <a:buSzPts val="1800"/>
              <a:buNone/>
            </a:pPr>
            <a:r>
              <a:rPr lang="en-US" sz="2000"/>
              <a:t>UNANIMA International tiene un enfoque especial en la desamparo y trauma de la familia. Las familias, específicamente las mujeres y los niños, a menudo se consideran personas sin hogar ocultas y, por lo tanto, a menudo se quedan más atrás. Abogamos por ellos de varias maneras</a:t>
            </a:r>
            <a:endParaRPr/>
          </a:p>
          <a:p>
            <a:pPr indent="-342900" lvl="0" marL="342900" rtl="0" algn="l">
              <a:lnSpc>
                <a:spcPct val="90000"/>
              </a:lnSpc>
              <a:spcBef>
                <a:spcPts val="3200"/>
              </a:spcBef>
              <a:spcAft>
                <a:spcPts val="0"/>
              </a:spcAft>
              <a:buClr>
                <a:schemeClr val="dk1"/>
              </a:buClr>
              <a:buSzPts val="1800"/>
              <a:buFont typeface="Arial"/>
              <a:buChar char="•"/>
            </a:pPr>
            <a:r>
              <a:rPr lang="en-US" sz="2000"/>
              <a:t>Research</a:t>
            </a:r>
            <a:endParaRPr/>
          </a:p>
          <a:p>
            <a:pPr indent="-457200" lvl="0" marL="457200" rtl="0" algn="l">
              <a:lnSpc>
                <a:spcPct val="90000"/>
              </a:lnSpc>
              <a:spcBef>
                <a:spcPts val="3200"/>
              </a:spcBef>
              <a:spcAft>
                <a:spcPts val="0"/>
              </a:spcAft>
              <a:buClr>
                <a:schemeClr val="dk1"/>
              </a:buClr>
              <a:buSzPts val="1800"/>
              <a:buChar char="●"/>
            </a:pPr>
            <a:r>
              <a:rPr lang="en-US" sz="2000"/>
              <a:t>Direct Advocacy</a:t>
            </a:r>
            <a:endParaRPr/>
          </a:p>
          <a:p>
            <a:pPr indent="-457200" lvl="0" marL="457200" rtl="0" algn="l">
              <a:lnSpc>
                <a:spcPct val="90000"/>
              </a:lnSpc>
              <a:spcBef>
                <a:spcPts val="3200"/>
              </a:spcBef>
              <a:spcAft>
                <a:spcPts val="0"/>
              </a:spcAft>
              <a:buClr>
                <a:schemeClr val="dk1"/>
              </a:buClr>
              <a:buSzPts val="1800"/>
              <a:buChar char="●"/>
            </a:pPr>
            <a:r>
              <a:rPr lang="en-US" sz="2000"/>
              <a:t>Networking </a:t>
            </a:r>
            <a:endParaRPr/>
          </a:p>
          <a:p>
            <a:pPr indent="-457200" lvl="0" marL="457200" rtl="0" algn="l">
              <a:lnSpc>
                <a:spcPct val="90000"/>
              </a:lnSpc>
              <a:spcBef>
                <a:spcPts val="3200"/>
              </a:spcBef>
              <a:spcAft>
                <a:spcPts val="0"/>
              </a:spcAft>
              <a:buClr>
                <a:schemeClr val="dk1"/>
              </a:buClr>
              <a:buSzPts val="1800"/>
              <a:buChar char="●"/>
            </a:pPr>
            <a:r>
              <a:rPr lang="en-US" sz="2000"/>
              <a:t>Partnerships </a:t>
            </a:r>
            <a:endParaRPr/>
          </a:p>
          <a:p>
            <a:pPr indent="-457200" lvl="0" marL="457200" rtl="0" algn="l">
              <a:lnSpc>
                <a:spcPct val="90000"/>
              </a:lnSpc>
              <a:spcBef>
                <a:spcPts val="3200"/>
              </a:spcBef>
              <a:spcAft>
                <a:spcPts val="2133"/>
              </a:spcAft>
              <a:buClr>
                <a:schemeClr val="dk1"/>
              </a:buClr>
              <a:buSzPts val="1800"/>
              <a:buChar char="●"/>
            </a:pPr>
            <a:r>
              <a:rPr lang="en-US" sz="2000"/>
              <a:t>Events </a:t>
            </a:r>
            <a:endParaRPr sz="2000"/>
          </a:p>
        </p:txBody>
      </p:sp>
      <p:pic>
        <p:nvPicPr>
          <p:cNvPr id="811" name="Google Shape;811;p93"/>
          <p:cNvPicPr preferRelativeResize="0"/>
          <p:nvPr/>
        </p:nvPicPr>
        <p:blipFill rotWithShape="1">
          <a:blip r:embed="rId3">
            <a:alphaModFix/>
          </a:blip>
          <a:srcRect b="0" l="0" r="0" t="0"/>
          <a:stretch/>
        </p:blipFill>
        <p:spPr>
          <a:xfrm>
            <a:off x="9285589" y="3319942"/>
            <a:ext cx="2490811" cy="3321081"/>
          </a:xfrm>
          <a:prstGeom prst="rect">
            <a:avLst/>
          </a:prstGeom>
          <a:noFill/>
          <a:ln>
            <a:noFill/>
          </a:ln>
        </p:spPr>
      </p:pic>
      <p:pic>
        <p:nvPicPr>
          <p:cNvPr id="812" name="Google Shape;812;p93"/>
          <p:cNvPicPr preferRelativeResize="0"/>
          <p:nvPr/>
        </p:nvPicPr>
        <p:blipFill rotWithShape="1">
          <a:blip r:embed="rId4">
            <a:alphaModFix/>
          </a:blip>
          <a:srcRect b="0" l="0" r="0" t="0"/>
          <a:stretch/>
        </p:blipFill>
        <p:spPr>
          <a:xfrm>
            <a:off x="4370523" y="3344110"/>
            <a:ext cx="4444358" cy="3333268"/>
          </a:xfrm>
          <a:prstGeom prst="rect">
            <a:avLst/>
          </a:prstGeom>
          <a:noFill/>
          <a:ln>
            <a:noFill/>
          </a:ln>
        </p:spPr>
      </p:pic>
      <p:pic>
        <p:nvPicPr>
          <p:cNvPr descr="C2-HD-BTM.png" id="813" name="Google Shape;813;p93"/>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94"/>
          <p:cNvSpPr txBox="1"/>
          <p:nvPr>
            <p:ph type="title"/>
          </p:nvPr>
        </p:nvSpPr>
        <p:spPr>
          <a:xfrm>
            <a:off x="1020284" y="320294"/>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PRINCIPALES PUNTOS DE LA DEFENSA</a:t>
            </a:r>
            <a:endParaRPr b="1">
              <a:solidFill>
                <a:srgbClr val="0B5394"/>
              </a:solidFill>
            </a:endParaRPr>
          </a:p>
        </p:txBody>
      </p:sp>
      <p:sp>
        <p:nvSpPr>
          <p:cNvPr id="819" name="Google Shape;819;p94"/>
          <p:cNvSpPr txBox="1"/>
          <p:nvPr>
            <p:ph idx="1" type="body"/>
          </p:nvPr>
        </p:nvSpPr>
        <p:spPr>
          <a:xfrm>
            <a:off x="4748072" y="920003"/>
            <a:ext cx="7212870" cy="4764208"/>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US">
                <a:solidFill>
                  <a:schemeClr val="dk1"/>
                </a:solidFill>
              </a:rPr>
              <a:t>Que las voces de las mujeres y los niños con experiencia vivida sean escuchadas e incluso en la conversación y el abordamiento del tema</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Para que los Estados Miembros de las Naciones Unidas se adhieran y actúen de acuerdo con los compromisos que han contraído, incluidos, entre otros, el programa de 2030, la Declaración de Derechos Humanos, etc.</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Políticas sensibles al género y a la familia</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Vivienda  Primero con Apoyos</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Un cambio de paradigma hacia el lugar en el que la falta de vivienda es vista como lo que es un problema de derechos humanos y civiles</a:t>
            </a:r>
            <a:endParaRPr>
              <a:solidFill>
                <a:schemeClr val="dk1"/>
              </a:solidFill>
            </a:endParaRPr>
          </a:p>
        </p:txBody>
      </p:sp>
      <p:pic>
        <p:nvPicPr>
          <p:cNvPr descr="C2-HD-BTM.png" id="820" name="Google Shape;820;p94"/>
          <p:cNvPicPr preferRelativeResize="0"/>
          <p:nvPr/>
        </p:nvPicPr>
        <p:blipFill rotWithShape="1">
          <a:blip r:embed="rId3">
            <a:alphaModFix/>
          </a:blip>
          <a:srcRect b="0" l="0" r="0" t="0"/>
          <a:stretch/>
        </p:blipFill>
        <p:spPr>
          <a:xfrm>
            <a:off x="0" y="6882497"/>
            <a:ext cx="12192000" cy="1170122"/>
          </a:xfrm>
          <a:prstGeom prst="rect">
            <a:avLst/>
          </a:prstGeom>
          <a:noFill/>
          <a:ln>
            <a:noFill/>
          </a:ln>
        </p:spPr>
      </p:pic>
      <p:pic>
        <p:nvPicPr>
          <p:cNvPr descr="A person sitting on a bicycle&#10;&#10;Description automatically generated" id="821" name="Google Shape;821;p94"/>
          <p:cNvPicPr preferRelativeResize="0"/>
          <p:nvPr/>
        </p:nvPicPr>
        <p:blipFill rotWithShape="1">
          <a:blip r:embed="rId4">
            <a:alphaModFix/>
          </a:blip>
          <a:srcRect b="0" l="0" r="0" t="0"/>
          <a:stretch/>
        </p:blipFill>
        <p:spPr>
          <a:xfrm>
            <a:off x="132050" y="2200648"/>
            <a:ext cx="4616022" cy="30788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95"/>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FACETAS DE LA INVESTIGACIÓN</a:t>
            </a:r>
            <a:br>
              <a:rPr b="1" lang="en-US">
                <a:solidFill>
                  <a:srgbClr val="2264C8"/>
                </a:solidFill>
              </a:rPr>
            </a:br>
            <a:endParaRPr b="1">
              <a:solidFill>
                <a:srgbClr val="2264C8"/>
              </a:solidFill>
            </a:endParaRPr>
          </a:p>
        </p:txBody>
      </p:sp>
      <p:sp>
        <p:nvSpPr>
          <p:cNvPr id="827" name="Google Shape;827;p95"/>
          <p:cNvSpPr txBox="1"/>
          <p:nvPr>
            <p:ph idx="1" type="body"/>
          </p:nvPr>
        </p:nvSpPr>
        <p:spPr>
          <a:xfrm>
            <a:off x="415600" y="1536633"/>
            <a:ext cx="3970000" cy="4555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US">
                <a:solidFill>
                  <a:srgbClr val="2264C8"/>
                </a:solidFill>
              </a:rPr>
              <a:t>Asociaciones: </a:t>
            </a:r>
            <a:endParaRPr b="1" i="1">
              <a:solidFill>
                <a:srgbClr val="2264C8"/>
              </a:solidFill>
            </a:endParaRPr>
          </a:p>
          <a:p>
            <a:pPr indent="-457188" lvl="0" marL="609585" rtl="0" algn="l">
              <a:lnSpc>
                <a:spcPct val="90000"/>
              </a:lnSpc>
              <a:spcBef>
                <a:spcPts val="2133"/>
              </a:spcBef>
              <a:spcAft>
                <a:spcPts val="0"/>
              </a:spcAft>
              <a:buClr>
                <a:srgbClr val="000000"/>
              </a:buClr>
              <a:buSzPts val="1800"/>
              <a:buFont typeface="Arial"/>
              <a:buChar char="•"/>
            </a:pPr>
            <a:r>
              <a:rPr lang="en-US">
                <a:solidFill>
                  <a:srgbClr val="000000"/>
                </a:solidFill>
              </a:rPr>
              <a:t>SOPHIA </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NYU</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UNANIMA International Board</a:t>
            </a:r>
            <a:endParaRPr>
              <a:solidFill>
                <a:srgbClr val="000000"/>
              </a:solidFill>
            </a:endParaRPr>
          </a:p>
          <a:p>
            <a:pPr indent="0" lvl="0" marL="0" rtl="0" algn="l">
              <a:lnSpc>
                <a:spcPct val="90000"/>
              </a:lnSpc>
              <a:spcBef>
                <a:spcPts val="2133"/>
              </a:spcBef>
              <a:spcAft>
                <a:spcPts val="0"/>
              </a:spcAft>
              <a:buClr>
                <a:srgbClr val="2264C8"/>
              </a:buClr>
              <a:buSzPts val="1800"/>
              <a:buNone/>
            </a:pPr>
            <a:r>
              <a:rPr b="1" i="1" lang="en-US">
                <a:solidFill>
                  <a:srgbClr val="2264C8"/>
                </a:solidFill>
              </a:rPr>
              <a:t>Conocimiento experto:</a:t>
            </a:r>
            <a:endParaRPr b="1" i="1">
              <a:solidFill>
                <a:srgbClr val="2264C8"/>
              </a:solidFill>
            </a:endParaRPr>
          </a:p>
          <a:p>
            <a:pPr indent="-457188" lvl="0" marL="609585" rtl="0" algn="l">
              <a:lnSpc>
                <a:spcPct val="90000"/>
              </a:lnSpc>
              <a:spcBef>
                <a:spcPts val="2133"/>
              </a:spcBef>
              <a:spcAft>
                <a:spcPts val="0"/>
              </a:spcAft>
              <a:buClr>
                <a:srgbClr val="000000"/>
              </a:buClr>
              <a:buSzPts val="1800"/>
              <a:buFont typeface="Arial"/>
              <a:buChar char="•"/>
            </a:pPr>
            <a:r>
              <a:rPr lang="en-US">
                <a:solidFill>
                  <a:srgbClr val="000000"/>
                </a:solidFill>
              </a:rPr>
              <a:t>Academics</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Service Practitioners</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United Nations </a:t>
            </a:r>
            <a:endParaRPr>
              <a:solidFill>
                <a:srgbClr val="000000"/>
              </a:solidFill>
            </a:endParaRPr>
          </a:p>
          <a:p>
            <a:pPr indent="0" lvl="0" marL="0" rtl="0" algn="l">
              <a:lnSpc>
                <a:spcPct val="90000"/>
              </a:lnSpc>
              <a:spcBef>
                <a:spcPts val="2133"/>
              </a:spcBef>
              <a:spcAft>
                <a:spcPts val="2133"/>
              </a:spcAft>
              <a:buClr>
                <a:schemeClr val="dk1"/>
              </a:buClr>
              <a:buSzPts val="1800"/>
              <a:buNone/>
            </a:pPr>
            <a:r>
              <a:t/>
            </a:r>
            <a:endParaRPr/>
          </a:p>
        </p:txBody>
      </p:sp>
      <p:sp>
        <p:nvSpPr>
          <p:cNvPr id="828" name="Google Shape;828;p95"/>
          <p:cNvSpPr txBox="1"/>
          <p:nvPr>
            <p:ph idx="4294967295" type="body"/>
          </p:nvPr>
        </p:nvSpPr>
        <p:spPr>
          <a:xfrm>
            <a:off x="8221663" y="1536700"/>
            <a:ext cx="3970337" cy="455453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US">
                <a:solidFill>
                  <a:srgbClr val="2264C8"/>
                </a:solidFill>
              </a:rPr>
              <a:t>Otra metodología</a:t>
            </a:r>
            <a:endParaRPr b="1" i="1">
              <a:solidFill>
                <a:srgbClr val="2264C8"/>
              </a:solidFill>
            </a:endParaRPr>
          </a:p>
          <a:p>
            <a:pPr indent="-228600" lvl="0" marL="228600" rtl="0" algn="l">
              <a:lnSpc>
                <a:spcPct val="90000"/>
              </a:lnSpc>
              <a:spcBef>
                <a:spcPts val="2133"/>
              </a:spcBef>
              <a:spcAft>
                <a:spcPts val="0"/>
              </a:spcAft>
              <a:buClr>
                <a:srgbClr val="000000"/>
              </a:buClr>
              <a:buSzPts val="2200"/>
              <a:buChar char="•"/>
            </a:pPr>
            <a:r>
              <a:rPr lang="en-US">
                <a:solidFill>
                  <a:srgbClr val="000000"/>
                </a:solidFill>
              </a:rPr>
              <a:t>Observations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Informal Conversations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Survey for service providers </a:t>
            </a:r>
            <a:endParaRPr>
              <a:solidFill>
                <a:srgbClr val="000000"/>
              </a:solidFill>
            </a:endParaRPr>
          </a:p>
          <a:p>
            <a:pPr indent="-228600" lvl="0" marL="228600" rtl="0" algn="l">
              <a:lnSpc>
                <a:spcPct val="90000"/>
              </a:lnSpc>
              <a:spcBef>
                <a:spcPts val="1000"/>
              </a:spcBef>
              <a:spcAft>
                <a:spcPts val="0"/>
              </a:spcAft>
              <a:buClr>
                <a:srgbClr val="662F8E"/>
              </a:buClr>
              <a:buSzPts val="2200"/>
              <a:buChar char="•"/>
            </a:pPr>
            <a:r>
              <a:rPr b="1" lang="en-US">
                <a:solidFill>
                  <a:srgbClr val="662F8E"/>
                </a:solidFill>
              </a:rPr>
              <a:t>Quantitative Analysis </a:t>
            </a:r>
            <a:endParaRPr b="1">
              <a:solidFill>
                <a:srgbClr val="662F8E"/>
              </a:solidFill>
            </a:endParaRPr>
          </a:p>
        </p:txBody>
      </p:sp>
      <p:sp>
        <p:nvSpPr>
          <p:cNvPr id="829" name="Google Shape;829;p95"/>
          <p:cNvSpPr txBox="1"/>
          <p:nvPr>
            <p:ph idx="4294967295" type="body"/>
          </p:nvPr>
        </p:nvSpPr>
        <p:spPr>
          <a:xfrm>
            <a:off x="4564063" y="1536633"/>
            <a:ext cx="3970337" cy="455453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US">
                <a:solidFill>
                  <a:srgbClr val="2264C8"/>
                </a:solidFill>
              </a:rPr>
              <a:t>Experiencia Vivida:</a:t>
            </a:r>
            <a:endParaRPr b="1" i="1">
              <a:solidFill>
                <a:srgbClr val="2264C8"/>
              </a:solidFill>
            </a:endParaRPr>
          </a:p>
          <a:p>
            <a:pPr indent="-228600" lvl="0" marL="228600" rtl="0" algn="l">
              <a:lnSpc>
                <a:spcPct val="90000"/>
              </a:lnSpc>
              <a:spcBef>
                <a:spcPts val="2133"/>
              </a:spcBef>
              <a:spcAft>
                <a:spcPts val="0"/>
              </a:spcAft>
              <a:buClr>
                <a:srgbClr val="EB1E79"/>
              </a:buClr>
              <a:buSzPts val="2200"/>
              <a:buChar char="•"/>
            </a:pPr>
            <a:r>
              <a:rPr b="1" lang="en-US">
                <a:solidFill>
                  <a:srgbClr val="EB1E79"/>
                </a:solidFill>
              </a:rPr>
              <a:t>Interviews</a:t>
            </a:r>
            <a:endParaRPr b="1">
              <a:solidFill>
                <a:srgbClr val="EB1E79"/>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Focus-Groups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Written Testimonies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Art Submissions</a:t>
            </a:r>
            <a:endParaRPr>
              <a:solidFill>
                <a:srgbClr val="000000"/>
              </a:solidFill>
            </a:endParaRPr>
          </a:p>
        </p:txBody>
      </p:sp>
      <p:pic>
        <p:nvPicPr>
          <p:cNvPr descr="C2-HD-BTM.png" id="830" name="Google Shape;830;p95"/>
          <p:cNvPicPr preferRelativeResize="0"/>
          <p:nvPr/>
        </p:nvPicPr>
        <p:blipFill rotWithShape="1">
          <a:blip r:embed="rId3">
            <a:alphaModFix/>
          </a:blip>
          <a:srcRect b="0" l="0" r="0" t="0"/>
          <a:stretch/>
        </p:blipFill>
        <p:spPr>
          <a:xfrm>
            <a:off x="0" y="5679572"/>
            <a:ext cx="12192000" cy="1170122"/>
          </a:xfrm>
          <a:prstGeom prst="rect">
            <a:avLst/>
          </a:prstGeom>
          <a:noFill/>
          <a:ln>
            <a:noFill/>
          </a:ln>
        </p:spPr>
      </p:pic>
      <p:pic>
        <p:nvPicPr>
          <p:cNvPr descr="Woman with baby" id="831" name="Google Shape;831;p95"/>
          <p:cNvPicPr preferRelativeResize="0"/>
          <p:nvPr/>
        </p:nvPicPr>
        <p:blipFill rotWithShape="1">
          <a:blip r:embed="rId4">
            <a:alphaModFix/>
          </a:blip>
          <a:srcRect b="0" l="0" r="0" t="0"/>
          <a:stretch/>
        </p:blipFill>
        <p:spPr>
          <a:xfrm>
            <a:off x="4933438" y="4326704"/>
            <a:ext cx="1451863" cy="1451863"/>
          </a:xfrm>
          <a:prstGeom prst="rect">
            <a:avLst/>
          </a:prstGeom>
          <a:noFill/>
          <a:ln>
            <a:noFill/>
          </a:ln>
        </p:spPr>
      </p:pic>
      <p:pic>
        <p:nvPicPr>
          <p:cNvPr descr="Family with two children" id="832" name="Google Shape;832;p95"/>
          <p:cNvPicPr preferRelativeResize="0"/>
          <p:nvPr/>
        </p:nvPicPr>
        <p:blipFill rotWithShape="1">
          <a:blip r:embed="rId5">
            <a:alphaModFix/>
          </a:blip>
          <a:srcRect b="0" l="0" r="0" t="0"/>
          <a:stretch/>
        </p:blipFill>
        <p:spPr>
          <a:xfrm>
            <a:off x="7834626" y="4326704"/>
            <a:ext cx="1648124" cy="1648124"/>
          </a:xfrm>
          <a:prstGeom prst="rect">
            <a:avLst/>
          </a:prstGeom>
          <a:noFill/>
          <a:ln>
            <a:noFill/>
          </a:ln>
        </p:spPr>
      </p:pic>
      <p:pic>
        <p:nvPicPr>
          <p:cNvPr descr="Woman with kid" id="833" name="Google Shape;833;p95"/>
          <p:cNvPicPr preferRelativeResize="0"/>
          <p:nvPr/>
        </p:nvPicPr>
        <p:blipFill rotWithShape="1">
          <a:blip r:embed="rId6">
            <a:alphaModFix/>
          </a:blip>
          <a:srcRect b="0" l="0" r="0" t="0"/>
          <a:stretch/>
        </p:blipFill>
        <p:spPr>
          <a:xfrm>
            <a:off x="6297475" y="4329256"/>
            <a:ext cx="1451863" cy="145186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7" name="Shape 837"/>
        <p:cNvGrpSpPr/>
        <p:nvPr/>
      </p:nvGrpSpPr>
      <p:grpSpPr>
        <a:xfrm>
          <a:off x="0" y="0"/>
          <a:ext cx="0" cy="0"/>
          <a:chOff x="0" y="0"/>
          <a:chExt cx="0" cy="0"/>
        </a:xfrm>
      </p:grpSpPr>
      <p:sp>
        <p:nvSpPr>
          <p:cNvPr id="838" name="Google Shape;838;p96"/>
          <p:cNvSpPr txBox="1"/>
          <p:nvPr>
            <p:ph type="title"/>
          </p:nvPr>
        </p:nvSpPr>
        <p:spPr>
          <a:xfrm>
            <a:off x="831200" y="63495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METODOLOGÍA Y REGIONES DE ENFOQUE</a:t>
            </a:r>
            <a:endParaRPr/>
          </a:p>
        </p:txBody>
      </p:sp>
      <p:sp>
        <p:nvSpPr>
          <p:cNvPr id="839" name="Google Shape;839;p96"/>
          <p:cNvSpPr txBox="1"/>
          <p:nvPr>
            <p:ph idx="1" type="body"/>
          </p:nvPr>
        </p:nvSpPr>
        <p:spPr>
          <a:xfrm>
            <a:off x="5724680" y="1861100"/>
            <a:ext cx="6259520" cy="285647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Char char="●"/>
            </a:pPr>
            <a:r>
              <a:rPr lang="en-US" sz="2400"/>
              <a:t>Las lentes teóricas utilizadas para los análisis incluyen la justicia interseccional, social, constructivista y de género; la metodología los refleja.</a:t>
            </a:r>
            <a:endParaRPr/>
          </a:p>
          <a:p>
            <a:pPr indent="-457188" lvl="0" marL="609585" rtl="0" algn="l">
              <a:lnSpc>
                <a:spcPct val="90000"/>
              </a:lnSpc>
              <a:spcBef>
                <a:spcPts val="0"/>
              </a:spcBef>
              <a:spcAft>
                <a:spcPts val="0"/>
              </a:spcAft>
              <a:buClr>
                <a:srgbClr val="000000"/>
              </a:buClr>
              <a:buSzPts val="1800"/>
              <a:buChar char="●"/>
            </a:pPr>
            <a:r>
              <a:rPr lang="en-US" sz="2400"/>
              <a:t>Se ha utilizado una mezcla de metodologías cualitativas y cuantitativas para lograr una visión global del tema y garantizar resultados que no se limitan a contextos económicos y sociales.</a:t>
            </a:r>
            <a:endParaRPr b="1" u="sng">
              <a:solidFill>
                <a:srgbClr val="662F8E"/>
              </a:solidFill>
            </a:endParaRPr>
          </a:p>
        </p:txBody>
      </p:sp>
      <p:pic>
        <p:nvPicPr>
          <p:cNvPr descr="A close up of a logo&#10;&#10;Description automatically generated" id="840" name="Google Shape;840;p96"/>
          <p:cNvPicPr preferRelativeResize="0"/>
          <p:nvPr/>
        </p:nvPicPr>
        <p:blipFill rotWithShape="1">
          <a:blip r:embed="rId3">
            <a:alphaModFix/>
          </a:blip>
          <a:srcRect b="0" l="5339" r="4903" t="0"/>
          <a:stretch/>
        </p:blipFill>
        <p:spPr>
          <a:xfrm>
            <a:off x="125169" y="3944345"/>
            <a:ext cx="5113288" cy="2441436"/>
          </a:xfrm>
          <a:prstGeom prst="rect">
            <a:avLst/>
          </a:prstGeom>
          <a:noFill/>
          <a:ln>
            <a:noFill/>
          </a:ln>
        </p:spPr>
      </p:pic>
      <p:pic>
        <p:nvPicPr>
          <p:cNvPr descr="C2-HD-BTM.png" id="841" name="Google Shape;841;p96"/>
          <p:cNvPicPr preferRelativeResize="0"/>
          <p:nvPr/>
        </p:nvPicPr>
        <p:blipFill rotWithShape="1">
          <a:blip r:embed="rId4">
            <a:alphaModFix/>
          </a:blip>
          <a:srcRect b="0" l="0" r="0" t="0"/>
          <a:stretch/>
        </p:blipFill>
        <p:spPr>
          <a:xfrm>
            <a:off x="0" y="6094398"/>
            <a:ext cx="12192000" cy="763601"/>
          </a:xfrm>
          <a:prstGeom prst="rect">
            <a:avLst/>
          </a:prstGeom>
          <a:noFill/>
          <a:ln>
            <a:noFill/>
          </a:ln>
        </p:spPr>
      </p:pic>
      <p:sp>
        <p:nvSpPr>
          <p:cNvPr id="842" name="Google Shape;842;p96"/>
          <p:cNvSpPr/>
          <p:nvPr/>
        </p:nvSpPr>
        <p:spPr>
          <a:xfrm>
            <a:off x="386091" y="1474534"/>
            <a:ext cx="4158342"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63790"/>
                </a:solidFill>
                <a:latin typeface="Century Gothic"/>
                <a:ea typeface="Century Gothic"/>
                <a:cs typeface="Century Gothic"/>
                <a:sym typeface="Century Gothic"/>
              </a:rPr>
              <a:t>Enfocado en 5 Regiones Geográficas, Económicas y Sociales Diversas</a:t>
            </a:r>
            <a:r>
              <a:rPr lang="en-US" sz="1800">
                <a:solidFill>
                  <a:schemeClr val="dk1"/>
                </a:solidFill>
                <a:latin typeface="Century Gothic"/>
                <a:ea typeface="Century Gothic"/>
                <a:cs typeface="Century Gothic"/>
                <a:sym typeface="Century Gothic"/>
              </a:rPr>
              <a:t> </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 Africa (Kenya) </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 Asia (India, Philippines) </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 Oceania (Australia) </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 Europe (Ireland, Greece) </a:t>
            </a:r>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 North America (USA, Canada)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97"/>
          <p:cNvSpPr txBox="1"/>
          <p:nvPr>
            <p:ph type="title"/>
          </p:nvPr>
        </p:nvSpPr>
        <p:spPr>
          <a:xfrm>
            <a:off x="0" y="3462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RESULTADOS PREVISTOS</a:t>
            </a:r>
            <a:br>
              <a:rPr b="1" lang="en-US">
                <a:solidFill>
                  <a:srgbClr val="2264C8"/>
                </a:solidFill>
              </a:rPr>
            </a:br>
            <a:endParaRPr b="1">
              <a:solidFill>
                <a:srgbClr val="2264C8"/>
              </a:solidFill>
            </a:endParaRPr>
          </a:p>
        </p:txBody>
      </p:sp>
      <p:sp>
        <p:nvSpPr>
          <p:cNvPr id="848" name="Google Shape;848;p97"/>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Font typeface="Arial"/>
              <a:buChar char="•"/>
            </a:pPr>
            <a:r>
              <a:rPr lang="en-US" sz="2000"/>
              <a:t>Identificación de buenas prácticas sobre cómo servir y atraer a las personas sin hogar, antes sin hogar y en riesgo Familias (Mujeres y Niños/Niñas) que se compartan con los proveedores de servicios, incluidos los organismos gubernamentales, los encargados de la formulación de políticas y las ONG</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lang="en-US" sz="2000"/>
              <a:t>Documentación de las experiencias vividas que se compartirán en el sistema de las Naciones Unidas y para las campañas educativas</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lang="en-US" sz="2000"/>
              <a:t>Un análisis preliminar de los testimonios, la literatura y los datos de la falta de vivienda familiar, que se organizarán temáticamente de acuerdo con la AGENDA 2030 de las Naciones Unidas (ODS) Iniciación de un cambio de paradigma</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b="1" lang="en-US" sz="2000" u="sng">
                <a:solidFill>
                  <a:srgbClr val="662F8E"/>
                </a:solidFill>
              </a:rPr>
              <a:t>Iniciación de un cambio de paradigma</a:t>
            </a:r>
            <a:br>
              <a:rPr lang="en-US" sz="2000">
                <a:solidFill>
                  <a:srgbClr val="000000"/>
                </a:solidFill>
              </a:rPr>
            </a:br>
            <a:endParaRPr sz="2000">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b="1" lang="en-US" sz="2000">
                <a:solidFill>
                  <a:srgbClr val="FF0000"/>
                </a:solidFill>
              </a:rPr>
              <a:t>Estimaciones de datos para la falta de vivienda familiar en casos de país</a:t>
            </a:r>
            <a:br>
              <a:rPr lang="en-US" sz="2000">
                <a:solidFill>
                  <a:srgbClr val="000000"/>
                </a:solidFill>
              </a:rPr>
            </a:br>
            <a:endParaRPr b="1" sz="2000" u="sng">
              <a:solidFill>
                <a:srgbClr val="662F8E"/>
              </a:solidFill>
            </a:endParaRPr>
          </a:p>
        </p:txBody>
      </p:sp>
      <p:pic>
        <p:nvPicPr>
          <p:cNvPr descr="C2-HD-BTM.png" id="849" name="Google Shape;849;p97"/>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sp>
        <p:nvSpPr>
          <p:cNvPr id="854" name="Google Shape;854;p98"/>
          <p:cNvSpPr txBox="1"/>
          <p:nvPr>
            <p:ph type="title"/>
          </p:nvPr>
        </p:nvSpPr>
        <p:spPr>
          <a:xfrm>
            <a:off x="0" y="3462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ACCIONES DE ABOGACÍA </a:t>
            </a:r>
            <a:br>
              <a:rPr b="1" lang="en-US">
                <a:solidFill>
                  <a:srgbClr val="2264C8"/>
                </a:solidFill>
              </a:rPr>
            </a:br>
            <a:endParaRPr b="1">
              <a:solidFill>
                <a:srgbClr val="2264C8"/>
              </a:solidFill>
            </a:endParaRPr>
          </a:p>
        </p:txBody>
      </p:sp>
      <p:sp>
        <p:nvSpPr>
          <p:cNvPr id="855" name="Google Shape;855;p98"/>
          <p:cNvSpPr txBox="1"/>
          <p:nvPr>
            <p:ph idx="1" type="body"/>
          </p:nvPr>
        </p:nvSpPr>
        <p:spPr>
          <a:xfrm>
            <a:off x="415600" y="1109832"/>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US" sz="1800"/>
              <a:t>Llevar a personas con una experiencia vivida a las Naciones Unidas</a:t>
            </a:r>
            <a:endParaRPr/>
          </a:p>
          <a:p>
            <a:pPr indent="-457188" lvl="0" marL="609585" rtl="0" algn="l">
              <a:lnSpc>
                <a:spcPct val="90000"/>
              </a:lnSpc>
              <a:spcBef>
                <a:spcPts val="0"/>
              </a:spcBef>
              <a:spcAft>
                <a:spcPts val="0"/>
              </a:spcAft>
              <a:buClr>
                <a:schemeClr val="dk1"/>
              </a:buClr>
              <a:buSzPts val="1800"/>
              <a:buChar char="●"/>
            </a:pPr>
            <a:r>
              <a:rPr lang="en-US" sz="1800"/>
              <a:t>Establecer redes y compartir investigaciones con expertos temáticos, departamentos de las Naciones Unidas, Estados Miembros y otros responsables de la toma de decisiones</a:t>
            </a:r>
            <a:endParaRPr/>
          </a:p>
          <a:p>
            <a:pPr indent="-457188" lvl="0" marL="609585" rtl="0" algn="l">
              <a:lnSpc>
                <a:spcPct val="90000"/>
              </a:lnSpc>
              <a:spcBef>
                <a:spcPts val="0"/>
              </a:spcBef>
              <a:spcAft>
                <a:spcPts val="0"/>
              </a:spcAft>
              <a:buClr>
                <a:schemeClr val="dk1"/>
              </a:buClr>
              <a:buSzPts val="1800"/>
              <a:buChar char="●"/>
            </a:pPr>
            <a:r>
              <a:rPr lang="en-US" sz="1800"/>
              <a:t>UNANIMA International ha lanzado 3 publicaciones sobre el tema de la falta de vivienda familiar. Estas publicaciones incluyen los elementos de buenas prácticas y testimonios cualitativos de la experiencia vivida.</a:t>
            </a:r>
            <a:endParaRPr/>
          </a:p>
          <a:p>
            <a:pPr indent="-457188" lvl="0" marL="609585" rtl="0" algn="l">
              <a:lnSpc>
                <a:spcPct val="90000"/>
              </a:lnSpc>
              <a:spcBef>
                <a:spcPts val="0"/>
              </a:spcBef>
              <a:spcAft>
                <a:spcPts val="0"/>
              </a:spcAft>
              <a:buClr>
                <a:schemeClr val="dk1"/>
              </a:buClr>
              <a:buSzPts val="1800"/>
              <a:buChar char="●"/>
            </a:pPr>
            <a:r>
              <a:rPr lang="en-US" sz="1800"/>
              <a:t>Distribución estratégica de publicaciones y recursos a ONG y Estados Miembros de las Naciones Unidas en CSocD58, el HLPF 2019 y otros eventos.</a:t>
            </a:r>
            <a:endParaRPr/>
          </a:p>
          <a:p>
            <a:pPr indent="-457188" lvl="0" marL="609585" rtl="0" algn="l">
              <a:lnSpc>
                <a:spcPct val="90000"/>
              </a:lnSpc>
              <a:spcBef>
                <a:spcPts val="0"/>
              </a:spcBef>
              <a:spcAft>
                <a:spcPts val="0"/>
              </a:spcAft>
              <a:buClr>
                <a:schemeClr val="dk1"/>
              </a:buClr>
              <a:buSzPts val="1800"/>
              <a:buChar char="●"/>
            </a:pPr>
            <a:r>
              <a:rPr lang="en-US" sz="1800"/>
              <a:t>La investigación de UNANIMA International es citada y compartida por el personal de UNANIMA International y varios simpatizantes notables, entre ellos la ex presidenta irlandesa Mary McAleese en varios eventos de oratoria, no limitados a eventos paralelos y paneles de ONG, paneles de alto nivel y una declaración oral ante la asamblea.</a:t>
            </a:r>
            <a:endParaRPr/>
          </a:p>
          <a:p>
            <a:pPr indent="-457188" lvl="0" marL="609585" rtl="0" algn="l">
              <a:lnSpc>
                <a:spcPct val="90000"/>
              </a:lnSpc>
              <a:spcBef>
                <a:spcPts val="0"/>
              </a:spcBef>
              <a:spcAft>
                <a:spcPts val="0"/>
              </a:spcAft>
              <a:buClr>
                <a:schemeClr val="dk1"/>
              </a:buClr>
              <a:buSzPts val="1800"/>
              <a:buChar char="●"/>
            </a:pPr>
            <a:r>
              <a:rPr lang="en-US" sz="1800"/>
              <a:t>Los eventos educativos y las acciones de promoción en la comunidad de las Naciones Unidas y más allá de las organizaciones religiosas y las instituciones educativas han ayudado a iniciar un cambio de paradigma para que la falta de vivienda sea vista como una cuestión de derechos civiles y derechos humanos.</a:t>
            </a:r>
            <a:endParaRPr/>
          </a:p>
          <a:p>
            <a:pPr indent="-457188" lvl="0" marL="609585" rtl="0" algn="l">
              <a:lnSpc>
                <a:spcPct val="90000"/>
              </a:lnSpc>
              <a:spcBef>
                <a:spcPts val="0"/>
              </a:spcBef>
              <a:spcAft>
                <a:spcPts val="0"/>
              </a:spcAft>
              <a:buClr>
                <a:schemeClr val="dk1"/>
              </a:buClr>
              <a:buSzPts val="1800"/>
              <a:buChar char="●"/>
            </a:pPr>
            <a:r>
              <a:rPr lang="en-US" sz="1800"/>
              <a:t>La actividad en las redes sociales, incluido el intercambio de contenido de publicaciones, eventos de oratoria, cobertura de noticias y otros hallazgos de investigación, ha reforzado la preocupación por la falta de vivienda familiar y la atención a nuestro trabajo.</a:t>
            </a:r>
            <a:br>
              <a:rPr lang="en-US" sz="1800">
                <a:solidFill>
                  <a:srgbClr val="000000"/>
                </a:solidFill>
              </a:rPr>
            </a:br>
            <a:endParaRPr b="1" sz="1800" u="sng">
              <a:solidFill>
                <a:srgbClr val="662F8E"/>
              </a:solidFill>
            </a:endParaRPr>
          </a:p>
        </p:txBody>
      </p:sp>
      <p:pic>
        <p:nvPicPr>
          <p:cNvPr descr="C2-HD-BTM.png" id="856" name="Google Shape;856;p98"/>
          <p:cNvPicPr preferRelativeResize="0"/>
          <p:nvPr/>
        </p:nvPicPr>
        <p:blipFill rotWithShape="1">
          <a:blip r:embed="rId3">
            <a:alphaModFix/>
          </a:blip>
          <a:srcRect b="0" l="0" r="0" t="0"/>
          <a:stretch/>
        </p:blipFill>
        <p:spPr>
          <a:xfrm>
            <a:off x="0" y="6304087"/>
            <a:ext cx="12192000" cy="11701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descr="A group of people posing for a photo&#10;&#10;Description automatically generated" id="206" name="Google Shape;206;p27"/>
          <p:cNvPicPr preferRelativeResize="0"/>
          <p:nvPr/>
        </p:nvPicPr>
        <p:blipFill rotWithShape="1">
          <a:blip r:embed="rId3">
            <a:alphaModFix/>
          </a:blip>
          <a:srcRect b="26096" l="0" r="0" t="7245"/>
          <a:stretch/>
        </p:blipFill>
        <p:spPr>
          <a:xfrm>
            <a:off x="1119052" y="1120462"/>
            <a:ext cx="10171648" cy="5284650"/>
          </a:xfrm>
          <a:prstGeom prst="rect">
            <a:avLst/>
          </a:prstGeom>
          <a:noFill/>
          <a:ln>
            <a:noFill/>
          </a:ln>
        </p:spPr>
      </p:pic>
      <p:sp>
        <p:nvSpPr>
          <p:cNvPr id="207" name="Google Shape;207;p27"/>
          <p:cNvSpPr txBox="1"/>
          <p:nvPr>
            <p:ph type="title"/>
          </p:nvPr>
        </p:nvSpPr>
        <p:spPr>
          <a:xfrm>
            <a:off x="415600" y="496967"/>
            <a:ext cx="11360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COMITÉ EJECUTIVO </a:t>
            </a:r>
            <a:endParaRPr/>
          </a:p>
        </p:txBody>
      </p:sp>
      <p:sp>
        <p:nvSpPr>
          <p:cNvPr id="208" name="Google Shape;208;p27"/>
          <p:cNvSpPr txBox="1"/>
          <p:nvPr>
            <p:ph idx="1" type="body"/>
          </p:nvPr>
        </p:nvSpPr>
        <p:spPr>
          <a:xfrm>
            <a:off x="415600" y="1890400"/>
            <a:ext cx="11360800" cy="4201200"/>
          </a:xfrm>
          <a:prstGeom prst="rect">
            <a:avLst/>
          </a:prstGeom>
          <a:noFill/>
          <a:ln>
            <a:noFill/>
          </a:ln>
        </p:spPr>
        <p:txBody>
          <a:bodyPr anchorCtr="0" anchor="t" bIns="91425" lIns="91425" spcFirstLastPara="1" rIns="91425" wrap="square" tIns="91425">
            <a:noAutofit/>
          </a:bodyPr>
          <a:lstStyle/>
          <a:p>
            <a:pPr indent="-342888" lvl="0" marL="609585" rtl="0" algn="l">
              <a:lnSpc>
                <a:spcPct val="90000"/>
              </a:lnSpc>
              <a:spcBef>
                <a:spcPts val="0"/>
              </a:spcBef>
              <a:spcAft>
                <a:spcPts val="0"/>
              </a:spcAft>
              <a:buClr>
                <a:schemeClr val="dk1"/>
              </a:buClr>
              <a:buSzPts val="1800"/>
              <a:buNone/>
            </a:pPr>
            <a:r>
              <a:t/>
            </a:r>
            <a:endParaRPr/>
          </a:p>
        </p:txBody>
      </p:sp>
      <p:pic>
        <p:nvPicPr>
          <p:cNvPr descr="C2-HD-BTM.png" id="209" name="Google Shape;209;p27"/>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sp>
        <p:nvSpPr>
          <p:cNvPr id="861" name="Google Shape;861;p99"/>
          <p:cNvSpPr txBox="1"/>
          <p:nvPr>
            <p:ph type="title"/>
          </p:nvPr>
        </p:nvSpPr>
        <p:spPr>
          <a:xfrm>
            <a:off x="265471" y="4375150"/>
            <a:ext cx="11488993" cy="114511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264C8"/>
              </a:buClr>
              <a:buSzPts val="3200"/>
              <a:buFont typeface="Century Gothic"/>
              <a:buNone/>
            </a:pPr>
            <a:r>
              <a:rPr b="1" lang="en-US" sz="3959">
                <a:solidFill>
                  <a:srgbClr val="2264C8"/>
                </a:solidFill>
              </a:rPr>
              <a:t>RECURSOS &amp; PUBLICACIONES HASTA AHORA..</a:t>
            </a:r>
            <a:endParaRPr/>
          </a:p>
        </p:txBody>
      </p:sp>
      <p:pic>
        <p:nvPicPr>
          <p:cNvPr id="862" name="Google Shape;862;p99"/>
          <p:cNvPicPr preferRelativeResize="0"/>
          <p:nvPr/>
        </p:nvPicPr>
        <p:blipFill rotWithShape="1">
          <a:blip r:embed="rId3">
            <a:alphaModFix/>
          </a:blip>
          <a:srcRect b="0" l="0" r="0" t="0"/>
          <a:stretch/>
        </p:blipFill>
        <p:spPr>
          <a:xfrm>
            <a:off x="3863094" y="1617958"/>
            <a:ext cx="1912461" cy="2549949"/>
          </a:xfrm>
          <a:prstGeom prst="rect">
            <a:avLst/>
          </a:prstGeom>
          <a:noFill/>
          <a:ln>
            <a:noFill/>
          </a:ln>
        </p:spPr>
      </p:pic>
      <p:pic>
        <p:nvPicPr>
          <p:cNvPr id="863" name="Google Shape;863;p99"/>
          <p:cNvPicPr preferRelativeResize="0"/>
          <p:nvPr/>
        </p:nvPicPr>
        <p:blipFill rotWithShape="1">
          <a:blip r:embed="rId4">
            <a:alphaModFix/>
          </a:blip>
          <a:srcRect b="0" l="0" r="0" t="0"/>
          <a:stretch/>
        </p:blipFill>
        <p:spPr>
          <a:xfrm>
            <a:off x="1252048" y="1633819"/>
            <a:ext cx="1957583" cy="2534088"/>
          </a:xfrm>
          <a:prstGeom prst="rect">
            <a:avLst/>
          </a:prstGeom>
          <a:noFill/>
          <a:ln>
            <a:noFill/>
          </a:ln>
        </p:spPr>
      </p:pic>
      <p:pic>
        <p:nvPicPr>
          <p:cNvPr descr="A picture containing hitting, racket, player, ball&#10;&#10;Description automatically generated" id="864" name="Google Shape;864;p99"/>
          <p:cNvPicPr preferRelativeResize="0"/>
          <p:nvPr/>
        </p:nvPicPr>
        <p:blipFill rotWithShape="1">
          <a:blip r:embed="rId5">
            <a:alphaModFix/>
          </a:blip>
          <a:srcRect b="0" l="0" r="0" t="0"/>
          <a:stretch/>
        </p:blipFill>
        <p:spPr>
          <a:xfrm>
            <a:off x="6400168" y="1633819"/>
            <a:ext cx="1957583" cy="2534088"/>
          </a:xfrm>
          <a:prstGeom prst="rect">
            <a:avLst/>
          </a:prstGeom>
          <a:noFill/>
          <a:ln>
            <a:noFill/>
          </a:ln>
        </p:spPr>
      </p:pic>
      <p:pic>
        <p:nvPicPr>
          <p:cNvPr descr="A close up of a sign&#10;&#10;Description automatically generated" id="865" name="Google Shape;865;p99"/>
          <p:cNvPicPr preferRelativeResize="0"/>
          <p:nvPr/>
        </p:nvPicPr>
        <p:blipFill rotWithShape="1">
          <a:blip r:embed="rId6">
            <a:alphaModFix/>
          </a:blip>
          <a:srcRect b="0" l="0" r="0" t="0"/>
          <a:stretch/>
        </p:blipFill>
        <p:spPr>
          <a:xfrm>
            <a:off x="9004926" y="1668232"/>
            <a:ext cx="1935026" cy="2449400"/>
          </a:xfrm>
          <a:prstGeom prst="rect">
            <a:avLst/>
          </a:prstGeom>
          <a:noFill/>
          <a:ln>
            <a:noFill/>
          </a:ln>
        </p:spPr>
      </p:pic>
      <p:pic>
        <p:nvPicPr>
          <p:cNvPr descr="C2-HD-BTM.png" id="866" name="Google Shape;866;p99"/>
          <p:cNvPicPr preferRelativeResize="0"/>
          <p:nvPr/>
        </p:nvPicPr>
        <p:blipFill rotWithShape="1">
          <a:blip r:embed="rId7">
            <a:alphaModFix/>
          </a:blip>
          <a:srcRect b="0" l="0" r="0" t="0"/>
          <a:stretch/>
        </p:blipFill>
        <p:spPr>
          <a:xfrm>
            <a:off x="0" y="6306584"/>
            <a:ext cx="12192000" cy="55141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0" name="Shape 870"/>
        <p:cNvGrpSpPr/>
        <p:nvPr/>
      </p:nvGrpSpPr>
      <p:grpSpPr>
        <a:xfrm>
          <a:off x="0" y="0"/>
          <a:ext cx="0" cy="0"/>
          <a:chOff x="0" y="0"/>
          <a:chExt cx="0" cy="0"/>
        </a:xfrm>
      </p:grpSpPr>
      <p:sp>
        <p:nvSpPr>
          <p:cNvPr id="871" name="Google Shape;871;p100"/>
          <p:cNvSpPr txBox="1"/>
          <p:nvPr>
            <p:ph type="title"/>
          </p:nvPr>
        </p:nvSpPr>
        <p:spPr>
          <a:xfrm>
            <a:off x="667265" y="3588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58A COMISIÓN DE DESARROLLO SOCIAL (CSOCD58)</a:t>
            </a:r>
            <a:endParaRPr b="1">
              <a:solidFill>
                <a:srgbClr val="2264C8"/>
              </a:solidFill>
            </a:endParaRPr>
          </a:p>
        </p:txBody>
      </p:sp>
      <p:sp>
        <p:nvSpPr>
          <p:cNvPr id="872" name="Google Shape;872;p100"/>
          <p:cNvSpPr txBox="1"/>
          <p:nvPr>
            <p:ph idx="1" type="body"/>
          </p:nvPr>
        </p:nvSpPr>
        <p:spPr>
          <a:xfrm>
            <a:off x="415600" y="1171863"/>
            <a:ext cx="11212107"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accent1"/>
              </a:buClr>
              <a:buSzPts val="1800"/>
              <a:buNone/>
            </a:pPr>
            <a:r>
              <a:rPr i="1" lang="en-US" sz="2000">
                <a:solidFill>
                  <a:schemeClr val="accent1"/>
                </a:solidFill>
                <a:latin typeface="Century Gothic"/>
                <a:ea typeface="Century Gothic"/>
                <a:cs typeface="Century Gothic"/>
                <a:sym typeface="Century Gothic"/>
              </a:rPr>
              <a:t>“Affordable housing and social protection systems for all to address homelessness”</a:t>
            </a:r>
            <a:endParaRPr/>
          </a:p>
          <a:p>
            <a:pPr indent="0" lvl="0" marL="152396" rtl="0" algn="l">
              <a:lnSpc>
                <a:spcPct val="90000"/>
              </a:lnSpc>
              <a:spcBef>
                <a:spcPts val="0"/>
              </a:spcBef>
              <a:spcAft>
                <a:spcPts val="0"/>
              </a:spcAft>
              <a:buClr>
                <a:schemeClr val="dk1"/>
              </a:buClr>
              <a:buSzPts val="1800"/>
              <a:buNone/>
            </a:pPr>
            <a:r>
              <a:t/>
            </a:r>
            <a:endParaRPr i="1" sz="2000">
              <a:solidFill>
                <a:schemeClr val="accent1"/>
              </a:solidFill>
              <a:latin typeface="Century Gothic"/>
              <a:ea typeface="Century Gothic"/>
              <a:cs typeface="Century Gothic"/>
              <a:sym typeface="Century Gothic"/>
            </a:endParaRPr>
          </a:p>
          <a:p>
            <a:pPr indent="-342888" lvl="0" marL="609585" rtl="0" algn="l">
              <a:lnSpc>
                <a:spcPct val="90000"/>
              </a:lnSpc>
              <a:spcBef>
                <a:spcPts val="0"/>
              </a:spcBef>
              <a:spcAft>
                <a:spcPts val="0"/>
              </a:spcAft>
              <a:buClr>
                <a:schemeClr val="dk1"/>
              </a:buClr>
              <a:buSzPts val="1800"/>
              <a:buNone/>
            </a:pPr>
            <a:r>
              <a:t/>
            </a:r>
            <a:endParaRPr i="1" sz="1400">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UNANIMA International Spoke at 12 Event </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UNANIMA International is holding or Co-Sponsoring a total of 15 Events </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Total of 28 Delegates </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Presenting an Oral and Written Statements</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Presenting our Research </a:t>
            </a:r>
            <a:endParaRPr/>
          </a:p>
          <a:p>
            <a:pPr indent="-457188" lvl="1" marL="1219169"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The launch of 2 publications </a:t>
            </a:r>
            <a:endParaRPr/>
          </a:p>
          <a:p>
            <a:pPr indent="-457187" lvl="2" marL="1828752"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Family Homelessness through the Lens of the 2030 Agenda</a:t>
            </a:r>
            <a:endParaRPr/>
          </a:p>
          <a:p>
            <a:pPr indent="-457187" lvl="2" marL="1828752"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Hidden Faces of Homelessness International Research on Families</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Woman of Courage 2019 Event with Former President of Ireland Mary McAleese</a:t>
            </a:r>
            <a:endParaRPr sz="1600"/>
          </a:p>
          <a:p>
            <a:pPr indent="-457188" lvl="0" marL="609585" rtl="0" algn="l">
              <a:lnSpc>
                <a:spcPct val="90000"/>
              </a:lnSpc>
              <a:spcBef>
                <a:spcPts val="0"/>
              </a:spcBef>
              <a:spcAft>
                <a:spcPts val="0"/>
              </a:spcAft>
              <a:buClr>
                <a:srgbClr val="000000"/>
              </a:buClr>
              <a:buSzPts val="1800"/>
              <a:buFont typeface="Arial"/>
              <a:buChar char="•"/>
            </a:pPr>
            <a:br>
              <a:rPr lang="en-US" sz="2000">
                <a:solidFill>
                  <a:srgbClr val="000000"/>
                </a:solidFill>
              </a:rPr>
            </a:br>
            <a:endParaRPr b="1" sz="2000" u="sng">
              <a:solidFill>
                <a:srgbClr val="662F8E"/>
              </a:solidFill>
            </a:endParaRPr>
          </a:p>
        </p:txBody>
      </p:sp>
      <p:pic>
        <p:nvPicPr>
          <p:cNvPr descr="C2-HD-BTM.png" id="873" name="Google Shape;873;p10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pic>
        <p:nvPicPr>
          <p:cNvPr descr="A group of people sitting at a desk&#10;&#10;Description automatically generated" id="879" name="Google Shape;879;p101"/>
          <p:cNvPicPr preferRelativeResize="0"/>
          <p:nvPr/>
        </p:nvPicPr>
        <p:blipFill rotWithShape="1">
          <a:blip r:embed="rId3">
            <a:alphaModFix/>
          </a:blip>
          <a:srcRect b="32049" l="0" r="0" t="24340"/>
          <a:stretch/>
        </p:blipFill>
        <p:spPr>
          <a:xfrm>
            <a:off x="4915367" y="3273198"/>
            <a:ext cx="5143500" cy="2990872"/>
          </a:xfrm>
          <a:prstGeom prst="rect">
            <a:avLst/>
          </a:prstGeom>
          <a:noFill/>
          <a:ln>
            <a:noFill/>
          </a:ln>
        </p:spPr>
      </p:pic>
      <p:pic>
        <p:nvPicPr>
          <p:cNvPr descr="A group of people sitting posing for the camera&#10;&#10;Description automatically generated" id="880" name="Google Shape;880;p101"/>
          <p:cNvPicPr preferRelativeResize="0"/>
          <p:nvPr/>
        </p:nvPicPr>
        <p:blipFill rotWithShape="1">
          <a:blip r:embed="rId4">
            <a:alphaModFix/>
          </a:blip>
          <a:srcRect b="0" l="0" r="0" t="0"/>
          <a:stretch/>
        </p:blipFill>
        <p:spPr>
          <a:xfrm>
            <a:off x="0" y="1356967"/>
            <a:ext cx="5955957" cy="4466967"/>
          </a:xfrm>
          <a:prstGeom prst="rect">
            <a:avLst/>
          </a:prstGeom>
          <a:noFill/>
          <a:ln>
            <a:noFill/>
          </a:ln>
        </p:spPr>
      </p:pic>
      <p:pic>
        <p:nvPicPr>
          <p:cNvPr descr="A group of people sitting at a table&#10;&#10;Description automatically generated" id="881" name="Google Shape;881;p101"/>
          <p:cNvPicPr preferRelativeResize="0"/>
          <p:nvPr/>
        </p:nvPicPr>
        <p:blipFill rotWithShape="1">
          <a:blip r:embed="rId5">
            <a:alphaModFix/>
          </a:blip>
          <a:srcRect b="33385" l="0" r="0" t="19522"/>
          <a:stretch/>
        </p:blipFill>
        <p:spPr>
          <a:xfrm>
            <a:off x="1646257" y="4953201"/>
            <a:ext cx="4951814" cy="1748997"/>
          </a:xfrm>
          <a:prstGeom prst="rect">
            <a:avLst/>
          </a:prstGeom>
          <a:noFill/>
          <a:ln>
            <a:noFill/>
          </a:ln>
        </p:spPr>
      </p:pic>
      <p:pic>
        <p:nvPicPr>
          <p:cNvPr descr="A person standing in front of a computer&#10;&#10;Description automatically generated" id="882" name="Google Shape;882;p101"/>
          <p:cNvPicPr preferRelativeResize="0"/>
          <p:nvPr/>
        </p:nvPicPr>
        <p:blipFill rotWithShape="1">
          <a:blip r:embed="rId6">
            <a:alphaModFix/>
          </a:blip>
          <a:srcRect b="0" l="28420" r="24954" t="0"/>
          <a:stretch/>
        </p:blipFill>
        <p:spPr>
          <a:xfrm>
            <a:off x="8027018" y="1786299"/>
            <a:ext cx="2131708" cy="2105025"/>
          </a:xfrm>
          <a:prstGeom prst="rect">
            <a:avLst/>
          </a:prstGeom>
          <a:noFill/>
          <a:ln>
            <a:noFill/>
          </a:ln>
        </p:spPr>
      </p:pic>
      <p:pic>
        <p:nvPicPr>
          <p:cNvPr descr="A group of people in a room&#10;&#10;Description automatically generated" id="883" name="Google Shape;883;p101"/>
          <p:cNvPicPr preferRelativeResize="0"/>
          <p:nvPr/>
        </p:nvPicPr>
        <p:blipFill rotWithShape="1">
          <a:blip r:embed="rId7">
            <a:alphaModFix/>
          </a:blip>
          <a:srcRect b="0" l="0" r="0" t="0"/>
          <a:stretch/>
        </p:blipFill>
        <p:spPr>
          <a:xfrm>
            <a:off x="10054586" y="1348177"/>
            <a:ext cx="2235953" cy="2981271"/>
          </a:xfrm>
          <a:prstGeom prst="rect">
            <a:avLst/>
          </a:prstGeom>
          <a:noFill/>
          <a:ln>
            <a:noFill/>
          </a:ln>
        </p:spPr>
      </p:pic>
      <p:pic>
        <p:nvPicPr>
          <p:cNvPr descr="A group of people sitting at a table&#10;&#10;Description automatically generated" id="884" name="Google Shape;884;p101"/>
          <p:cNvPicPr preferRelativeResize="0"/>
          <p:nvPr/>
        </p:nvPicPr>
        <p:blipFill rotWithShape="1">
          <a:blip r:embed="rId8">
            <a:alphaModFix/>
          </a:blip>
          <a:srcRect b="0" l="0" r="0" t="0"/>
          <a:stretch/>
        </p:blipFill>
        <p:spPr>
          <a:xfrm>
            <a:off x="9550809" y="4218141"/>
            <a:ext cx="2739730" cy="2054798"/>
          </a:xfrm>
          <a:prstGeom prst="rect">
            <a:avLst/>
          </a:prstGeom>
          <a:noFill/>
          <a:ln>
            <a:noFill/>
          </a:ln>
        </p:spPr>
      </p:pic>
      <p:pic>
        <p:nvPicPr>
          <p:cNvPr descr="A group of people posing for a photo&#10;&#10;Description automatically generated" id="885" name="Google Shape;885;p101"/>
          <p:cNvPicPr preferRelativeResize="0"/>
          <p:nvPr/>
        </p:nvPicPr>
        <p:blipFill rotWithShape="1">
          <a:blip r:embed="rId9">
            <a:alphaModFix/>
          </a:blip>
          <a:srcRect b="24610" l="0" r="0" t="27077"/>
          <a:stretch/>
        </p:blipFill>
        <p:spPr>
          <a:xfrm>
            <a:off x="7746482" y="-26272"/>
            <a:ext cx="5109235" cy="1851268"/>
          </a:xfrm>
          <a:prstGeom prst="rect">
            <a:avLst/>
          </a:prstGeom>
          <a:noFill/>
          <a:ln>
            <a:noFill/>
          </a:ln>
        </p:spPr>
      </p:pic>
      <p:pic>
        <p:nvPicPr>
          <p:cNvPr descr="A group of people posing for the camera&#10;&#10;Description automatically generated" id="886" name="Google Shape;886;p101"/>
          <p:cNvPicPr preferRelativeResize="0"/>
          <p:nvPr/>
        </p:nvPicPr>
        <p:blipFill rotWithShape="1">
          <a:blip r:embed="rId10">
            <a:alphaModFix/>
          </a:blip>
          <a:srcRect b="0" l="0" r="0" t="0"/>
          <a:stretch/>
        </p:blipFill>
        <p:spPr>
          <a:xfrm>
            <a:off x="5559407" y="-82485"/>
            <a:ext cx="2571750" cy="3429000"/>
          </a:xfrm>
          <a:prstGeom prst="rect">
            <a:avLst/>
          </a:prstGeom>
          <a:noFill/>
          <a:ln>
            <a:noFill/>
          </a:ln>
        </p:spPr>
      </p:pic>
      <p:pic>
        <p:nvPicPr>
          <p:cNvPr descr="C2-HD-BTM.png" id="887" name="Google Shape;887;p101"/>
          <p:cNvPicPr preferRelativeResize="0"/>
          <p:nvPr/>
        </p:nvPicPr>
        <p:blipFill rotWithShape="1">
          <a:blip r:embed="rId11">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02"/>
          <p:cNvSpPr txBox="1"/>
          <p:nvPr>
            <p:ph type="title"/>
          </p:nvPr>
        </p:nvSpPr>
        <p:spPr>
          <a:xfrm>
            <a:off x="4833256" y="358832"/>
            <a:ext cx="7194808"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EVENTO PARALELO DE UNANIMA INTERNATIONAL – CARAS OCULTAS DE LA FALTA DE VIVIENDA</a:t>
            </a:r>
            <a:endParaRPr b="1">
              <a:solidFill>
                <a:srgbClr val="2264C8"/>
              </a:solidFill>
            </a:endParaRPr>
          </a:p>
        </p:txBody>
      </p:sp>
      <p:sp>
        <p:nvSpPr>
          <p:cNvPr id="893" name="Google Shape;893;p102"/>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Font typeface="Arial"/>
              <a:buChar char="•"/>
            </a:pPr>
            <a:br>
              <a:rPr lang="en-US" sz="2000">
                <a:solidFill>
                  <a:srgbClr val="000000"/>
                </a:solidFill>
              </a:rPr>
            </a:br>
            <a:endParaRPr b="1" sz="2000" u="sng">
              <a:solidFill>
                <a:srgbClr val="662F8E"/>
              </a:solidFill>
            </a:endParaRPr>
          </a:p>
        </p:txBody>
      </p:sp>
      <p:pic>
        <p:nvPicPr>
          <p:cNvPr descr="C2-HD-BTM.png" id="894" name="Google Shape;894;p10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screenshot of a cell phone&#10;&#10;Description automatically generated" id="895" name="Google Shape;895;p102"/>
          <p:cNvPicPr preferRelativeResize="0"/>
          <p:nvPr/>
        </p:nvPicPr>
        <p:blipFill rotWithShape="1">
          <a:blip r:embed="rId4">
            <a:alphaModFix/>
          </a:blip>
          <a:srcRect b="0" l="0" r="0" t="0"/>
          <a:stretch/>
        </p:blipFill>
        <p:spPr>
          <a:xfrm>
            <a:off x="-1" y="-1"/>
            <a:ext cx="4833257" cy="6849023"/>
          </a:xfrm>
          <a:prstGeom prst="rect">
            <a:avLst/>
          </a:prstGeom>
          <a:noFill/>
          <a:ln>
            <a:noFill/>
          </a:ln>
        </p:spPr>
      </p:pic>
      <p:sp>
        <p:nvSpPr>
          <p:cNvPr id="896" name="Google Shape;896;p102"/>
          <p:cNvSpPr/>
          <p:nvPr/>
        </p:nvSpPr>
        <p:spPr>
          <a:xfrm>
            <a:off x="5182481" y="2804990"/>
            <a:ext cx="6096000" cy="341632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Former President of Ireland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Lived Experience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Service Provider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Special Rapporteur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Member State Representative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UNANIMA International Representative </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You can watch the full event on our Facebook page at: </a:t>
            </a:r>
            <a:r>
              <a:rPr lang="en-US" sz="1800" u="sng">
                <a:solidFill>
                  <a:schemeClr val="dk1"/>
                </a:solidFill>
                <a:latin typeface="Century Gothic"/>
                <a:ea typeface="Century Gothic"/>
                <a:cs typeface="Century Gothic"/>
                <a:sym typeface="Century Gothic"/>
                <a:hlinkClick r:id="rId5"/>
              </a:rPr>
              <a:t>https://www.facebook.com/unanimaintl/videos/1023186921388896/</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0" name="Shape 900"/>
        <p:cNvGrpSpPr/>
        <p:nvPr/>
      </p:nvGrpSpPr>
      <p:grpSpPr>
        <a:xfrm>
          <a:off x="0" y="0"/>
          <a:ext cx="0" cy="0"/>
          <a:chOff x="0" y="0"/>
          <a:chExt cx="0" cy="0"/>
        </a:xfrm>
      </p:grpSpPr>
      <p:pic>
        <p:nvPicPr>
          <p:cNvPr id="901" name="Google Shape;901;p103"/>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descr="A person sitting at a table using a computer&#10;&#10;Description automatically generated" id="902" name="Google Shape;902;p103"/>
          <p:cNvPicPr preferRelativeResize="0"/>
          <p:nvPr/>
        </p:nvPicPr>
        <p:blipFill rotWithShape="1">
          <a:blip r:embed="rId4">
            <a:alphaModFix/>
          </a:blip>
          <a:srcRect b="0" l="10861" r="21360" t="0"/>
          <a:stretch/>
        </p:blipFill>
        <p:spPr>
          <a:xfrm>
            <a:off x="630705" y="1101969"/>
            <a:ext cx="3577880" cy="2441448"/>
          </a:xfrm>
          <a:prstGeom prst="rect">
            <a:avLst/>
          </a:prstGeom>
          <a:noFill/>
          <a:ln>
            <a:noFill/>
          </a:ln>
        </p:spPr>
      </p:pic>
      <p:pic>
        <p:nvPicPr>
          <p:cNvPr descr="A person standing in front of a computer&#10;&#10;Description automatically generated" id="903" name="Google Shape;903;p103"/>
          <p:cNvPicPr preferRelativeResize="0"/>
          <p:nvPr/>
        </p:nvPicPr>
        <p:blipFill rotWithShape="1">
          <a:blip r:embed="rId5">
            <a:alphaModFix/>
          </a:blip>
          <a:srcRect b="1" l="15702" r="16953" t="0"/>
          <a:stretch/>
        </p:blipFill>
        <p:spPr>
          <a:xfrm>
            <a:off x="630705" y="3763108"/>
            <a:ext cx="3577880" cy="2443852"/>
          </a:xfrm>
          <a:prstGeom prst="rect">
            <a:avLst/>
          </a:prstGeom>
          <a:noFill/>
          <a:ln>
            <a:noFill/>
          </a:ln>
        </p:spPr>
      </p:pic>
      <p:sp>
        <p:nvSpPr>
          <p:cNvPr id="904" name="Google Shape;904;p103"/>
          <p:cNvSpPr txBox="1"/>
          <p:nvPr>
            <p:ph idx="1" type="body"/>
          </p:nvPr>
        </p:nvSpPr>
        <p:spPr>
          <a:xfrm>
            <a:off x="4673600" y="2194560"/>
            <a:ext cx="6832600" cy="4024125"/>
          </a:xfrm>
          <a:prstGeom prst="rect">
            <a:avLst/>
          </a:prstGeom>
          <a:noFill/>
          <a:ln>
            <a:noFill/>
          </a:ln>
        </p:spPr>
        <p:txBody>
          <a:bodyPr anchorCtr="0" anchor="t" bIns="45700" lIns="91425" spcFirstLastPara="1" rIns="91425" wrap="square" tIns="45700">
            <a:noAutofit/>
          </a:bodyPr>
          <a:lstStyle/>
          <a:p>
            <a:pPr indent="-152396" lvl="0" marL="152396" rtl="0" algn="l">
              <a:lnSpc>
                <a:spcPct val="90000"/>
              </a:lnSpc>
              <a:spcBef>
                <a:spcPts val="0"/>
              </a:spcBef>
              <a:spcAft>
                <a:spcPts val="0"/>
              </a:spcAft>
              <a:buClr>
                <a:srgbClr val="000000"/>
              </a:buClr>
              <a:buSzPts val="1800"/>
              <a:buFont typeface="Arial"/>
              <a:buChar char="•"/>
            </a:pPr>
            <a:r>
              <a:rPr lang="en-US"/>
              <a:t>Ex Presidenta de Irlanda Mary McAleese como Oradora Principal y Jean Quinn, DW como representante de la sociedad civil en el panel de alto nivel sobre el tema prioritario.</a:t>
            </a:r>
            <a:endParaRPr/>
          </a:p>
          <a:p>
            <a:pPr indent="-152396" lvl="0" marL="152396" rtl="0" algn="l">
              <a:lnSpc>
                <a:spcPct val="90000"/>
              </a:lnSpc>
              <a:spcBef>
                <a:spcPts val="600"/>
              </a:spcBef>
              <a:spcAft>
                <a:spcPts val="600"/>
              </a:spcAft>
              <a:buClr>
                <a:srgbClr val="000000"/>
              </a:buClr>
              <a:buSzPts val="1800"/>
              <a:buFont typeface="Arial"/>
              <a:buChar char="•"/>
            </a:pPr>
            <a:r>
              <a:rPr lang="en-US"/>
              <a:t>Puede ver varias de nuestras presentaciones y eventos en UN TV a través de este enlace: http://webtv.un.org/search?term=CSocD58&amp;sort=date</a:t>
            </a:r>
            <a:endParaRPr b="1" u="sng"/>
          </a:p>
        </p:txBody>
      </p:sp>
      <p:pic>
        <p:nvPicPr>
          <p:cNvPr descr="C2-HD-BTM.png" id="905" name="Google Shape;905;p103"/>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
        <p:nvSpPr>
          <p:cNvPr id="906" name="Google Shape;906;p103"/>
          <p:cNvSpPr txBox="1"/>
          <p:nvPr/>
        </p:nvSpPr>
        <p:spPr>
          <a:xfrm>
            <a:off x="4602888" y="740530"/>
            <a:ext cx="7194808"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UNANIMA INTERNATIONAL CSOCD58 HIGHLIGHTS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104"/>
          <p:cNvSpPr txBox="1"/>
          <p:nvPr>
            <p:ph type="title"/>
          </p:nvPr>
        </p:nvSpPr>
        <p:spPr>
          <a:xfrm>
            <a:off x="667265" y="3588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RESULTADOS DE CSOCD58</a:t>
            </a:r>
            <a:br>
              <a:rPr b="1" lang="en-US">
                <a:solidFill>
                  <a:srgbClr val="2264C8"/>
                </a:solidFill>
              </a:rPr>
            </a:br>
            <a:endParaRPr b="1">
              <a:solidFill>
                <a:srgbClr val="2264C8"/>
              </a:solidFill>
            </a:endParaRPr>
          </a:p>
        </p:txBody>
      </p:sp>
      <p:sp>
        <p:nvSpPr>
          <p:cNvPr id="912" name="Google Shape;912;p104"/>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rgbClr val="000000"/>
              </a:buClr>
              <a:buSzPts val="1800"/>
              <a:buNone/>
            </a:pPr>
            <a:r>
              <a:t/>
            </a:r>
            <a:endParaRPr b="1" sz="2000" u="sng">
              <a:solidFill>
                <a:srgbClr val="662F8E"/>
              </a:solidFill>
            </a:endParaRPr>
          </a:p>
          <a:p>
            <a:pPr indent="-457188" lvl="0" marL="609585" rtl="0" algn="l">
              <a:lnSpc>
                <a:spcPct val="90000"/>
              </a:lnSpc>
              <a:spcBef>
                <a:spcPts val="0"/>
              </a:spcBef>
              <a:spcAft>
                <a:spcPts val="0"/>
              </a:spcAft>
              <a:buClr>
                <a:srgbClr val="000000"/>
              </a:buClr>
              <a:buSzPts val="1800"/>
              <a:buFont typeface="Arial"/>
              <a:buChar char="•"/>
            </a:pPr>
            <a:r>
              <a:rPr b="1" lang="en-US" sz="2000" u="sng">
                <a:solidFill>
                  <a:srgbClr val="662F8E"/>
                </a:solidFill>
              </a:rPr>
              <a:t>Resolución histórica sobre el tema prioritario </a:t>
            </a:r>
            <a:r>
              <a:rPr lang="en-US" sz="2000">
                <a:solidFill>
                  <a:schemeClr val="dk1"/>
                </a:solidFill>
              </a:rPr>
              <a:t>"Sistemas de vivienda y protección social asequibles para que todos aborden la falta de vivienda". El primero sobre el tema de la falta de vivienda en la historia de la ONU</a:t>
            </a:r>
            <a:endParaRPr/>
          </a:p>
          <a:p>
            <a:pPr indent="-457188" lvl="0" marL="609585" rtl="0" algn="l">
              <a:lnSpc>
                <a:spcPct val="90000"/>
              </a:lnSpc>
              <a:spcBef>
                <a:spcPts val="0"/>
              </a:spcBef>
              <a:spcAft>
                <a:spcPts val="0"/>
              </a:spcAft>
              <a:buClr>
                <a:srgbClr val="000000"/>
              </a:buClr>
              <a:buSzPts val="1800"/>
              <a:buFont typeface="Arial"/>
              <a:buChar char="•"/>
            </a:pPr>
            <a:r>
              <a:rPr b="1" lang="en-US" sz="2000">
                <a:solidFill>
                  <a:srgbClr val="2760AB"/>
                </a:solidFill>
              </a:rPr>
              <a:t>afirmación de la definición presentada por el Grupo de Expertos en Nairobi se hizo a lo largo del documento</a:t>
            </a:r>
            <a:endParaRPr/>
          </a:p>
          <a:p>
            <a:pPr indent="-457188" lvl="0" marL="609585" rtl="0" algn="l">
              <a:lnSpc>
                <a:spcPct val="90000"/>
              </a:lnSpc>
              <a:spcBef>
                <a:spcPts val="0"/>
              </a:spcBef>
              <a:spcAft>
                <a:spcPts val="0"/>
              </a:spcAft>
              <a:buClr>
                <a:srgbClr val="000000"/>
              </a:buClr>
              <a:buSzPts val="1800"/>
              <a:buFont typeface="Arial"/>
              <a:buChar char="•"/>
            </a:pPr>
            <a:r>
              <a:rPr lang="en-US" sz="2000"/>
              <a:t>En la resolución se abordaba la falta de vivienda en el contexto de grupos vulnerables y diferentes grupos demográficos, incluidas las mujeres y los niños</a:t>
            </a:r>
            <a:endParaRPr/>
          </a:p>
          <a:p>
            <a:pPr indent="-457188" lvl="0" marL="609585" rtl="0" algn="l">
              <a:lnSpc>
                <a:spcPct val="90000"/>
              </a:lnSpc>
              <a:spcBef>
                <a:spcPts val="0"/>
              </a:spcBef>
              <a:spcAft>
                <a:spcPts val="0"/>
              </a:spcAft>
              <a:buClr>
                <a:srgbClr val="000000"/>
              </a:buClr>
              <a:buSzPts val="1800"/>
              <a:buFont typeface="Arial"/>
              <a:buChar char="•"/>
            </a:pPr>
            <a:r>
              <a:rPr b="1" lang="en-US" sz="2000" u="sng">
                <a:solidFill>
                  <a:srgbClr val="662F8E"/>
                </a:solidFill>
              </a:rPr>
              <a:t>Las familias fueron mencionadas varias veces a lo largo del documento</a:t>
            </a:r>
            <a:endParaRPr/>
          </a:p>
          <a:p>
            <a:pPr indent="-342888" lvl="0" marL="609585" rtl="0" algn="l">
              <a:lnSpc>
                <a:spcPct val="90000"/>
              </a:lnSpc>
              <a:spcBef>
                <a:spcPts val="0"/>
              </a:spcBef>
              <a:spcAft>
                <a:spcPts val="0"/>
              </a:spcAft>
              <a:buClr>
                <a:srgbClr val="000000"/>
              </a:buClr>
              <a:buSzPts val="1800"/>
              <a:buFont typeface="Arial"/>
              <a:buNone/>
            </a:pPr>
            <a:r>
              <a:t/>
            </a:r>
            <a:endParaRPr b="1" sz="2000" u="sng">
              <a:solidFill>
                <a:srgbClr val="662F8E"/>
              </a:solidFill>
            </a:endParaRPr>
          </a:p>
          <a:p>
            <a:pPr indent="0" lvl="0" marL="152396" rtl="0" algn="l">
              <a:lnSpc>
                <a:spcPct val="90000"/>
              </a:lnSpc>
              <a:spcBef>
                <a:spcPts val="0"/>
              </a:spcBef>
              <a:spcAft>
                <a:spcPts val="0"/>
              </a:spcAft>
              <a:buClr>
                <a:srgbClr val="000000"/>
              </a:buClr>
              <a:buSzPts val="1800"/>
              <a:buNone/>
            </a:pPr>
            <a:r>
              <a:rPr b="1" lang="en-US" sz="2000" u="sng">
                <a:solidFill>
                  <a:srgbClr val="662F8E"/>
                </a:solidFill>
              </a:rPr>
              <a:t>¿Qué sigue?</a:t>
            </a:r>
            <a:endParaRPr/>
          </a:p>
          <a:p>
            <a:pPr indent="-457188" lvl="0" marL="609585" rtl="0" algn="l">
              <a:lnSpc>
                <a:spcPct val="90000"/>
              </a:lnSpc>
              <a:spcBef>
                <a:spcPts val="0"/>
              </a:spcBef>
              <a:spcAft>
                <a:spcPts val="0"/>
              </a:spcAft>
              <a:buClr>
                <a:srgbClr val="000000"/>
              </a:buClr>
              <a:buSzPts val="1800"/>
              <a:buFont typeface="Arial"/>
              <a:buChar char="•"/>
            </a:pPr>
            <a:r>
              <a:rPr lang="en-US" sz="2000"/>
              <a:t>La resolución se presentará ahora al Consejo Económico y Social de las Naciones Unidas para su aprobación.</a:t>
            </a:r>
            <a:endParaRPr/>
          </a:p>
          <a:p>
            <a:pPr indent="0" lvl="0" marL="152396" rtl="0" algn="l">
              <a:lnSpc>
                <a:spcPct val="90000"/>
              </a:lnSpc>
              <a:spcBef>
                <a:spcPts val="0"/>
              </a:spcBef>
              <a:spcAft>
                <a:spcPts val="0"/>
              </a:spcAft>
              <a:buClr>
                <a:srgbClr val="000000"/>
              </a:buClr>
              <a:buSzPts val="1800"/>
              <a:buNone/>
            </a:pPr>
            <a:r>
              <a:rPr b="1" lang="en-US" sz="2000" u="sng">
                <a:solidFill>
                  <a:srgbClr val="662F8E"/>
                </a:solidFill>
              </a:rPr>
              <a:t>Advocacy does not stop here!!</a:t>
            </a:r>
            <a:endParaRPr/>
          </a:p>
          <a:p>
            <a:pPr indent="-342888" lvl="0" marL="609585" rtl="0" algn="l">
              <a:lnSpc>
                <a:spcPct val="90000"/>
              </a:lnSpc>
              <a:spcBef>
                <a:spcPts val="0"/>
              </a:spcBef>
              <a:spcAft>
                <a:spcPts val="0"/>
              </a:spcAft>
              <a:buClr>
                <a:srgbClr val="000000"/>
              </a:buClr>
              <a:buSzPts val="1800"/>
              <a:buFont typeface="Arial"/>
              <a:buNone/>
            </a:pPr>
            <a:r>
              <a:t/>
            </a:r>
            <a:endParaRPr b="1" sz="2000" u="sng">
              <a:solidFill>
                <a:srgbClr val="662F8E"/>
              </a:solidFill>
            </a:endParaRPr>
          </a:p>
        </p:txBody>
      </p:sp>
      <p:pic>
        <p:nvPicPr>
          <p:cNvPr descr="C2-HD-BTM.png" id="913" name="Google Shape;913;p104"/>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sp>
        <p:nvSpPr>
          <p:cNvPr id="918" name="Google Shape;918;p105"/>
          <p:cNvSpPr txBox="1"/>
          <p:nvPr>
            <p:ph type="title"/>
          </p:nvPr>
        </p:nvSpPr>
        <p:spPr>
          <a:xfrm>
            <a:off x="833282" y="3532367"/>
            <a:ext cx="10820399" cy="28019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94579"/>
              </a:buClr>
              <a:buSzPts val="5000"/>
              <a:buFont typeface="Century Gothic"/>
              <a:buNone/>
            </a:pPr>
            <a:r>
              <a:rPr b="1" lang="en-US" sz="5000" u="sng">
                <a:solidFill>
                  <a:srgbClr val="E94579"/>
                </a:solidFill>
              </a:rPr>
              <a:t>UNANIMA Y TÚ</a:t>
            </a:r>
            <a:br>
              <a:rPr b="1" lang="en-US" sz="5000" u="sng">
                <a:solidFill>
                  <a:srgbClr val="E94579"/>
                </a:solidFill>
              </a:rPr>
            </a:br>
            <a:br>
              <a:rPr b="1" lang="en-US" sz="5000" u="sng">
                <a:solidFill>
                  <a:srgbClr val="E94579"/>
                </a:solidFill>
              </a:rPr>
            </a:br>
            <a:endParaRPr b="1" sz="5000" u="sng">
              <a:solidFill>
                <a:srgbClr val="E94579"/>
              </a:solidFill>
            </a:endParaRPr>
          </a:p>
        </p:txBody>
      </p:sp>
      <p:pic>
        <p:nvPicPr>
          <p:cNvPr id="919" name="Google Shape;919;p105"/>
          <p:cNvPicPr preferRelativeResize="0"/>
          <p:nvPr/>
        </p:nvPicPr>
        <p:blipFill rotWithShape="1">
          <a:blip r:embed="rId3">
            <a:alphaModFix/>
          </a:blip>
          <a:srcRect b="0" l="0" r="0" t="0"/>
          <a:stretch/>
        </p:blipFill>
        <p:spPr>
          <a:xfrm>
            <a:off x="1606655" y="1328649"/>
            <a:ext cx="8978683" cy="238794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106"/>
          <p:cNvSpPr txBox="1"/>
          <p:nvPr>
            <p:ph type="title"/>
          </p:nvPr>
        </p:nvSpPr>
        <p:spPr>
          <a:xfrm>
            <a:off x="415600" y="496966"/>
            <a:ext cx="11360800" cy="697061"/>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UNANIMA Y TÚ</a:t>
            </a:r>
            <a:br>
              <a:rPr b="1" lang="en-US">
                <a:solidFill>
                  <a:srgbClr val="2264C8"/>
                </a:solidFill>
              </a:rPr>
            </a:br>
            <a:br>
              <a:rPr b="1" lang="en-US">
                <a:solidFill>
                  <a:srgbClr val="2264C8"/>
                </a:solidFill>
              </a:rPr>
            </a:br>
            <a:endParaRPr b="1">
              <a:solidFill>
                <a:srgbClr val="2264C8"/>
              </a:solidFill>
            </a:endParaRPr>
          </a:p>
        </p:txBody>
      </p:sp>
      <p:pic>
        <p:nvPicPr>
          <p:cNvPr id="925" name="Google Shape;925;p106"/>
          <p:cNvPicPr preferRelativeResize="0"/>
          <p:nvPr/>
        </p:nvPicPr>
        <p:blipFill rotWithShape="1">
          <a:blip r:embed="rId3">
            <a:alphaModFix/>
          </a:blip>
          <a:srcRect b="0" l="0" r="0" t="0"/>
          <a:stretch/>
        </p:blipFill>
        <p:spPr>
          <a:xfrm rot="7530471">
            <a:off x="6700403" y="760954"/>
            <a:ext cx="1337167" cy="1337175"/>
          </a:xfrm>
          <a:prstGeom prst="rect">
            <a:avLst/>
          </a:prstGeom>
          <a:noFill/>
          <a:ln>
            <a:noFill/>
          </a:ln>
        </p:spPr>
      </p:pic>
      <p:pic>
        <p:nvPicPr>
          <p:cNvPr id="926" name="Google Shape;926;p106"/>
          <p:cNvPicPr preferRelativeResize="0"/>
          <p:nvPr/>
        </p:nvPicPr>
        <p:blipFill rotWithShape="1">
          <a:blip r:embed="rId4">
            <a:alphaModFix/>
          </a:blip>
          <a:srcRect b="0" l="0" r="0" t="0"/>
          <a:stretch/>
        </p:blipFill>
        <p:spPr>
          <a:xfrm>
            <a:off x="7545967" y="4925466"/>
            <a:ext cx="4646032" cy="1797433"/>
          </a:xfrm>
          <a:prstGeom prst="rect">
            <a:avLst/>
          </a:prstGeom>
          <a:noFill/>
          <a:ln>
            <a:noFill/>
          </a:ln>
        </p:spPr>
      </p:pic>
      <p:sp>
        <p:nvSpPr>
          <p:cNvPr id="927" name="Google Shape;927;p106"/>
          <p:cNvSpPr txBox="1"/>
          <p:nvPr/>
        </p:nvSpPr>
        <p:spPr>
          <a:xfrm>
            <a:off x="7869067" y="855407"/>
            <a:ext cx="4238400" cy="3676344"/>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400" u="sng">
                <a:solidFill>
                  <a:srgbClr val="FF0000"/>
                </a:solidFill>
                <a:latin typeface="Lato"/>
                <a:ea typeface="Lato"/>
                <a:cs typeface="Lato"/>
                <a:sym typeface="Lato"/>
              </a:rPr>
              <a:t>In NYC</a:t>
            </a:r>
            <a:endParaRPr b="1" sz="2400" u="sng">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Asistir a otras Comisiones o Foros</a:t>
            </a:r>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Asistir a CSW, CSocD, HLPF, ECOSOC Youth Forum + más</a:t>
            </a:r>
            <a:endParaRPr sz="2400">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Solicitar la beca Catherine Ferguson</a:t>
            </a:r>
            <a:endParaRPr sz="2400">
              <a:solidFill>
                <a:srgbClr val="FF0000"/>
              </a:solidFill>
              <a:latin typeface="Lato"/>
              <a:ea typeface="Lato"/>
              <a:cs typeface="Lato"/>
              <a:sym typeface="Lato"/>
            </a:endParaRPr>
          </a:p>
        </p:txBody>
      </p:sp>
      <p:pic>
        <p:nvPicPr>
          <p:cNvPr id="928" name="Google Shape;928;p106"/>
          <p:cNvPicPr preferRelativeResize="0"/>
          <p:nvPr/>
        </p:nvPicPr>
        <p:blipFill rotWithShape="1">
          <a:blip r:embed="rId5">
            <a:alphaModFix/>
          </a:blip>
          <a:srcRect b="0" l="0" r="0" t="0"/>
          <a:stretch/>
        </p:blipFill>
        <p:spPr>
          <a:xfrm>
            <a:off x="-11687" y="0"/>
            <a:ext cx="6838951" cy="6858000"/>
          </a:xfrm>
          <a:prstGeom prst="rect">
            <a:avLst/>
          </a:prstGeom>
          <a:noFill/>
          <a:ln>
            <a:noFill/>
          </a:ln>
        </p:spPr>
      </p:pic>
      <p:sp>
        <p:nvSpPr>
          <p:cNvPr id="929" name="Google Shape;929;p106"/>
          <p:cNvSpPr txBox="1"/>
          <p:nvPr>
            <p:ph idx="1" type="body"/>
          </p:nvPr>
        </p:nvSpPr>
        <p:spPr>
          <a:xfrm>
            <a:off x="152133" y="135100"/>
            <a:ext cx="6686800" cy="58384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800"/>
              <a:buNone/>
            </a:pPr>
            <a:r>
              <a:rPr b="1" lang="en-US" sz="2667" u="sng"/>
              <a:t>Dondequiera que estés...</a:t>
            </a:r>
            <a:endParaRPr/>
          </a:p>
          <a:p>
            <a:pPr indent="0" lvl="0" marL="0" rtl="0" algn="ctr">
              <a:lnSpc>
                <a:spcPct val="90000"/>
              </a:lnSpc>
              <a:spcBef>
                <a:spcPts val="0"/>
              </a:spcBef>
              <a:spcAft>
                <a:spcPts val="0"/>
              </a:spcAft>
              <a:buClr>
                <a:schemeClr val="dk1"/>
              </a:buClr>
              <a:buSzPts val="1800"/>
              <a:buNone/>
            </a:pPr>
            <a:r>
              <a:t/>
            </a:r>
            <a:endParaRPr b="1" sz="2667" u="sng"/>
          </a:p>
          <a:p>
            <a:pPr indent="0" lvl="0" marL="0" rtl="0" algn="ctr">
              <a:lnSpc>
                <a:spcPct val="90000"/>
              </a:lnSpc>
              <a:spcBef>
                <a:spcPts val="2133"/>
              </a:spcBef>
              <a:spcAft>
                <a:spcPts val="0"/>
              </a:spcAft>
              <a:buClr>
                <a:schemeClr val="dk1"/>
              </a:buClr>
              <a:buSzPts val="1800"/>
              <a:buNone/>
            </a:pPr>
            <a:r>
              <a:rPr lang="en-US"/>
              <a:t>Contribuir a la misión de la interfaz de usuario localmente</a:t>
            </a:r>
            <a:endParaRPr/>
          </a:p>
          <a:p>
            <a:pPr indent="0" lvl="0" marL="0" rtl="0" algn="ctr">
              <a:lnSpc>
                <a:spcPct val="90000"/>
              </a:lnSpc>
              <a:spcBef>
                <a:spcPts val="2133"/>
              </a:spcBef>
              <a:spcAft>
                <a:spcPts val="0"/>
              </a:spcAft>
              <a:buClr>
                <a:schemeClr val="dk1"/>
              </a:buClr>
              <a:buSzPts val="1800"/>
              <a:buNone/>
            </a:pPr>
            <a:r>
              <a:rPr lang="en-US"/>
              <a:t>Díganos lo que está haciendo</a:t>
            </a:r>
            <a:endParaRPr/>
          </a:p>
          <a:p>
            <a:pPr indent="0" lvl="0" marL="0" rtl="0" algn="ctr">
              <a:lnSpc>
                <a:spcPct val="90000"/>
              </a:lnSpc>
              <a:spcBef>
                <a:spcPts val="2133"/>
              </a:spcBef>
              <a:spcAft>
                <a:spcPts val="0"/>
              </a:spcAft>
              <a:buClr>
                <a:schemeClr val="dk1"/>
              </a:buClr>
              <a:buSzPts val="1800"/>
              <a:buNone/>
            </a:pPr>
            <a:r>
              <a:rPr lang="en-US"/>
              <a:t>Responder a solicitudes y encuestas</a:t>
            </a:r>
            <a:endParaRPr/>
          </a:p>
          <a:p>
            <a:pPr indent="0" lvl="0" marL="0" rtl="0" algn="ctr">
              <a:lnSpc>
                <a:spcPct val="90000"/>
              </a:lnSpc>
              <a:spcBef>
                <a:spcPts val="2133"/>
              </a:spcBef>
              <a:spcAft>
                <a:spcPts val="0"/>
              </a:spcAft>
              <a:buClr>
                <a:schemeClr val="dk1"/>
              </a:buClr>
              <a:buSzPts val="1800"/>
              <a:buNone/>
            </a:pPr>
            <a:r>
              <a:rPr lang="en-US"/>
              <a:t>Trabaje junto con su congregación y otros miembros de la interfaz de usuario en su área</a:t>
            </a:r>
            <a:endParaRPr/>
          </a:p>
          <a:p>
            <a:pPr indent="0" lvl="0" marL="0" rtl="0" algn="ctr">
              <a:lnSpc>
                <a:spcPct val="90000"/>
              </a:lnSpc>
              <a:spcBef>
                <a:spcPts val="2133"/>
              </a:spcBef>
              <a:spcAft>
                <a:spcPts val="0"/>
              </a:spcAft>
              <a:buClr>
                <a:schemeClr val="dk1"/>
              </a:buClr>
              <a:buSzPts val="1800"/>
              <a:buNone/>
            </a:pPr>
            <a:r>
              <a:rPr lang="en-US"/>
              <a:t>Asistir a conferencias y comisiones regionales</a:t>
            </a:r>
            <a:endParaRPr/>
          </a:p>
          <a:p>
            <a:pPr indent="0" lvl="0" marL="0" rtl="0" algn="ctr">
              <a:lnSpc>
                <a:spcPct val="90000"/>
              </a:lnSpc>
              <a:spcBef>
                <a:spcPts val="2133"/>
              </a:spcBef>
              <a:spcAft>
                <a:spcPts val="0"/>
              </a:spcAft>
              <a:buClr>
                <a:schemeClr val="dk1"/>
              </a:buClr>
              <a:buSzPts val="1800"/>
              <a:buNone/>
            </a:pPr>
            <a:r>
              <a:rPr lang="en-US"/>
              <a:t>Manténgase al día con las políticas, prioridades y actividades de las Naciones Unidas en sus países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sp>
        <p:nvSpPr>
          <p:cNvPr id="935" name="Google Shape;935;p107"/>
          <p:cNvSpPr txBox="1"/>
          <p:nvPr>
            <p:ph type="title"/>
          </p:nvPr>
        </p:nvSpPr>
        <p:spPr>
          <a:xfrm>
            <a:off x="4213184" y="759618"/>
            <a:ext cx="7369215" cy="1325563"/>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2264C8"/>
              </a:buClr>
              <a:buSzPts val="3600"/>
              <a:buFont typeface="Century Gothic"/>
              <a:buNone/>
            </a:pPr>
            <a:r>
              <a:rPr b="1" lang="en-US" sz="3600">
                <a:solidFill>
                  <a:srgbClr val="2264C8"/>
                </a:solidFill>
              </a:rPr>
              <a:t>¿CÓMO SE INVOLUCRA CON NUESTRA INVESTIGACIÓN?</a:t>
            </a:r>
            <a:br>
              <a:rPr b="1" lang="en-US" sz="3600">
                <a:solidFill>
                  <a:srgbClr val="2264C8"/>
                </a:solidFill>
              </a:rPr>
            </a:br>
            <a:endParaRPr b="1" sz="3600">
              <a:solidFill>
                <a:srgbClr val="2264C8"/>
              </a:solidFill>
            </a:endParaRPr>
          </a:p>
        </p:txBody>
      </p:sp>
      <p:pic>
        <p:nvPicPr>
          <p:cNvPr descr="C2-HD-BTM.png" id="936" name="Google Shape;936;p107"/>
          <p:cNvPicPr preferRelativeResize="0"/>
          <p:nvPr/>
        </p:nvPicPr>
        <p:blipFill rotWithShape="1">
          <a:blip r:embed="rId3">
            <a:alphaModFix/>
          </a:blip>
          <a:srcRect b="0" l="0" r="0" t="0"/>
          <a:stretch/>
        </p:blipFill>
        <p:spPr>
          <a:xfrm>
            <a:off x="0" y="6272938"/>
            <a:ext cx="12192000" cy="585061"/>
          </a:xfrm>
          <a:prstGeom prst="rect">
            <a:avLst/>
          </a:prstGeom>
          <a:noFill/>
          <a:ln>
            <a:noFill/>
          </a:ln>
        </p:spPr>
      </p:pic>
      <p:sp>
        <p:nvSpPr>
          <p:cNvPr id="937" name="Google Shape;937;p107"/>
          <p:cNvSpPr txBox="1"/>
          <p:nvPr/>
        </p:nvSpPr>
        <p:spPr>
          <a:xfrm>
            <a:off x="4860279" y="1597305"/>
            <a:ext cx="7084795" cy="4362891"/>
          </a:xfrm>
          <a:prstGeom prst="rect">
            <a:avLst/>
          </a:prstGeom>
          <a:noFill/>
          <a:ln>
            <a:noFill/>
          </a:ln>
        </p:spPr>
        <p:txBody>
          <a:bodyPr anchorCtr="0" anchor="t" bIns="121900" lIns="121900" spcFirstLastPara="1" rIns="121900" wrap="square" tIns="121900">
            <a:noAutofit/>
          </a:bodyPr>
          <a:lstStyle/>
          <a:p>
            <a:pPr indent="-228600" lvl="0" marL="228600" marR="0" rtl="0" algn="l">
              <a:lnSpc>
                <a:spcPct val="90000"/>
              </a:lnSpc>
              <a:spcBef>
                <a:spcPts val="1000"/>
              </a:spcBef>
              <a:spcAft>
                <a:spcPts val="0"/>
              </a:spcAft>
              <a:buClr>
                <a:srgbClr val="000000"/>
              </a:buClr>
              <a:buSzPts val="2000"/>
              <a:buFont typeface="Arial"/>
              <a:buChar char="•"/>
            </a:pPr>
            <a:r>
              <a:rPr b="1" lang="en-US" sz="2000">
                <a:solidFill>
                  <a:srgbClr val="662F8E"/>
                </a:solidFill>
                <a:latin typeface="Century Gothic"/>
                <a:ea typeface="Century Gothic"/>
                <a:cs typeface="Century Gothic"/>
                <a:sym typeface="Century Gothic"/>
              </a:rPr>
              <a:t>Contribuir a nuestra investigación – Envíenos sus historias a través de nuestro sitio web</a:t>
            </a:r>
            <a:endParaRPr/>
          </a:p>
          <a:p>
            <a:pPr indent="-228600" lvl="0" marL="228600" marR="0" rtl="0" algn="l">
              <a:lnSpc>
                <a:spcPct val="90000"/>
              </a:lnSpc>
              <a:spcBef>
                <a:spcPts val="1000"/>
              </a:spcBef>
              <a:spcAft>
                <a:spcPts val="0"/>
              </a:spcAft>
              <a:buClr>
                <a:srgbClr val="000000"/>
              </a:buClr>
              <a:buSzPts val="2000"/>
              <a:buFont typeface="Arial"/>
              <a:buChar char="•"/>
            </a:pPr>
            <a:r>
              <a:rPr b="1" lang="en-US" sz="2000">
                <a:solidFill>
                  <a:srgbClr val="662F8E"/>
                </a:solidFill>
                <a:latin typeface="Century Gothic"/>
                <a:ea typeface="Century Gothic"/>
                <a:cs typeface="Century Gothic"/>
                <a:sym typeface="Century Gothic"/>
              </a:rPr>
              <a:t>Cuéntanos lo que estás haciendo en tus comunidades en respuesta a la falta de vivienda y el desplazamiento – Envíanos tus historias a través de nuestro sitio web</a:t>
            </a:r>
            <a:endParaRPr/>
          </a:p>
          <a:p>
            <a:pPr indent="-228600" lvl="0" marL="228600" marR="0" rtl="0" algn="l">
              <a:lnSpc>
                <a:spcPct val="90000"/>
              </a:lnSpc>
              <a:spcBef>
                <a:spcPts val="1000"/>
              </a:spcBef>
              <a:spcAft>
                <a:spcPts val="0"/>
              </a:spcAft>
              <a:buClr>
                <a:srgbClr val="000000"/>
              </a:buClr>
              <a:buSzPts val="2000"/>
              <a:buFont typeface="Arial"/>
              <a:buChar char="•"/>
            </a:pPr>
            <a:r>
              <a:rPr b="1" lang="en-US" sz="2000">
                <a:solidFill>
                  <a:srgbClr val="662F8E"/>
                </a:solidFill>
                <a:latin typeface="Century Gothic"/>
                <a:ea typeface="Century Gothic"/>
                <a:cs typeface="Century Gothic"/>
                <a:sym typeface="Century Gothic"/>
              </a:rPr>
              <a:t>Voluntariado – Echa un vistazo  en nuestro sitio web a las diferentes maneras en que puedes ser voluntaria con nosotros </a:t>
            </a:r>
            <a:endParaRPr/>
          </a:p>
          <a:p>
            <a:pPr indent="-228600" lvl="0" marL="228600" marR="0" rtl="0" algn="l">
              <a:lnSpc>
                <a:spcPct val="90000"/>
              </a:lnSpc>
              <a:spcBef>
                <a:spcPts val="1000"/>
              </a:spcBef>
              <a:spcAft>
                <a:spcPts val="0"/>
              </a:spcAft>
              <a:buClr>
                <a:srgbClr val="000000"/>
              </a:buClr>
              <a:buSzPts val="2000"/>
              <a:buFont typeface="Arial"/>
              <a:buChar char="•"/>
            </a:pPr>
            <a:r>
              <a:rPr b="1" lang="en-US" sz="2000">
                <a:solidFill>
                  <a:srgbClr val="5F196F"/>
                </a:solidFill>
                <a:latin typeface="Century Gothic"/>
                <a:ea typeface="Century Gothic"/>
                <a:cs typeface="Century Gothic"/>
                <a:sym typeface="Century Gothic"/>
              </a:rPr>
              <a:t>Manténgase al día con nuestras redes sociales – Me gusta, comentar y compartir nuestra publicación en Facebook, Twitter e Instagram</a:t>
            </a:r>
            <a:endParaRPr/>
          </a:p>
          <a:p>
            <a:pPr indent="-228600" lvl="0" marL="228600" marR="0" rtl="0" algn="l">
              <a:lnSpc>
                <a:spcPct val="90000"/>
              </a:lnSpc>
              <a:spcBef>
                <a:spcPts val="1000"/>
              </a:spcBef>
              <a:spcAft>
                <a:spcPts val="0"/>
              </a:spcAft>
              <a:buClr>
                <a:srgbClr val="000000"/>
              </a:buClr>
              <a:buSzPts val="2000"/>
              <a:buFont typeface="Arial"/>
              <a:buChar char="•"/>
            </a:pPr>
            <a:r>
              <a:rPr b="1" lang="en-US" sz="2000">
                <a:solidFill>
                  <a:srgbClr val="5F196F"/>
                </a:solidFill>
                <a:latin typeface="Century Gothic"/>
                <a:ea typeface="Century Gothic"/>
                <a:cs typeface="Century Gothic"/>
                <a:sym typeface="Century Gothic"/>
              </a:rPr>
              <a:t>Comparta su experiencia– Póngase en contacto con nuestra oficina para compartir su experiencia</a:t>
            </a:r>
            <a:endParaRPr sz="2000">
              <a:solidFill>
                <a:schemeClr val="dk1"/>
              </a:solidFill>
              <a:latin typeface="Century Gothic"/>
              <a:ea typeface="Century Gothic"/>
              <a:cs typeface="Century Gothic"/>
              <a:sym typeface="Century Gothic"/>
            </a:endParaRPr>
          </a:p>
        </p:txBody>
      </p:sp>
      <p:pic>
        <p:nvPicPr>
          <p:cNvPr descr="Cheers" id="938" name="Google Shape;938;p107"/>
          <p:cNvPicPr preferRelativeResize="0"/>
          <p:nvPr/>
        </p:nvPicPr>
        <p:blipFill rotWithShape="1">
          <a:blip r:embed="rId4">
            <a:alphaModFix/>
          </a:blip>
          <a:srcRect b="0" l="0" r="0" t="0"/>
          <a:stretch/>
        </p:blipFill>
        <p:spPr>
          <a:xfrm>
            <a:off x="1058539" y="1941691"/>
            <a:ext cx="2974617" cy="297461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2" name="Shape 942"/>
        <p:cNvGrpSpPr/>
        <p:nvPr/>
      </p:nvGrpSpPr>
      <p:grpSpPr>
        <a:xfrm>
          <a:off x="0" y="0"/>
          <a:ext cx="0" cy="0"/>
          <a:chOff x="0" y="0"/>
          <a:chExt cx="0" cy="0"/>
        </a:xfrm>
      </p:grpSpPr>
      <p:sp>
        <p:nvSpPr>
          <p:cNvPr id="943" name="Google Shape;943;p108"/>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MUJERES DE CORAJE</a:t>
            </a:r>
            <a:endParaRPr b="1">
              <a:solidFill>
                <a:srgbClr val="2264C8"/>
              </a:solidFill>
            </a:endParaRPr>
          </a:p>
        </p:txBody>
      </p:sp>
      <p:sp>
        <p:nvSpPr>
          <p:cNvPr id="944" name="Google Shape;944;p108"/>
          <p:cNvSpPr txBox="1"/>
          <p:nvPr>
            <p:ph idx="1" type="body"/>
          </p:nvPr>
        </p:nvSpPr>
        <p:spPr>
          <a:xfrm>
            <a:off x="237167" y="1672600"/>
            <a:ext cx="6716800" cy="447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FFFF00"/>
              </a:buClr>
              <a:buSzPts val="1800"/>
              <a:buChar char="●"/>
            </a:pPr>
            <a:r>
              <a:rPr lang="en-US">
                <a:solidFill>
                  <a:srgbClr val="2264C8"/>
                </a:solidFill>
              </a:rPr>
              <a:t>Otorgada anualmente desde 2008</a:t>
            </a:r>
            <a:endParaRPr/>
          </a:p>
          <a:p>
            <a:pPr indent="-457188" lvl="0" marL="609585" rtl="0" algn="l">
              <a:lnSpc>
                <a:spcPct val="90000"/>
              </a:lnSpc>
              <a:spcBef>
                <a:spcPts val="0"/>
              </a:spcBef>
              <a:spcAft>
                <a:spcPts val="0"/>
              </a:spcAft>
              <a:buClr>
                <a:srgbClr val="FFFF00"/>
              </a:buClr>
              <a:buSzPts val="1800"/>
              <a:buChar char="●"/>
            </a:pPr>
            <a:r>
              <a:rPr lang="en-US"/>
              <a:t>Otorgada a una mujer que ha demostrado valor frente a la adversidad</a:t>
            </a:r>
            <a:endParaRPr/>
          </a:p>
          <a:p>
            <a:pPr indent="-457188" lvl="0" marL="609585" rtl="0" algn="l">
              <a:lnSpc>
                <a:spcPct val="90000"/>
              </a:lnSpc>
              <a:spcBef>
                <a:spcPts val="0"/>
              </a:spcBef>
              <a:spcAft>
                <a:spcPts val="0"/>
              </a:spcAft>
              <a:buClr>
                <a:srgbClr val="FFFF00"/>
              </a:buClr>
              <a:buSzPts val="1800"/>
              <a:buChar char="●"/>
            </a:pPr>
            <a:r>
              <a:rPr lang="en-US"/>
              <a:t>Refleja y apoya los valores y principios de las Naciones Unidas</a:t>
            </a:r>
            <a:endParaRPr/>
          </a:p>
          <a:p>
            <a:pPr indent="-457188" lvl="0" marL="609585" rtl="0" algn="l">
              <a:lnSpc>
                <a:spcPct val="90000"/>
              </a:lnSpc>
              <a:spcBef>
                <a:spcPts val="0"/>
              </a:spcBef>
              <a:spcAft>
                <a:spcPts val="0"/>
              </a:spcAft>
              <a:buClr>
                <a:srgbClr val="FFFF00"/>
              </a:buClr>
              <a:buSzPts val="1800"/>
              <a:buChar char="●"/>
            </a:pPr>
            <a:r>
              <a:rPr lang="en-US"/>
              <a:t>Nominado por una o más congregaciones de la interfaz de usuario</a:t>
            </a:r>
            <a:endParaRPr/>
          </a:p>
          <a:p>
            <a:pPr indent="-457188" lvl="0" marL="609585" rtl="0" algn="l">
              <a:lnSpc>
                <a:spcPct val="90000"/>
              </a:lnSpc>
              <a:spcBef>
                <a:spcPts val="0"/>
              </a:spcBef>
              <a:spcAft>
                <a:spcPts val="0"/>
              </a:spcAft>
              <a:buClr>
                <a:srgbClr val="FFFF00"/>
              </a:buClr>
              <a:buSzPts val="1800"/>
              <a:buChar char="●"/>
            </a:pPr>
            <a:r>
              <a:rPr lang="en-US">
                <a:solidFill>
                  <a:srgbClr val="2264C8"/>
                </a:solidFill>
              </a:rPr>
              <a:t>Muestra valor relacionado con las principales áreas de preocupación de la interfaz de usuario</a:t>
            </a:r>
            <a:endParaRPr/>
          </a:p>
        </p:txBody>
      </p:sp>
      <p:pic>
        <p:nvPicPr>
          <p:cNvPr descr="C2-HD-BTM.png" id="945" name="Google Shape;945;p10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946" name="Google Shape;946;p108"/>
          <p:cNvPicPr preferRelativeResize="0"/>
          <p:nvPr/>
        </p:nvPicPr>
        <p:blipFill rotWithShape="1">
          <a:blip r:embed="rId4">
            <a:alphaModFix/>
          </a:blip>
          <a:srcRect b="0" l="0" r="0" t="0"/>
          <a:stretch/>
        </p:blipFill>
        <p:spPr>
          <a:xfrm rot="5400000">
            <a:off x="6930971" y="1875192"/>
            <a:ext cx="4145797" cy="3109348"/>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descr="C2-HD-BTM.png" id="214" name="Google Shape;214;p28"/>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215" name="Google Shape;215;p28"/>
          <p:cNvSpPr txBox="1"/>
          <p:nvPr>
            <p:ph idx="1" type="body"/>
          </p:nvPr>
        </p:nvSpPr>
        <p:spPr>
          <a:xfrm>
            <a:off x="1085132" y="938245"/>
            <a:ext cx="4850718" cy="64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sz="1867"/>
              <a:t>Carmelite Sisters of Charity, Vedruna</a:t>
            </a:r>
            <a:endParaRPr sz="1867"/>
          </a:p>
          <a:p>
            <a:pPr indent="0" lvl="0" marL="0" rtl="0" algn="l">
              <a:lnSpc>
                <a:spcPct val="90000"/>
              </a:lnSpc>
              <a:spcBef>
                <a:spcPts val="2133"/>
              </a:spcBef>
              <a:spcAft>
                <a:spcPts val="0"/>
              </a:spcAft>
              <a:buClr>
                <a:schemeClr val="dk1"/>
              </a:buClr>
              <a:buSzPts val="1800"/>
              <a:buNone/>
            </a:pPr>
            <a:r>
              <a:rPr lang="en-US" sz="1867"/>
              <a:t>Congregation de Notre Dame</a:t>
            </a:r>
            <a:endParaRPr sz="1867"/>
          </a:p>
          <a:p>
            <a:pPr indent="0" lvl="0" marL="0" rtl="0" algn="l">
              <a:lnSpc>
                <a:spcPct val="90000"/>
              </a:lnSpc>
              <a:spcBef>
                <a:spcPts val="2133"/>
              </a:spcBef>
              <a:spcAft>
                <a:spcPts val="0"/>
              </a:spcAft>
              <a:buClr>
                <a:schemeClr val="dk1"/>
              </a:buClr>
              <a:buSzPts val="1800"/>
              <a:buNone/>
            </a:pPr>
            <a:r>
              <a:rPr lang="en-US" sz="1867"/>
              <a:t>Congregation of Bon Secours of Paris</a:t>
            </a:r>
            <a:endParaRPr sz="1867"/>
          </a:p>
          <a:p>
            <a:pPr indent="0" lvl="0" marL="0" rtl="0" algn="l">
              <a:lnSpc>
                <a:spcPct val="90000"/>
              </a:lnSpc>
              <a:spcBef>
                <a:spcPts val="2133"/>
              </a:spcBef>
              <a:spcAft>
                <a:spcPts val="0"/>
              </a:spcAft>
              <a:buClr>
                <a:schemeClr val="dk1"/>
              </a:buClr>
              <a:buSzPts val="1800"/>
              <a:buNone/>
            </a:pPr>
            <a:r>
              <a:rPr lang="en-US" sz="1867"/>
              <a:t>Congregation of Mary (Marist Sisters)</a:t>
            </a:r>
            <a:endParaRPr sz="1867"/>
          </a:p>
          <a:p>
            <a:pPr indent="0" lvl="0" marL="0" rtl="0" algn="l">
              <a:lnSpc>
                <a:spcPct val="90000"/>
              </a:lnSpc>
              <a:spcBef>
                <a:spcPts val="2133"/>
              </a:spcBef>
              <a:spcAft>
                <a:spcPts val="0"/>
              </a:spcAft>
              <a:buClr>
                <a:schemeClr val="dk1"/>
              </a:buClr>
              <a:buSzPts val="1800"/>
              <a:buNone/>
            </a:pPr>
            <a:r>
              <a:rPr lang="en-US" sz="1867"/>
              <a:t>Congregation of Saint Brigid (Brigidines)</a:t>
            </a:r>
            <a:endParaRPr sz="1867"/>
          </a:p>
          <a:p>
            <a:pPr indent="0" lvl="0" marL="0" rtl="0" algn="l">
              <a:lnSpc>
                <a:spcPct val="90000"/>
              </a:lnSpc>
              <a:spcBef>
                <a:spcPts val="2133"/>
              </a:spcBef>
              <a:spcAft>
                <a:spcPts val="0"/>
              </a:spcAft>
              <a:buClr>
                <a:schemeClr val="dk1"/>
              </a:buClr>
              <a:buSzPts val="1800"/>
              <a:buNone/>
            </a:pPr>
            <a:r>
              <a:rPr lang="en-US" sz="1867"/>
              <a:t>Congregation of Sisters of St. Agnes</a:t>
            </a:r>
            <a:endParaRPr sz="1867"/>
          </a:p>
          <a:p>
            <a:pPr indent="0" lvl="0" marL="0" rtl="0" algn="l">
              <a:lnSpc>
                <a:spcPct val="90000"/>
              </a:lnSpc>
              <a:spcBef>
                <a:spcPts val="2133"/>
              </a:spcBef>
              <a:spcAft>
                <a:spcPts val="0"/>
              </a:spcAft>
              <a:buClr>
                <a:schemeClr val="dk1"/>
              </a:buClr>
              <a:buSzPts val="1800"/>
              <a:buNone/>
            </a:pPr>
            <a:r>
              <a:rPr lang="en-US" sz="1867"/>
              <a:t>Daughters of Wisdom</a:t>
            </a:r>
            <a:endParaRPr sz="1867"/>
          </a:p>
          <a:p>
            <a:pPr indent="0" lvl="0" marL="0" rtl="0" algn="l">
              <a:lnSpc>
                <a:spcPct val="90000"/>
              </a:lnSpc>
              <a:spcBef>
                <a:spcPts val="2133"/>
              </a:spcBef>
              <a:spcAft>
                <a:spcPts val="0"/>
              </a:spcAft>
              <a:buClr>
                <a:schemeClr val="dk1"/>
              </a:buClr>
              <a:buSzPts val="1800"/>
              <a:buNone/>
            </a:pPr>
            <a:r>
              <a:rPr lang="en-US" sz="1867"/>
              <a:t>Handmaids of the Sacred Heart of Jesus</a:t>
            </a:r>
            <a:endParaRPr sz="1867"/>
          </a:p>
          <a:p>
            <a:pPr indent="0" lvl="0" marL="0" rtl="0" algn="l">
              <a:lnSpc>
                <a:spcPct val="90000"/>
              </a:lnSpc>
              <a:spcBef>
                <a:spcPts val="2133"/>
              </a:spcBef>
              <a:spcAft>
                <a:spcPts val="0"/>
              </a:spcAft>
              <a:buClr>
                <a:schemeClr val="dk1"/>
              </a:buClr>
              <a:buSzPts val="1800"/>
              <a:buNone/>
            </a:pPr>
            <a:r>
              <a:rPr lang="en-US" sz="1867"/>
              <a:t>Holy Union Sisters</a:t>
            </a:r>
            <a:endParaRPr sz="1867"/>
          </a:p>
          <a:p>
            <a:pPr indent="0" lvl="0" marL="0" rtl="0" algn="l">
              <a:lnSpc>
                <a:spcPct val="90000"/>
              </a:lnSpc>
              <a:spcBef>
                <a:spcPts val="2133"/>
              </a:spcBef>
              <a:spcAft>
                <a:spcPts val="0"/>
              </a:spcAft>
              <a:buClr>
                <a:schemeClr val="dk1"/>
              </a:buClr>
              <a:buSzPts val="1800"/>
              <a:buNone/>
            </a:pPr>
            <a:r>
              <a:rPr lang="en-US" sz="1867"/>
              <a:t>Missionary Sisters of the Sacred Heart</a:t>
            </a:r>
            <a:endParaRPr sz="1867"/>
          </a:p>
          <a:p>
            <a:pPr indent="0" lvl="0" marL="0" rtl="0" algn="l">
              <a:lnSpc>
                <a:spcPct val="90000"/>
              </a:lnSpc>
              <a:spcBef>
                <a:spcPts val="2133"/>
              </a:spcBef>
              <a:spcAft>
                <a:spcPts val="0"/>
              </a:spcAft>
              <a:buClr>
                <a:schemeClr val="dk1"/>
              </a:buClr>
              <a:buSzPts val="1800"/>
              <a:buNone/>
            </a:pPr>
            <a:r>
              <a:rPr lang="en-US" sz="1867"/>
              <a:t>Notre Dame de Sion</a:t>
            </a:r>
            <a:endParaRPr sz="1867"/>
          </a:p>
          <a:p>
            <a:pPr indent="0" lvl="0" marL="0" rtl="0" algn="l">
              <a:lnSpc>
                <a:spcPct val="90000"/>
              </a:lnSpc>
              <a:spcBef>
                <a:spcPts val="2133"/>
              </a:spcBef>
              <a:spcAft>
                <a:spcPts val="0"/>
              </a:spcAft>
              <a:buClr>
                <a:schemeClr val="dk1"/>
              </a:buClr>
              <a:buSzPts val="1800"/>
              <a:buNone/>
            </a:pPr>
            <a:r>
              <a:t/>
            </a:r>
            <a:endParaRPr sz="1867"/>
          </a:p>
          <a:p>
            <a:pPr indent="0" lvl="0" marL="0" rtl="0" algn="l">
              <a:lnSpc>
                <a:spcPct val="90000"/>
              </a:lnSpc>
              <a:spcBef>
                <a:spcPts val="2133"/>
              </a:spcBef>
              <a:spcAft>
                <a:spcPts val="2133"/>
              </a:spcAft>
              <a:buClr>
                <a:schemeClr val="dk1"/>
              </a:buClr>
              <a:buSzPts val="1800"/>
              <a:buNone/>
            </a:pPr>
            <a:r>
              <a:t/>
            </a:r>
            <a:endParaRPr/>
          </a:p>
        </p:txBody>
      </p:sp>
      <p:sp>
        <p:nvSpPr>
          <p:cNvPr id="216" name="Google Shape;216;p28"/>
          <p:cNvSpPr txBox="1"/>
          <p:nvPr>
            <p:ph idx="4294967295" type="body"/>
          </p:nvPr>
        </p:nvSpPr>
        <p:spPr>
          <a:xfrm>
            <a:off x="6256151" y="710120"/>
            <a:ext cx="5825968" cy="64611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chemeClr val="dk1"/>
              </a:buClr>
              <a:buSzPts val="1867"/>
              <a:buNone/>
            </a:pPr>
            <a:r>
              <a:rPr lang="en-US" sz="1867"/>
              <a:t>Religious of Jesus and Mary</a:t>
            </a:r>
            <a:endParaRPr sz="1867"/>
          </a:p>
          <a:p>
            <a:pPr indent="0" lvl="0" marL="0" rtl="0" algn="l">
              <a:lnSpc>
                <a:spcPct val="90000"/>
              </a:lnSpc>
              <a:spcBef>
                <a:spcPts val="2133"/>
              </a:spcBef>
              <a:spcAft>
                <a:spcPts val="0"/>
              </a:spcAft>
              <a:buClr>
                <a:schemeClr val="dk1"/>
              </a:buClr>
              <a:buSzPts val="1867"/>
              <a:buNone/>
            </a:pPr>
            <a:r>
              <a:rPr lang="en-US" sz="1867"/>
              <a:t>Religious Sisters of Charity (Ireland and Australia</a:t>
            </a:r>
            <a:endParaRPr sz="1867"/>
          </a:p>
          <a:p>
            <a:pPr indent="0" lvl="0" marL="0" rtl="0" algn="l">
              <a:lnSpc>
                <a:spcPct val="90000"/>
              </a:lnSpc>
              <a:spcBef>
                <a:spcPts val="2133"/>
              </a:spcBef>
              <a:spcAft>
                <a:spcPts val="0"/>
              </a:spcAft>
              <a:buClr>
                <a:schemeClr val="dk1"/>
              </a:buClr>
              <a:buSzPts val="1867"/>
              <a:buNone/>
            </a:pPr>
            <a:r>
              <a:rPr lang="en-US" sz="1867"/>
              <a:t>Sisters of the Assumption of the Blessed Virgin</a:t>
            </a:r>
            <a:endParaRPr sz="1867"/>
          </a:p>
          <a:p>
            <a:pPr indent="0" lvl="0" marL="0" rtl="0" algn="l">
              <a:lnSpc>
                <a:spcPct val="90000"/>
              </a:lnSpc>
              <a:spcBef>
                <a:spcPts val="2133"/>
              </a:spcBef>
              <a:spcAft>
                <a:spcPts val="0"/>
              </a:spcAft>
              <a:buClr>
                <a:schemeClr val="dk1"/>
              </a:buClr>
              <a:buSzPts val="1867"/>
              <a:buNone/>
            </a:pPr>
            <a:r>
              <a:rPr lang="en-US" sz="1867"/>
              <a:t>Sisters of the Divine Savior (Salvatorian Sisters)</a:t>
            </a:r>
            <a:endParaRPr sz="1867"/>
          </a:p>
          <a:p>
            <a:pPr indent="0" lvl="0" marL="0" rtl="0" algn="l">
              <a:lnSpc>
                <a:spcPct val="90000"/>
              </a:lnSpc>
              <a:spcBef>
                <a:spcPts val="2133"/>
              </a:spcBef>
              <a:spcAft>
                <a:spcPts val="0"/>
              </a:spcAft>
              <a:buClr>
                <a:schemeClr val="dk1"/>
              </a:buClr>
              <a:buSzPts val="1867"/>
              <a:buNone/>
            </a:pPr>
            <a:r>
              <a:rPr lang="en-US" sz="1867"/>
              <a:t>Sisters of the Holy Names of Jesus and Mary</a:t>
            </a:r>
            <a:endParaRPr sz="1867"/>
          </a:p>
          <a:p>
            <a:pPr indent="0" lvl="0" marL="0" rtl="0" algn="l">
              <a:lnSpc>
                <a:spcPct val="90000"/>
              </a:lnSpc>
              <a:spcBef>
                <a:spcPts val="2133"/>
              </a:spcBef>
              <a:spcAft>
                <a:spcPts val="0"/>
              </a:spcAft>
              <a:buClr>
                <a:schemeClr val="dk1"/>
              </a:buClr>
              <a:buSzPts val="1867"/>
              <a:buNone/>
            </a:pPr>
            <a:r>
              <a:rPr lang="en-US" sz="1867"/>
              <a:t>Sisters of Notre Dame</a:t>
            </a:r>
            <a:endParaRPr sz="1867"/>
          </a:p>
          <a:p>
            <a:pPr indent="0" lvl="0" marL="0" rtl="0" algn="l">
              <a:lnSpc>
                <a:spcPct val="90000"/>
              </a:lnSpc>
              <a:spcBef>
                <a:spcPts val="2133"/>
              </a:spcBef>
              <a:spcAft>
                <a:spcPts val="0"/>
              </a:spcAft>
              <a:buClr>
                <a:schemeClr val="dk1"/>
              </a:buClr>
              <a:buSzPts val="1867"/>
              <a:buNone/>
            </a:pPr>
            <a:r>
              <a:rPr lang="en-US" sz="1867"/>
              <a:t>Sisters of Providence</a:t>
            </a:r>
            <a:endParaRPr sz="1867"/>
          </a:p>
          <a:p>
            <a:pPr indent="0" lvl="0" marL="0" rtl="0" algn="l">
              <a:lnSpc>
                <a:spcPct val="90000"/>
              </a:lnSpc>
              <a:spcBef>
                <a:spcPts val="2133"/>
              </a:spcBef>
              <a:spcAft>
                <a:spcPts val="0"/>
              </a:spcAft>
              <a:buClr>
                <a:schemeClr val="dk1"/>
              </a:buClr>
              <a:buSzPts val="1867"/>
              <a:buNone/>
            </a:pPr>
            <a:r>
              <a:rPr lang="en-US" sz="1867"/>
              <a:t>Sisters of St. Anne</a:t>
            </a:r>
            <a:endParaRPr sz="1867"/>
          </a:p>
          <a:p>
            <a:pPr indent="0" lvl="0" marL="0" rtl="0" algn="l">
              <a:lnSpc>
                <a:spcPct val="90000"/>
              </a:lnSpc>
              <a:spcBef>
                <a:spcPts val="2133"/>
              </a:spcBef>
              <a:spcAft>
                <a:spcPts val="0"/>
              </a:spcAft>
              <a:buClr>
                <a:schemeClr val="dk1"/>
              </a:buClr>
              <a:buSzPts val="1867"/>
              <a:buNone/>
            </a:pPr>
            <a:r>
              <a:rPr lang="en-US" sz="1867"/>
              <a:t>Society of the Holy Child Jesus</a:t>
            </a:r>
            <a:endParaRPr sz="1867"/>
          </a:p>
          <a:p>
            <a:pPr indent="0" lvl="0" marL="0" rtl="0" algn="l">
              <a:lnSpc>
                <a:spcPct val="90000"/>
              </a:lnSpc>
              <a:spcBef>
                <a:spcPts val="2133"/>
              </a:spcBef>
              <a:spcAft>
                <a:spcPts val="0"/>
              </a:spcAft>
              <a:buClr>
                <a:schemeClr val="dk1"/>
              </a:buClr>
              <a:buSzPts val="1867"/>
              <a:buNone/>
            </a:pPr>
            <a:r>
              <a:rPr lang="en-US" sz="1867"/>
              <a:t>Ursuline Charism Group</a:t>
            </a:r>
            <a:endParaRPr sz="1867"/>
          </a:p>
          <a:p>
            <a:pPr indent="0" lvl="0" marL="0" rtl="0" algn="l">
              <a:lnSpc>
                <a:spcPct val="90000"/>
              </a:lnSpc>
              <a:spcBef>
                <a:spcPts val="2133"/>
              </a:spcBef>
              <a:spcAft>
                <a:spcPts val="0"/>
              </a:spcAft>
              <a:buClr>
                <a:schemeClr val="dk1"/>
              </a:buClr>
              <a:buSzPts val="1867"/>
              <a:buNone/>
            </a:pPr>
            <a:r>
              <a:rPr lang="en-US" sz="1867"/>
              <a:t>Ursuline Sisters of Mt. St. Joseph</a:t>
            </a:r>
            <a:endParaRPr sz="1867"/>
          </a:p>
          <a:p>
            <a:pPr indent="0" lvl="0" marL="0" rtl="0" algn="l">
              <a:lnSpc>
                <a:spcPct val="90000"/>
              </a:lnSpc>
              <a:spcBef>
                <a:spcPts val="2133"/>
              </a:spcBef>
              <a:spcAft>
                <a:spcPts val="0"/>
              </a:spcAft>
              <a:buClr>
                <a:schemeClr val="dk1"/>
              </a:buClr>
              <a:buSzPts val="1867"/>
              <a:buNone/>
            </a:pPr>
            <a:r>
              <a:t/>
            </a:r>
            <a:endParaRPr sz="1867"/>
          </a:p>
          <a:p>
            <a:pPr indent="0" lvl="0" marL="0" rtl="0" algn="l">
              <a:lnSpc>
                <a:spcPct val="90000"/>
              </a:lnSpc>
              <a:spcBef>
                <a:spcPts val="2133"/>
              </a:spcBef>
              <a:spcAft>
                <a:spcPts val="2133"/>
              </a:spcAft>
              <a:buClr>
                <a:schemeClr val="dk1"/>
              </a:buClr>
              <a:buSzPts val="2200"/>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0" name="Shape 950"/>
        <p:cNvGrpSpPr/>
        <p:nvPr/>
      </p:nvGrpSpPr>
      <p:grpSpPr>
        <a:xfrm>
          <a:off x="0" y="0"/>
          <a:ext cx="0" cy="0"/>
          <a:chOff x="0" y="0"/>
          <a:chExt cx="0" cy="0"/>
        </a:xfrm>
      </p:grpSpPr>
      <p:sp>
        <p:nvSpPr>
          <p:cNvPr id="951" name="Google Shape;951;p109"/>
          <p:cNvSpPr txBox="1"/>
          <p:nvPr>
            <p:ph type="title"/>
          </p:nvPr>
        </p:nvSpPr>
        <p:spPr>
          <a:xfrm>
            <a:off x="-1215498" y="345880"/>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MUJERES DE CORAJE</a:t>
            </a:r>
            <a:endParaRPr>
              <a:solidFill>
                <a:srgbClr val="FFFF00"/>
              </a:solidFill>
            </a:endParaRPr>
          </a:p>
        </p:txBody>
      </p:sp>
      <p:pic>
        <p:nvPicPr>
          <p:cNvPr id="952" name="Google Shape;952;p109"/>
          <p:cNvPicPr preferRelativeResize="0"/>
          <p:nvPr/>
        </p:nvPicPr>
        <p:blipFill rotWithShape="1">
          <a:blip r:embed="rId3">
            <a:alphaModFix/>
          </a:blip>
          <a:srcRect b="0" l="0" r="0" t="0"/>
          <a:stretch/>
        </p:blipFill>
        <p:spPr>
          <a:xfrm>
            <a:off x="116802" y="1879374"/>
            <a:ext cx="2029333" cy="1686733"/>
          </a:xfrm>
          <a:prstGeom prst="rect">
            <a:avLst/>
          </a:prstGeom>
          <a:noFill/>
          <a:ln>
            <a:noFill/>
          </a:ln>
        </p:spPr>
      </p:pic>
      <p:pic>
        <p:nvPicPr>
          <p:cNvPr id="953" name="Google Shape;953;p109"/>
          <p:cNvPicPr preferRelativeResize="0"/>
          <p:nvPr/>
        </p:nvPicPr>
        <p:blipFill rotWithShape="1">
          <a:blip r:embed="rId4">
            <a:alphaModFix/>
          </a:blip>
          <a:srcRect b="0" l="0" r="0" t="0"/>
          <a:stretch/>
        </p:blipFill>
        <p:spPr>
          <a:xfrm>
            <a:off x="2317467" y="1132600"/>
            <a:ext cx="2182116" cy="1686733"/>
          </a:xfrm>
          <a:prstGeom prst="rect">
            <a:avLst/>
          </a:prstGeom>
          <a:noFill/>
          <a:ln>
            <a:noFill/>
          </a:ln>
        </p:spPr>
      </p:pic>
      <p:pic>
        <p:nvPicPr>
          <p:cNvPr id="954" name="Google Shape;954;p109"/>
          <p:cNvPicPr preferRelativeResize="0"/>
          <p:nvPr/>
        </p:nvPicPr>
        <p:blipFill rotWithShape="1">
          <a:blip r:embed="rId5">
            <a:alphaModFix/>
          </a:blip>
          <a:srcRect b="0" l="0" r="0" t="0"/>
          <a:stretch/>
        </p:blipFill>
        <p:spPr>
          <a:xfrm>
            <a:off x="10299543" y="-140751"/>
            <a:ext cx="1874067" cy="2106955"/>
          </a:xfrm>
          <a:prstGeom prst="rect">
            <a:avLst/>
          </a:prstGeom>
          <a:noFill/>
          <a:ln>
            <a:noFill/>
          </a:ln>
        </p:spPr>
      </p:pic>
      <p:pic>
        <p:nvPicPr>
          <p:cNvPr id="955" name="Google Shape;955;p109"/>
          <p:cNvPicPr preferRelativeResize="0"/>
          <p:nvPr/>
        </p:nvPicPr>
        <p:blipFill rotWithShape="1">
          <a:blip r:embed="rId6">
            <a:alphaModFix/>
          </a:blip>
          <a:srcRect b="0" l="0" r="0" t="0"/>
          <a:stretch/>
        </p:blipFill>
        <p:spPr>
          <a:xfrm>
            <a:off x="6299167" y="3758618"/>
            <a:ext cx="1507700" cy="2272020"/>
          </a:xfrm>
          <a:prstGeom prst="rect">
            <a:avLst/>
          </a:prstGeom>
          <a:noFill/>
          <a:ln>
            <a:noFill/>
          </a:ln>
        </p:spPr>
      </p:pic>
      <p:pic>
        <p:nvPicPr>
          <p:cNvPr id="956" name="Google Shape;956;p109"/>
          <p:cNvPicPr preferRelativeResize="0"/>
          <p:nvPr/>
        </p:nvPicPr>
        <p:blipFill rotWithShape="1">
          <a:blip r:embed="rId7">
            <a:alphaModFix/>
          </a:blip>
          <a:srcRect b="0" l="0" r="0" t="0"/>
          <a:stretch/>
        </p:blipFill>
        <p:spPr>
          <a:xfrm>
            <a:off x="116800" y="3746240"/>
            <a:ext cx="2092333" cy="2010459"/>
          </a:xfrm>
          <a:prstGeom prst="rect">
            <a:avLst/>
          </a:prstGeom>
          <a:noFill/>
          <a:ln>
            <a:noFill/>
          </a:ln>
        </p:spPr>
      </p:pic>
      <p:pic>
        <p:nvPicPr>
          <p:cNvPr id="957" name="Google Shape;957;p109"/>
          <p:cNvPicPr preferRelativeResize="0"/>
          <p:nvPr/>
        </p:nvPicPr>
        <p:blipFill rotWithShape="1">
          <a:blip r:embed="rId8">
            <a:alphaModFix/>
          </a:blip>
          <a:srcRect b="0" l="0" r="0" t="0"/>
          <a:stretch/>
        </p:blipFill>
        <p:spPr>
          <a:xfrm>
            <a:off x="5038151" y="1063034"/>
            <a:ext cx="2092333" cy="1825855"/>
          </a:xfrm>
          <a:prstGeom prst="rect">
            <a:avLst/>
          </a:prstGeom>
          <a:noFill/>
          <a:ln>
            <a:noFill/>
          </a:ln>
        </p:spPr>
      </p:pic>
      <p:pic>
        <p:nvPicPr>
          <p:cNvPr id="958" name="Google Shape;958;p109"/>
          <p:cNvPicPr preferRelativeResize="0"/>
          <p:nvPr/>
        </p:nvPicPr>
        <p:blipFill rotWithShape="1">
          <a:blip r:embed="rId9">
            <a:alphaModFix/>
          </a:blip>
          <a:srcRect b="0" l="0" r="0" t="0"/>
          <a:stretch/>
        </p:blipFill>
        <p:spPr>
          <a:xfrm>
            <a:off x="10187125" y="2034010"/>
            <a:ext cx="1874067" cy="2034409"/>
          </a:xfrm>
          <a:prstGeom prst="rect">
            <a:avLst/>
          </a:prstGeom>
          <a:noFill/>
          <a:ln>
            <a:noFill/>
          </a:ln>
        </p:spPr>
      </p:pic>
      <p:pic>
        <p:nvPicPr>
          <p:cNvPr id="959" name="Google Shape;959;p109"/>
          <p:cNvPicPr preferRelativeResize="0"/>
          <p:nvPr/>
        </p:nvPicPr>
        <p:blipFill rotWithShape="1">
          <a:blip r:embed="rId10">
            <a:alphaModFix/>
          </a:blip>
          <a:srcRect b="0" l="0" r="0" t="0"/>
          <a:stretch/>
        </p:blipFill>
        <p:spPr>
          <a:xfrm>
            <a:off x="10134001" y="4395618"/>
            <a:ext cx="1943100" cy="2018665"/>
          </a:xfrm>
          <a:prstGeom prst="rect">
            <a:avLst/>
          </a:prstGeom>
          <a:noFill/>
          <a:ln>
            <a:noFill/>
          </a:ln>
        </p:spPr>
      </p:pic>
      <p:pic>
        <p:nvPicPr>
          <p:cNvPr id="960" name="Google Shape;960;p109"/>
          <p:cNvPicPr preferRelativeResize="0"/>
          <p:nvPr/>
        </p:nvPicPr>
        <p:blipFill rotWithShape="1">
          <a:blip r:embed="rId11">
            <a:alphaModFix/>
          </a:blip>
          <a:srcRect b="0" l="0" r="0" t="0"/>
          <a:stretch/>
        </p:blipFill>
        <p:spPr>
          <a:xfrm>
            <a:off x="2360801" y="3537457"/>
            <a:ext cx="1760967" cy="2124644"/>
          </a:xfrm>
          <a:prstGeom prst="rect">
            <a:avLst/>
          </a:prstGeom>
          <a:noFill/>
          <a:ln>
            <a:noFill/>
          </a:ln>
        </p:spPr>
      </p:pic>
      <p:pic>
        <p:nvPicPr>
          <p:cNvPr id="961" name="Google Shape;961;p109"/>
          <p:cNvPicPr preferRelativeResize="0"/>
          <p:nvPr/>
        </p:nvPicPr>
        <p:blipFill rotWithShape="1">
          <a:blip r:embed="rId12">
            <a:alphaModFix/>
          </a:blip>
          <a:srcRect b="0" l="0" r="0" t="0"/>
          <a:stretch/>
        </p:blipFill>
        <p:spPr>
          <a:xfrm>
            <a:off x="8025446" y="3940517"/>
            <a:ext cx="1943100" cy="1908247"/>
          </a:xfrm>
          <a:prstGeom prst="rect">
            <a:avLst/>
          </a:prstGeom>
          <a:noFill/>
          <a:ln>
            <a:noFill/>
          </a:ln>
        </p:spPr>
      </p:pic>
      <p:pic>
        <p:nvPicPr>
          <p:cNvPr id="962" name="Google Shape;962;p109"/>
          <p:cNvPicPr preferRelativeResize="0"/>
          <p:nvPr/>
        </p:nvPicPr>
        <p:blipFill rotWithShape="1">
          <a:blip r:embed="rId13">
            <a:alphaModFix/>
          </a:blip>
          <a:srcRect b="0" l="0" r="0" t="0"/>
          <a:stretch/>
        </p:blipFill>
        <p:spPr>
          <a:xfrm>
            <a:off x="7309802" y="1130878"/>
            <a:ext cx="1760967" cy="2129271"/>
          </a:xfrm>
          <a:prstGeom prst="rect">
            <a:avLst/>
          </a:prstGeom>
          <a:noFill/>
          <a:ln>
            <a:noFill/>
          </a:ln>
        </p:spPr>
      </p:pic>
      <p:pic>
        <p:nvPicPr>
          <p:cNvPr id="963" name="Google Shape;963;p109"/>
          <p:cNvPicPr preferRelativeResize="0"/>
          <p:nvPr/>
        </p:nvPicPr>
        <p:blipFill rotWithShape="1">
          <a:blip r:embed="rId14">
            <a:alphaModFix/>
          </a:blip>
          <a:srcRect b="0" l="0" r="0" t="0"/>
          <a:stretch/>
        </p:blipFill>
        <p:spPr>
          <a:xfrm>
            <a:off x="4273433" y="4113274"/>
            <a:ext cx="1874067" cy="2148324"/>
          </a:xfrm>
          <a:prstGeom prst="rect">
            <a:avLst/>
          </a:prstGeom>
          <a:noFill/>
          <a:ln>
            <a:noFill/>
          </a:ln>
        </p:spPr>
      </p:pic>
      <p:sp>
        <p:nvSpPr>
          <p:cNvPr id="964" name="Google Shape;964;p109"/>
          <p:cNvSpPr txBox="1"/>
          <p:nvPr/>
        </p:nvSpPr>
        <p:spPr>
          <a:xfrm>
            <a:off x="7912767" y="57258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Environmental Activist </a:t>
            </a:r>
            <a:endParaRPr sz="1733">
              <a:solidFill>
                <a:schemeClr val="accent3"/>
              </a:solidFill>
              <a:latin typeface="Lato"/>
              <a:ea typeface="Lato"/>
              <a:cs typeface="Lato"/>
              <a:sym typeface="Lato"/>
            </a:endParaRPr>
          </a:p>
        </p:txBody>
      </p:sp>
      <p:sp>
        <p:nvSpPr>
          <p:cNvPr id="965" name="Google Shape;965;p109"/>
          <p:cNvSpPr txBox="1"/>
          <p:nvPr/>
        </p:nvSpPr>
        <p:spPr>
          <a:xfrm>
            <a:off x="2270467" y="26874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Derechos, trato de MUJERES</a:t>
            </a:r>
            <a:endParaRPr sz="1733">
              <a:solidFill>
                <a:schemeClr val="accent3"/>
              </a:solidFill>
              <a:latin typeface="Lato"/>
              <a:ea typeface="Lato"/>
              <a:cs typeface="Lato"/>
              <a:sym typeface="Lato"/>
            </a:endParaRPr>
          </a:p>
        </p:txBody>
      </p:sp>
      <p:sp>
        <p:nvSpPr>
          <p:cNvPr id="966" name="Google Shape;966;p109"/>
          <p:cNvSpPr txBox="1"/>
          <p:nvPr/>
        </p:nvSpPr>
        <p:spPr>
          <a:xfrm>
            <a:off x="8690751" y="869122"/>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Activista de Agua</a:t>
            </a:r>
            <a:endParaRPr sz="1733">
              <a:solidFill>
                <a:schemeClr val="accent3"/>
              </a:solidFill>
              <a:latin typeface="Lato"/>
              <a:ea typeface="Lato"/>
              <a:cs typeface="Lato"/>
              <a:sym typeface="Lato"/>
            </a:endParaRPr>
          </a:p>
        </p:txBody>
      </p:sp>
      <p:sp>
        <p:nvSpPr>
          <p:cNvPr id="967" name="Google Shape;967;p109"/>
          <p:cNvSpPr txBox="1"/>
          <p:nvPr/>
        </p:nvSpPr>
        <p:spPr>
          <a:xfrm>
            <a:off x="5904533" y="5929033"/>
            <a:ext cx="24056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600">
                <a:solidFill>
                  <a:schemeClr val="accent3"/>
                </a:solidFill>
                <a:latin typeface="Lato"/>
                <a:ea typeface="Lato"/>
                <a:cs typeface="Lato"/>
                <a:sym typeface="Lato"/>
              </a:rPr>
              <a:t>El abogado desaparecido y la trata</a:t>
            </a:r>
            <a:endParaRPr sz="1600">
              <a:solidFill>
                <a:schemeClr val="accent3"/>
              </a:solidFill>
              <a:latin typeface="Lato"/>
              <a:ea typeface="Lato"/>
              <a:cs typeface="Lato"/>
              <a:sym typeface="Lato"/>
            </a:endParaRPr>
          </a:p>
        </p:txBody>
      </p:sp>
      <p:sp>
        <p:nvSpPr>
          <p:cNvPr id="968" name="Google Shape;968;p109"/>
          <p:cNvSpPr txBox="1"/>
          <p:nvPr/>
        </p:nvSpPr>
        <p:spPr>
          <a:xfrm>
            <a:off x="7067501" y="3174816"/>
            <a:ext cx="23468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600">
                <a:solidFill>
                  <a:schemeClr val="accent3"/>
                </a:solidFill>
                <a:latin typeface="Lato"/>
                <a:ea typeface="Lato"/>
                <a:cs typeface="Lato"/>
                <a:sym typeface="Lato"/>
              </a:rPr>
              <a:t>Empoderamiento Integrado Sostenible</a:t>
            </a:r>
            <a:endParaRPr sz="1600">
              <a:solidFill>
                <a:schemeClr val="accent3"/>
              </a:solidFill>
              <a:latin typeface="Lato"/>
              <a:ea typeface="Lato"/>
              <a:cs typeface="Lato"/>
              <a:sym typeface="Lato"/>
            </a:endParaRPr>
          </a:p>
        </p:txBody>
      </p:sp>
      <p:sp>
        <p:nvSpPr>
          <p:cNvPr id="969" name="Google Shape;969;p109"/>
          <p:cNvSpPr txBox="1"/>
          <p:nvPr/>
        </p:nvSpPr>
        <p:spPr>
          <a:xfrm>
            <a:off x="9021800" y="2146133"/>
            <a:ext cx="1358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Activista de la Paz</a:t>
            </a:r>
            <a:endParaRPr sz="1733">
              <a:solidFill>
                <a:schemeClr val="accent3"/>
              </a:solidFill>
              <a:latin typeface="Lato"/>
              <a:ea typeface="Lato"/>
              <a:cs typeface="Lato"/>
              <a:sym typeface="Lato"/>
            </a:endParaRPr>
          </a:p>
        </p:txBody>
      </p:sp>
      <p:sp>
        <p:nvSpPr>
          <p:cNvPr id="970" name="Google Shape;970;p109"/>
          <p:cNvSpPr txBox="1"/>
          <p:nvPr/>
        </p:nvSpPr>
        <p:spPr>
          <a:xfrm>
            <a:off x="4074750" y="615407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Education</a:t>
            </a:r>
            <a:endParaRPr sz="1733">
              <a:solidFill>
                <a:schemeClr val="accent3"/>
              </a:solidFill>
              <a:latin typeface="Lato"/>
              <a:ea typeface="Lato"/>
              <a:cs typeface="Lato"/>
              <a:sym typeface="Lato"/>
            </a:endParaRPr>
          </a:p>
        </p:txBody>
      </p:sp>
      <p:sp>
        <p:nvSpPr>
          <p:cNvPr id="971" name="Google Shape;971;p109"/>
          <p:cNvSpPr txBox="1"/>
          <p:nvPr/>
        </p:nvSpPr>
        <p:spPr>
          <a:xfrm>
            <a:off x="4919400" y="2789051"/>
            <a:ext cx="2182000" cy="6815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Pobreza, VIH y Trata</a:t>
            </a:r>
            <a:endParaRPr sz="1733">
              <a:solidFill>
                <a:schemeClr val="accent3"/>
              </a:solidFill>
              <a:latin typeface="Lato"/>
              <a:ea typeface="Lato"/>
              <a:cs typeface="Lato"/>
              <a:sym typeface="Lato"/>
            </a:endParaRPr>
          </a:p>
        </p:txBody>
      </p:sp>
      <p:sp>
        <p:nvSpPr>
          <p:cNvPr id="972" name="Google Shape;972;p109"/>
          <p:cNvSpPr txBox="1"/>
          <p:nvPr/>
        </p:nvSpPr>
        <p:spPr>
          <a:xfrm>
            <a:off x="2091433" y="56423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Education &amp; Health </a:t>
            </a:r>
            <a:endParaRPr sz="1733">
              <a:solidFill>
                <a:schemeClr val="accent3"/>
              </a:solidFill>
              <a:latin typeface="Lato"/>
              <a:ea typeface="Lato"/>
              <a:cs typeface="Lato"/>
              <a:sym typeface="Lato"/>
            </a:endParaRPr>
          </a:p>
        </p:txBody>
      </p:sp>
      <p:sp>
        <p:nvSpPr>
          <p:cNvPr id="973" name="Google Shape;973;p109"/>
          <p:cNvSpPr txBox="1"/>
          <p:nvPr/>
        </p:nvSpPr>
        <p:spPr>
          <a:xfrm>
            <a:off x="116800" y="572570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Activista de Agua </a:t>
            </a:r>
            <a:endParaRPr sz="1733">
              <a:solidFill>
                <a:schemeClr val="accent3"/>
              </a:solidFill>
              <a:latin typeface="Lato"/>
              <a:ea typeface="Lato"/>
              <a:cs typeface="Lato"/>
              <a:sym typeface="Lato"/>
            </a:endParaRPr>
          </a:p>
        </p:txBody>
      </p:sp>
      <p:sp>
        <p:nvSpPr>
          <p:cNvPr id="974" name="Google Shape;974;p109"/>
          <p:cNvSpPr txBox="1"/>
          <p:nvPr/>
        </p:nvSpPr>
        <p:spPr>
          <a:xfrm>
            <a:off x="-5361" y="1230598"/>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Trabajadores migrantes</a:t>
            </a:r>
            <a:endParaRPr sz="1733">
              <a:solidFill>
                <a:schemeClr val="accent3"/>
              </a:solidFill>
              <a:latin typeface="Lato"/>
              <a:ea typeface="Lato"/>
              <a:cs typeface="Lato"/>
              <a:sym typeface="Lato"/>
            </a:endParaRPr>
          </a:p>
        </p:txBody>
      </p:sp>
      <p:sp>
        <p:nvSpPr>
          <p:cNvPr id="975" name="Google Shape;975;p109"/>
          <p:cNvSpPr txBox="1"/>
          <p:nvPr/>
        </p:nvSpPr>
        <p:spPr>
          <a:xfrm>
            <a:off x="9825158" y="3995269"/>
            <a:ext cx="2598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Education  &amp; Trafficking </a:t>
            </a:r>
            <a:endParaRPr sz="1733">
              <a:solidFill>
                <a:schemeClr val="accent3"/>
              </a:solidFill>
              <a:latin typeface="Lato"/>
              <a:ea typeface="Lato"/>
              <a:cs typeface="Lato"/>
              <a:sym typeface="Lato"/>
            </a:endParaRPr>
          </a:p>
        </p:txBody>
      </p:sp>
      <p:sp>
        <p:nvSpPr>
          <p:cNvPr id="976" name="Google Shape;976;p109"/>
          <p:cNvSpPr txBox="1"/>
          <p:nvPr/>
        </p:nvSpPr>
        <p:spPr>
          <a:xfrm>
            <a:off x="2988600" y="10310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2008</a:t>
            </a:r>
            <a:endParaRPr b="1" sz="1733">
              <a:solidFill>
                <a:srgbClr val="FFFFFF"/>
              </a:solidFill>
              <a:latin typeface="Lato"/>
              <a:ea typeface="Lato"/>
              <a:cs typeface="Lato"/>
              <a:sym typeface="Lato"/>
            </a:endParaRPr>
          </a:p>
        </p:txBody>
      </p:sp>
      <p:sp>
        <p:nvSpPr>
          <p:cNvPr id="977" name="Google Shape;977;p109"/>
          <p:cNvSpPr txBox="1"/>
          <p:nvPr/>
        </p:nvSpPr>
        <p:spPr>
          <a:xfrm>
            <a:off x="5534200" y="10310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2009</a:t>
            </a:r>
            <a:endParaRPr b="1" sz="1733">
              <a:solidFill>
                <a:srgbClr val="FFFFFF"/>
              </a:solidFill>
              <a:latin typeface="Lato"/>
              <a:ea typeface="Lato"/>
              <a:cs typeface="Lato"/>
              <a:sym typeface="Lato"/>
            </a:endParaRPr>
          </a:p>
        </p:txBody>
      </p:sp>
      <p:sp>
        <p:nvSpPr>
          <p:cNvPr id="978" name="Google Shape;978;p109"/>
          <p:cNvSpPr txBox="1"/>
          <p:nvPr/>
        </p:nvSpPr>
        <p:spPr>
          <a:xfrm>
            <a:off x="7397984" y="26874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2009</a:t>
            </a:r>
            <a:endParaRPr b="1" sz="1733">
              <a:solidFill>
                <a:srgbClr val="FFFFFF"/>
              </a:solidFill>
              <a:latin typeface="Lato"/>
              <a:ea typeface="Lato"/>
              <a:cs typeface="Lato"/>
              <a:sym typeface="Lato"/>
            </a:endParaRPr>
          </a:p>
        </p:txBody>
      </p:sp>
      <p:sp>
        <p:nvSpPr>
          <p:cNvPr id="979" name="Google Shape;979;p109"/>
          <p:cNvSpPr txBox="1"/>
          <p:nvPr/>
        </p:nvSpPr>
        <p:spPr>
          <a:xfrm>
            <a:off x="3517217" y="41649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2010</a:t>
            </a:r>
            <a:endParaRPr b="1" sz="1733">
              <a:solidFill>
                <a:srgbClr val="FFFFFF"/>
              </a:solidFill>
              <a:latin typeface="Lato"/>
              <a:ea typeface="Lato"/>
              <a:cs typeface="Lato"/>
              <a:sym typeface="Lato"/>
            </a:endParaRPr>
          </a:p>
        </p:txBody>
      </p:sp>
      <p:sp>
        <p:nvSpPr>
          <p:cNvPr id="980" name="Google Shape;980;p109"/>
          <p:cNvSpPr txBox="1"/>
          <p:nvPr/>
        </p:nvSpPr>
        <p:spPr>
          <a:xfrm>
            <a:off x="8528517" y="53749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2011</a:t>
            </a:r>
            <a:endParaRPr b="1" sz="1733">
              <a:solidFill>
                <a:srgbClr val="FFFFFF"/>
              </a:solidFill>
              <a:latin typeface="Lato"/>
              <a:ea typeface="Lato"/>
              <a:cs typeface="Lato"/>
              <a:sym typeface="Lato"/>
            </a:endParaRPr>
          </a:p>
        </p:txBody>
      </p:sp>
      <p:sp>
        <p:nvSpPr>
          <p:cNvPr id="981" name="Google Shape;981;p109"/>
          <p:cNvSpPr txBox="1"/>
          <p:nvPr/>
        </p:nvSpPr>
        <p:spPr>
          <a:xfrm>
            <a:off x="236684" y="3165922"/>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2012</a:t>
            </a:r>
            <a:endParaRPr b="1" sz="1733">
              <a:solidFill>
                <a:srgbClr val="FFFFFF"/>
              </a:solidFill>
              <a:latin typeface="Lato"/>
              <a:ea typeface="Lato"/>
              <a:cs typeface="Lato"/>
              <a:sym typeface="Lato"/>
            </a:endParaRPr>
          </a:p>
        </p:txBody>
      </p:sp>
      <p:sp>
        <p:nvSpPr>
          <p:cNvPr id="982" name="Google Shape;982;p109"/>
          <p:cNvSpPr txBox="1"/>
          <p:nvPr/>
        </p:nvSpPr>
        <p:spPr>
          <a:xfrm>
            <a:off x="1650817" y="35336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2013</a:t>
            </a:r>
            <a:endParaRPr b="1" sz="1733">
              <a:solidFill>
                <a:srgbClr val="FFFFFF"/>
              </a:solidFill>
              <a:latin typeface="Lato"/>
              <a:ea typeface="Lato"/>
              <a:cs typeface="Lato"/>
              <a:sym typeface="Lato"/>
            </a:endParaRPr>
          </a:p>
        </p:txBody>
      </p:sp>
      <p:sp>
        <p:nvSpPr>
          <p:cNvPr id="983" name="Google Shape;983;p109"/>
          <p:cNvSpPr txBox="1"/>
          <p:nvPr/>
        </p:nvSpPr>
        <p:spPr>
          <a:xfrm>
            <a:off x="10503219" y="2225806"/>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2014</a:t>
            </a:r>
            <a:endParaRPr b="1" sz="1733">
              <a:solidFill>
                <a:srgbClr val="FFFFFF"/>
              </a:solidFill>
              <a:latin typeface="Lato"/>
              <a:ea typeface="Lato"/>
              <a:cs typeface="Lato"/>
              <a:sym typeface="Lato"/>
            </a:endParaRPr>
          </a:p>
        </p:txBody>
      </p:sp>
      <p:sp>
        <p:nvSpPr>
          <p:cNvPr id="984" name="Google Shape;984;p109"/>
          <p:cNvSpPr txBox="1"/>
          <p:nvPr/>
        </p:nvSpPr>
        <p:spPr>
          <a:xfrm>
            <a:off x="-610249" y="5295294"/>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2015</a:t>
            </a:r>
            <a:endParaRPr b="1" sz="1733">
              <a:solidFill>
                <a:srgbClr val="FFFFFF"/>
              </a:solidFill>
              <a:latin typeface="Lato"/>
              <a:ea typeface="Lato"/>
              <a:cs typeface="Lato"/>
              <a:sym typeface="Lato"/>
            </a:endParaRPr>
          </a:p>
        </p:txBody>
      </p:sp>
      <p:sp>
        <p:nvSpPr>
          <p:cNvPr id="985" name="Google Shape;985;p109"/>
          <p:cNvSpPr txBox="1"/>
          <p:nvPr/>
        </p:nvSpPr>
        <p:spPr>
          <a:xfrm>
            <a:off x="9633184" y="15747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2016</a:t>
            </a:r>
            <a:endParaRPr b="1" sz="1733">
              <a:solidFill>
                <a:srgbClr val="FFFFFF"/>
              </a:solidFill>
              <a:latin typeface="Lato"/>
              <a:ea typeface="Lato"/>
              <a:cs typeface="Lato"/>
              <a:sym typeface="Lato"/>
            </a:endParaRPr>
          </a:p>
        </p:txBody>
      </p:sp>
      <p:sp>
        <p:nvSpPr>
          <p:cNvPr id="986" name="Google Shape;986;p109"/>
          <p:cNvSpPr txBox="1"/>
          <p:nvPr/>
        </p:nvSpPr>
        <p:spPr>
          <a:xfrm>
            <a:off x="10708651" y="59798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2017</a:t>
            </a:r>
            <a:endParaRPr b="1" sz="1733">
              <a:solidFill>
                <a:srgbClr val="FFFFFF"/>
              </a:solidFill>
              <a:latin typeface="Lato"/>
              <a:ea typeface="Lato"/>
              <a:cs typeface="Lato"/>
              <a:sym typeface="Lato"/>
            </a:endParaRPr>
          </a:p>
        </p:txBody>
      </p:sp>
      <p:sp>
        <p:nvSpPr>
          <p:cNvPr id="987" name="Google Shape;987;p109"/>
          <p:cNvSpPr txBox="1"/>
          <p:nvPr/>
        </p:nvSpPr>
        <p:spPr>
          <a:xfrm>
            <a:off x="5523267" y="37586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2018</a:t>
            </a:r>
            <a:endParaRPr b="1" sz="1733">
              <a:solidFill>
                <a:srgbClr val="FFFFFF"/>
              </a:solidFill>
              <a:latin typeface="Lato"/>
              <a:ea typeface="Lato"/>
              <a:cs typeface="Lato"/>
              <a:sym typeface="Lato"/>
            </a:endParaRPr>
          </a:p>
        </p:txBody>
      </p:sp>
      <p:pic>
        <p:nvPicPr>
          <p:cNvPr descr="C2-HD-BTM.png" id="988" name="Google Shape;988;p109"/>
          <p:cNvPicPr preferRelativeResize="0"/>
          <p:nvPr/>
        </p:nvPicPr>
        <p:blipFill rotWithShape="1">
          <a:blip r:embed="rId15">
            <a:alphaModFix/>
          </a:blip>
          <a:srcRect b="0" l="0" r="0" t="0"/>
          <a:stretch/>
        </p:blipFill>
        <p:spPr>
          <a:xfrm flipH="1" rot="10800000">
            <a:off x="236684" y="6870120"/>
            <a:ext cx="11975820" cy="54163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2" name="Shape 992"/>
        <p:cNvGrpSpPr/>
        <p:nvPr/>
      </p:nvGrpSpPr>
      <p:grpSpPr>
        <a:xfrm>
          <a:off x="0" y="0"/>
          <a:ext cx="0" cy="0"/>
          <a:chOff x="0" y="0"/>
          <a:chExt cx="0" cy="0"/>
        </a:xfrm>
      </p:grpSpPr>
      <p:sp>
        <p:nvSpPr>
          <p:cNvPr id="993" name="Google Shape;993;p110"/>
          <p:cNvSpPr txBox="1"/>
          <p:nvPr>
            <p:ph type="title"/>
          </p:nvPr>
        </p:nvSpPr>
        <p:spPr>
          <a:xfrm>
            <a:off x="415599" y="1473360"/>
            <a:ext cx="6434652" cy="860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3200"/>
              <a:buFont typeface="Century Gothic"/>
              <a:buNone/>
            </a:pPr>
            <a:r>
              <a:rPr b="1" lang="en-US">
                <a:solidFill>
                  <a:srgbClr val="2264C8"/>
                </a:solidFill>
              </a:rPr>
              <a:t>MUJER DE CORAJE 2019</a:t>
            </a:r>
            <a:endParaRPr b="1">
              <a:solidFill>
                <a:srgbClr val="2264C8"/>
              </a:solidFill>
            </a:endParaRPr>
          </a:p>
        </p:txBody>
      </p:sp>
      <p:sp>
        <p:nvSpPr>
          <p:cNvPr id="994" name="Google Shape;994;p110"/>
          <p:cNvSpPr txBox="1"/>
          <p:nvPr>
            <p:ph idx="1" type="body"/>
          </p:nvPr>
        </p:nvSpPr>
        <p:spPr>
          <a:xfrm>
            <a:off x="415599" y="2811780"/>
            <a:ext cx="5913526" cy="3425721"/>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a:t>Unanima International se complace en anunciar que la ganadora del Premio Mujer de Coraje 2019 es la ex Presidenta de Irlanda, Mary McAleese.</a:t>
            </a:r>
            <a:endParaRPr/>
          </a:p>
          <a:p>
            <a:pPr indent="0" lvl="0" marL="0" rtl="0" algn="l">
              <a:lnSpc>
                <a:spcPct val="90000"/>
              </a:lnSpc>
              <a:spcBef>
                <a:spcPts val="0"/>
              </a:spcBef>
              <a:spcAft>
                <a:spcPts val="0"/>
              </a:spcAft>
              <a:buClr>
                <a:schemeClr val="dk1"/>
              </a:buClr>
              <a:buSzPts val="1800"/>
              <a:buNone/>
            </a:pPr>
            <a:r>
              <a:t/>
            </a:r>
            <a:endParaRPr/>
          </a:p>
          <a:p>
            <a:pPr indent="0" lvl="0" marL="0" rtl="0" algn="l">
              <a:lnSpc>
                <a:spcPct val="90000"/>
              </a:lnSpc>
              <a:spcBef>
                <a:spcPts val="0"/>
              </a:spcBef>
              <a:spcAft>
                <a:spcPts val="0"/>
              </a:spcAft>
              <a:buClr>
                <a:schemeClr val="dk1"/>
              </a:buClr>
              <a:buSzPts val="1800"/>
              <a:buNone/>
            </a:pPr>
            <a:r>
              <a:rPr lang="en-US"/>
              <a:t>El Premio fue entregado a Mary en un evento en Nueva York en febrero de 2020 durante la 58a Comisión de Desarrollo Social.</a:t>
            </a:r>
            <a:endParaRPr>
              <a:solidFill>
                <a:srgbClr val="F63790"/>
              </a:solidFill>
            </a:endParaRPr>
          </a:p>
        </p:txBody>
      </p:sp>
      <p:pic>
        <p:nvPicPr>
          <p:cNvPr id="995" name="Google Shape;995;p110"/>
          <p:cNvPicPr preferRelativeResize="0"/>
          <p:nvPr/>
        </p:nvPicPr>
        <p:blipFill rotWithShape="1">
          <a:blip r:embed="rId3">
            <a:alphaModFix/>
          </a:blip>
          <a:srcRect b="0" l="0" r="0" t="0"/>
          <a:stretch/>
        </p:blipFill>
        <p:spPr>
          <a:xfrm>
            <a:off x="6969368" y="211400"/>
            <a:ext cx="4807033" cy="6435216"/>
          </a:xfrm>
          <a:prstGeom prst="rect">
            <a:avLst/>
          </a:prstGeom>
          <a:noFill/>
          <a:ln>
            <a:noFill/>
          </a:ln>
        </p:spPr>
      </p:pic>
      <p:pic>
        <p:nvPicPr>
          <p:cNvPr descr="C2-HD-BTM.png" id="996" name="Google Shape;996;p110"/>
          <p:cNvPicPr preferRelativeResize="0"/>
          <p:nvPr/>
        </p:nvPicPr>
        <p:blipFill rotWithShape="1">
          <a:blip r:embed="rId4">
            <a:alphaModFix/>
          </a:blip>
          <a:srcRect b="0" l="0" r="0" t="0"/>
          <a:stretch/>
        </p:blipFill>
        <p:spPr>
          <a:xfrm>
            <a:off x="0" y="5998000"/>
            <a:ext cx="12192000" cy="860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Google Shape;1002;p111"/>
          <p:cNvSpPr txBox="1"/>
          <p:nvPr>
            <p:ph idx="1" type="body"/>
          </p:nvPr>
        </p:nvSpPr>
        <p:spPr>
          <a:xfrm>
            <a:off x="6095999" y="1890400"/>
            <a:ext cx="5939709"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chemeClr val="dk1"/>
              </a:buClr>
              <a:buSzPts val="1800"/>
              <a:buChar char="●"/>
            </a:pPr>
            <a:r>
              <a:rPr lang="en-US" sz="2100"/>
              <a:t>Presentado al ex McAleese por ella, por sus numerosas y ricas contribuciones a la sociedad civil y eclesiástica. Este premio celebra su compromiso continuo con la lucha por la paz, la justicia, la igualdad, la dignidad humana y el respeto por todos, especialmente las personas y las familias que quedaron más atrás.</a:t>
            </a:r>
            <a:endParaRPr/>
          </a:p>
          <a:p>
            <a:pPr indent="-457188" lvl="0" marL="609585" rtl="0" algn="l">
              <a:lnSpc>
                <a:spcPct val="90000"/>
              </a:lnSpc>
              <a:spcBef>
                <a:spcPts val="0"/>
              </a:spcBef>
              <a:spcAft>
                <a:spcPts val="0"/>
              </a:spcAft>
              <a:buClr>
                <a:schemeClr val="dk1"/>
              </a:buClr>
              <a:buSzPts val="1800"/>
              <a:buChar char="●"/>
            </a:pPr>
            <a:r>
              <a:rPr lang="en-US" sz="2100"/>
              <a:t>Celebrado en las Naciones Unidas</a:t>
            </a:r>
            <a:endParaRPr/>
          </a:p>
          <a:p>
            <a:pPr indent="-457188" lvl="0" marL="609585" rtl="0" algn="l">
              <a:lnSpc>
                <a:spcPct val="90000"/>
              </a:lnSpc>
              <a:spcBef>
                <a:spcPts val="0"/>
              </a:spcBef>
              <a:spcAft>
                <a:spcPts val="0"/>
              </a:spcAft>
              <a:buClr>
                <a:schemeClr val="dk1"/>
              </a:buClr>
              <a:buSzPts val="1800"/>
              <a:buChar char="●"/>
            </a:pPr>
            <a:r>
              <a:rPr lang="en-US" sz="2100"/>
              <a:t>Entre los invitados se encontraban: Funcionarios de las Naciones Unidas, comunidad de ONG, Directores Internacionales de UNANIMA e Invitados de María.</a:t>
            </a:r>
            <a:endParaRPr sz="2100"/>
          </a:p>
        </p:txBody>
      </p:sp>
      <p:pic>
        <p:nvPicPr>
          <p:cNvPr descr="C2-HD-BTM.png" id="1003" name="Google Shape;1003;p111"/>
          <p:cNvPicPr preferRelativeResize="0"/>
          <p:nvPr/>
        </p:nvPicPr>
        <p:blipFill rotWithShape="1">
          <a:blip r:embed="rId3">
            <a:alphaModFix/>
          </a:blip>
          <a:srcRect b="0" l="0" r="0" t="0"/>
          <a:stretch/>
        </p:blipFill>
        <p:spPr>
          <a:xfrm>
            <a:off x="0" y="6415548"/>
            <a:ext cx="12192000" cy="442452"/>
          </a:xfrm>
          <a:prstGeom prst="rect">
            <a:avLst/>
          </a:prstGeom>
          <a:noFill/>
          <a:ln>
            <a:noFill/>
          </a:ln>
        </p:spPr>
      </p:pic>
      <p:sp>
        <p:nvSpPr>
          <p:cNvPr id="1004" name="Google Shape;1004;p111"/>
          <p:cNvSpPr txBox="1"/>
          <p:nvPr/>
        </p:nvSpPr>
        <p:spPr>
          <a:xfrm>
            <a:off x="5601057" y="336400"/>
            <a:ext cx="6434652" cy="8600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CEREMONIA MUJER DE CORAJE 2019</a:t>
            </a:r>
            <a:endParaRPr b="1" sz="4000" cap="none">
              <a:solidFill>
                <a:srgbClr val="2264C8"/>
              </a:solidFill>
              <a:latin typeface="Century Gothic"/>
              <a:ea typeface="Century Gothic"/>
              <a:cs typeface="Century Gothic"/>
              <a:sym typeface="Century Gothic"/>
            </a:endParaRPr>
          </a:p>
        </p:txBody>
      </p:sp>
      <p:pic>
        <p:nvPicPr>
          <p:cNvPr descr="A person standing in front of a group of people posing for the camera&#10;&#10;Description automatically generated" id="1005" name="Google Shape;1005;p111"/>
          <p:cNvPicPr preferRelativeResize="0"/>
          <p:nvPr/>
        </p:nvPicPr>
        <p:blipFill rotWithShape="1">
          <a:blip r:embed="rId4">
            <a:alphaModFix/>
          </a:blip>
          <a:srcRect b="0" l="0" r="0" t="0"/>
          <a:stretch/>
        </p:blipFill>
        <p:spPr>
          <a:xfrm>
            <a:off x="2958193" y="2058525"/>
            <a:ext cx="3137807" cy="4183743"/>
          </a:xfrm>
          <a:prstGeom prst="rect">
            <a:avLst/>
          </a:prstGeom>
          <a:noFill/>
          <a:ln>
            <a:noFill/>
          </a:ln>
        </p:spPr>
      </p:pic>
      <p:pic>
        <p:nvPicPr>
          <p:cNvPr descr="A group of people posing for a photo&#10;&#10;Description automatically generated" id="1006" name="Google Shape;1006;p111"/>
          <p:cNvPicPr preferRelativeResize="0"/>
          <p:nvPr/>
        </p:nvPicPr>
        <p:blipFill rotWithShape="1">
          <a:blip r:embed="rId5">
            <a:alphaModFix/>
          </a:blip>
          <a:srcRect b="0" l="0" r="0" t="0"/>
          <a:stretch/>
        </p:blipFill>
        <p:spPr>
          <a:xfrm>
            <a:off x="91329" y="1503568"/>
            <a:ext cx="2595921" cy="346122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0" name="Shape 1010"/>
        <p:cNvGrpSpPr/>
        <p:nvPr/>
      </p:nvGrpSpPr>
      <p:grpSpPr>
        <a:xfrm>
          <a:off x="0" y="0"/>
          <a:ext cx="0" cy="0"/>
          <a:chOff x="0" y="0"/>
          <a:chExt cx="0" cy="0"/>
        </a:xfrm>
      </p:grpSpPr>
      <p:sp>
        <p:nvSpPr>
          <p:cNvPr id="1011" name="Google Shape;1011;p112"/>
          <p:cNvSpPr txBox="1"/>
          <p:nvPr>
            <p:ph type="title"/>
          </p:nvPr>
        </p:nvSpPr>
        <p:spPr>
          <a:xfrm>
            <a:off x="415599" y="1473360"/>
            <a:ext cx="6434652" cy="860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3200"/>
              <a:buFont typeface="Century Gothic"/>
              <a:buNone/>
            </a:pPr>
            <a:r>
              <a:rPr b="1" lang="en-US">
                <a:solidFill>
                  <a:srgbClr val="2264C8"/>
                </a:solidFill>
              </a:rPr>
              <a:t>MUJER DE CORAJE 2020</a:t>
            </a:r>
            <a:endParaRPr b="1">
              <a:solidFill>
                <a:srgbClr val="2264C8"/>
              </a:solidFill>
            </a:endParaRPr>
          </a:p>
        </p:txBody>
      </p:sp>
      <p:sp>
        <p:nvSpPr>
          <p:cNvPr id="1012" name="Google Shape;1012;p112"/>
          <p:cNvSpPr txBox="1"/>
          <p:nvPr>
            <p:ph idx="1" type="body"/>
          </p:nvPr>
        </p:nvSpPr>
        <p:spPr>
          <a:xfrm>
            <a:off x="936725" y="2811780"/>
            <a:ext cx="5392400" cy="3425721"/>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a:t>Unanima International se complace en anunciar que el ganador del Premio Mujer de Coraje 2020 es la Sr. Séraphine Ratavy!</a:t>
            </a:r>
            <a:endParaRPr/>
          </a:p>
          <a:p>
            <a:pPr indent="0" lvl="0" marL="0" rtl="0" algn="l">
              <a:lnSpc>
                <a:spcPct val="90000"/>
              </a:lnSpc>
              <a:spcBef>
                <a:spcPts val="0"/>
              </a:spcBef>
              <a:spcAft>
                <a:spcPts val="0"/>
              </a:spcAft>
              <a:buClr>
                <a:schemeClr val="dk1"/>
              </a:buClr>
              <a:buSzPts val="1800"/>
              <a:buNone/>
            </a:pPr>
            <a:r>
              <a:t/>
            </a:r>
            <a:endParaRPr/>
          </a:p>
          <a:p>
            <a:pPr indent="0" lvl="0" marL="0" rtl="0" algn="l">
              <a:lnSpc>
                <a:spcPct val="90000"/>
              </a:lnSpc>
              <a:spcBef>
                <a:spcPts val="0"/>
              </a:spcBef>
              <a:spcAft>
                <a:spcPts val="0"/>
              </a:spcAft>
              <a:buClr>
                <a:schemeClr val="dk1"/>
              </a:buClr>
              <a:buSzPts val="1800"/>
              <a:buNone/>
            </a:pPr>
            <a:r>
              <a:rPr lang="en-US"/>
              <a:t>¡El premio será entregado a María en un evento aquí en Madagascar!</a:t>
            </a:r>
            <a:endParaRPr>
              <a:solidFill>
                <a:schemeClr val="accent3"/>
              </a:solidFill>
            </a:endParaRPr>
          </a:p>
        </p:txBody>
      </p:sp>
      <p:pic>
        <p:nvPicPr>
          <p:cNvPr descr="A person sitting at a table with food&#10;&#10;Description automatically generated" id="1013" name="Google Shape;1013;p112"/>
          <p:cNvPicPr preferRelativeResize="0"/>
          <p:nvPr/>
        </p:nvPicPr>
        <p:blipFill rotWithShape="1">
          <a:blip r:embed="rId3">
            <a:alphaModFix/>
          </a:blip>
          <a:srcRect b="0" l="20884" r="17027" t="0"/>
          <a:stretch/>
        </p:blipFill>
        <p:spPr>
          <a:xfrm>
            <a:off x="6556526" y="402956"/>
            <a:ext cx="5343919" cy="6455044"/>
          </a:xfrm>
          <a:prstGeom prst="rect">
            <a:avLst/>
          </a:prstGeom>
          <a:noFill/>
          <a:ln>
            <a:noFill/>
          </a:ln>
        </p:spPr>
      </p:pic>
      <p:pic>
        <p:nvPicPr>
          <p:cNvPr descr="C2-HD-BTM.png" id="1014" name="Google Shape;1014;p112"/>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8" name="Shape 1018"/>
        <p:cNvGrpSpPr/>
        <p:nvPr/>
      </p:nvGrpSpPr>
      <p:grpSpPr>
        <a:xfrm>
          <a:off x="0" y="0"/>
          <a:ext cx="0" cy="0"/>
          <a:chOff x="0" y="0"/>
          <a:chExt cx="0" cy="0"/>
        </a:xfrm>
      </p:grpSpPr>
      <p:sp>
        <p:nvSpPr>
          <p:cNvPr id="1019" name="Google Shape;1019;p113"/>
          <p:cNvSpPr txBox="1"/>
          <p:nvPr>
            <p:ph type="title"/>
          </p:nvPr>
        </p:nvSpPr>
        <p:spPr>
          <a:xfrm>
            <a:off x="-529797" y="403264"/>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GET CONNECTED</a:t>
            </a:r>
            <a:endParaRPr b="1">
              <a:solidFill>
                <a:srgbClr val="2264C8"/>
              </a:solidFill>
            </a:endParaRPr>
          </a:p>
        </p:txBody>
      </p:sp>
      <p:sp>
        <p:nvSpPr>
          <p:cNvPr id="1020" name="Google Shape;1020;p113"/>
          <p:cNvSpPr txBox="1"/>
          <p:nvPr>
            <p:ph idx="1" type="body"/>
          </p:nvPr>
        </p:nvSpPr>
        <p:spPr>
          <a:xfrm>
            <a:off x="415600" y="1498633"/>
            <a:ext cx="5750800" cy="2142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a:t>¡Nuestro nuevo sitio web está en funcionamiento! ¡Echa un vistazo aquí!</a:t>
            </a:r>
            <a:endParaRPr/>
          </a:p>
          <a:p>
            <a:pPr indent="0" lvl="0" marL="0" rtl="0" algn="l">
              <a:lnSpc>
                <a:spcPct val="90000"/>
              </a:lnSpc>
              <a:spcBef>
                <a:spcPts val="2133"/>
              </a:spcBef>
              <a:spcAft>
                <a:spcPts val="2133"/>
              </a:spcAft>
              <a:buClr>
                <a:schemeClr val="dk1"/>
              </a:buClr>
              <a:buSzPts val="1800"/>
              <a:buNone/>
            </a:pPr>
            <a:r>
              <a:rPr lang="en-US"/>
              <a:t> https://unanima-international.org/</a:t>
            </a:r>
            <a:endParaRPr/>
          </a:p>
        </p:txBody>
      </p:sp>
      <p:sp>
        <p:nvSpPr>
          <p:cNvPr id="1021" name="Google Shape;1021;p113"/>
          <p:cNvSpPr txBox="1"/>
          <p:nvPr>
            <p:ph idx="4294967295" type="body"/>
          </p:nvPr>
        </p:nvSpPr>
        <p:spPr>
          <a:xfrm>
            <a:off x="506709" y="2315938"/>
            <a:ext cx="5749925" cy="21431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chemeClr val="dk1"/>
              </a:buClr>
              <a:buSzPts val="2200"/>
              <a:buNone/>
            </a:pPr>
            <a:r>
              <a:t/>
            </a:r>
            <a:endParaRPr/>
          </a:p>
          <a:p>
            <a:pPr indent="0" lvl="0" marL="0" rtl="0" algn="l">
              <a:lnSpc>
                <a:spcPct val="90000"/>
              </a:lnSpc>
              <a:spcBef>
                <a:spcPts val="2133"/>
              </a:spcBef>
              <a:spcAft>
                <a:spcPts val="0"/>
              </a:spcAft>
              <a:buClr>
                <a:schemeClr val="dk1"/>
              </a:buClr>
              <a:buSzPts val="1867"/>
              <a:buNone/>
            </a:pPr>
            <a:r>
              <a:rPr lang="en-US" sz="1867"/>
              <a:t>UNANIMA International Office</a:t>
            </a:r>
            <a:br>
              <a:rPr lang="en-US" sz="1867"/>
            </a:br>
            <a:r>
              <a:rPr lang="en-US" sz="1867"/>
              <a:t>757 Third Avenue,</a:t>
            </a:r>
            <a:br>
              <a:rPr lang="en-US" sz="1867"/>
            </a:br>
            <a:r>
              <a:rPr lang="en-US" sz="1867"/>
              <a:t>Suite 2014</a:t>
            </a:r>
            <a:br>
              <a:rPr lang="en-US" sz="1867"/>
            </a:br>
            <a:r>
              <a:rPr lang="en-US" sz="1867"/>
              <a:t>New York, NY, USA 10022</a:t>
            </a:r>
            <a:endParaRPr sz="1867"/>
          </a:p>
          <a:p>
            <a:pPr indent="0" lvl="0" marL="0" rtl="0" algn="l">
              <a:lnSpc>
                <a:spcPct val="90000"/>
              </a:lnSpc>
              <a:spcBef>
                <a:spcPts val="2133"/>
              </a:spcBef>
              <a:spcAft>
                <a:spcPts val="2133"/>
              </a:spcAft>
              <a:buClr>
                <a:schemeClr val="dk1"/>
              </a:buClr>
              <a:buSzPts val="1867"/>
              <a:buNone/>
            </a:pPr>
            <a:r>
              <a:rPr lang="en-US" sz="1867"/>
              <a:t>+1 929 259 2105</a:t>
            </a:r>
            <a:br>
              <a:rPr lang="en-US" sz="1867"/>
            </a:br>
            <a:endParaRPr sz="1867"/>
          </a:p>
        </p:txBody>
      </p:sp>
      <p:pic>
        <p:nvPicPr>
          <p:cNvPr id="1022" name="Google Shape;1022;p113"/>
          <p:cNvPicPr preferRelativeResize="0"/>
          <p:nvPr/>
        </p:nvPicPr>
        <p:blipFill rotWithShape="1">
          <a:blip r:embed="rId3">
            <a:alphaModFix/>
          </a:blip>
          <a:srcRect b="0" l="0" r="0" t="0"/>
          <a:stretch/>
        </p:blipFill>
        <p:spPr>
          <a:xfrm>
            <a:off x="6256634" y="2924012"/>
            <a:ext cx="1384167" cy="1384167"/>
          </a:xfrm>
          <a:prstGeom prst="rect">
            <a:avLst/>
          </a:prstGeom>
          <a:noFill/>
          <a:ln>
            <a:noFill/>
          </a:ln>
        </p:spPr>
      </p:pic>
      <p:pic>
        <p:nvPicPr>
          <p:cNvPr id="1023" name="Google Shape;1023;p113"/>
          <p:cNvPicPr preferRelativeResize="0"/>
          <p:nvPr/>
        </p:nvPicPr>
        <p:blipFill rotWithShape="1">
          <a:blip r:embed="rId4">
            <a:alphaModFix/>
          </a:blip>
          <a:srcRect b="0" l="0" r="0" t="0"/>
          <a:stretch/>
        </p:blipFill>
        <p:spPr>
          <a:xfrm>
            <a:off x="6256634" y="1349374"/>
            <a:ext cx="1384167" cy="1384167"/>
          </a:xfrm>
          <a:prstGeom prst="rect">
            <a:avLst/>
          </a:prstGeom>
          <a:noFill/>
          <a:ln>
            <a:noFill/>
          </a:ln>
        </p:spPr>
      </p:pic>
      <p:pic>
        <p:nvPicPr>
          <p:cNvPr id="1024" name="Google Shape;1024;p113"/>
          <p:cNvPicPr preferRelativeResize="0"/>
          <p:nvPr/>
        </p:nvPicPr>
        <p:blipFill rotWithShape="1">
          <a:blip r:embed="rId5">
            <a:alphaModFix/>
          </a:blip>
          <a:srcRect b="0" l="0" r="0" t="0"/>
          <a:stretch/>
        </p:blipFill>
        <p:spPr>
          <a:xfrm>
            <a:off x="6256630" y="4467655"/>
            <a:ext cx="1384167" cy="1384191"/>
          </a:xfrm>
          <a:prstGeom prst="rect">
            <a:avLst/>
          </a:prstGeom>
          <a:noFill/>
          <a:ln>
            <a:noFill/>
          </a:ln>
        </p:spPr>
      </p:pic>
      <p:sp>
        <p:nvSpPr>
          <p:cNvPr id="1025" name="Google Shape;1025;p113"/>
          <p:cNvSpPr txBox="1"/>
          <p:nvPr/>
        </p:nvSpPr>
        <p:spPr>
          <a:xfrm>
            <a:off x="7948751" y="1451266"/>
            <a:ext cx="39516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1800">
                <a:solidFill>
                  <a:schemeClr val="accent3"/>
                </a:solidFill>
                <a:latin typeface="Lato"/>
                <a:ea typeface="Lato"/>
                <a:cs typeface="Lato"/>
                <a:sym typeface="Lato"/>
              </a:rPr>
              <a:t>@UNANIMAIntl</a:t>
            </a:r>
            <a:endParaRPr b="1" sz="1800">
              <a:solidFill>
                <a:schemeClr val="accent3"/>
              </a:solidFill>
              <a:latin typeface="Lato"/>
              <a:ea typeface="Lato"/>
              <a:cs typeface="Lato"/>
              <a:sym typeface="Lato"/>
            </a:endParaRPr>
          </a:p>
          <a:p>
            <a:pPr indent="0" lvl="0" marL="0" marR="0" rtl="0" algn="l">
              <a:spcBef>
                <a:spcPts val="0"/>
              </a:spcBef>
              <a:spcAft>
                <a:spcPts val="0"/>
              </a:spcAft>
              <a:buNone/>
            </a:pPr>
            <a:r>
              <a:rPr b="1" lang="en-US" sz="1800">
                <a:solidFill>
                  <a:schemeClr val="accent3"/>
                </a:solidFill>
                <a:latin typeface="Lato"/>
                <a:ea typeface="Lato"/>
                <a:cs typeface="Lato"/>
                <a:sym typeface="Lato"/>
              </a:rPr>
              <a:t>Or go to: https://twitter.com/UNANIMAIntl</a:t>
            </a:r>
            <a:endParaRPr b="1" sz="1800">
              <a:solidFill>
                <a:schemeClr val="accent3"/>
              </a:solidFill>
              <a:latin typeface="Lato"/>
              <a:ea typeface="Lato"/>
              <a:cs typeface="Lato"/>
              <a:sym typeface="Lato"/>
            </a:endParaRPr>
          </a:p>
        </p:txBody>
      </p:sp>
      <p:sp>
        <p:nvSpPr>
          <p:cNvPr id="1026" name="Google Shape;1026;p113"/>
          <p:cNvSpPr txBox="1"/>
          <p:nvPr/>
        </p:nvSpPr>
        <p:spPr>
          <a:xfrm>
            <a:off x="7948751" y="4763245"/>
            <a:ext cx="37420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1800">
                <a:solidFill>
                  <a:schemeClr val="accent3"/>
                </a:solidFill>
                <a:latin typeface="Lato"/>
                <a:ea typeface="Lato"/>
                <a:cs typeface="Lato"/>
                <a:sym typeface="Lato"/>
              </a:rPr>
              <a:t>@UNANIMAInternational</a:t>
            </a:r>
            <a:endParaRPr b="1" sz="1800">
              <a:solidFill>
                <a:schemeClr val="accent3"/>
              </a:solidFill>
              <a:latin typeface="Lato"/>
              <a:ea typeface="Lato"/>
              <a:cs typeface="Lato"/>
              <a:sym typeface="Lato"/>
            </a:endParaRPr>
          </a:p>
          <a:p>
            <a:pPr indent="0" lvl="0" marL="0" marR="0" rtl="0" algn="l">
              <a:spcBef>
                <a:spcPts val="0"/>
              </a:spcBef>
              <a:spcAft>
                <a:spcPts val="0"/>
              </a:spcAft>
              <a:buNone/>
            </a:pPr>
            <a:r>
              <a:t/>
            </a:r>
            <a:endParaRPr b="1" sz="1800">
              <a:solidFill>
                <a:srgbClr val="FFFFFF"/>
              </a:solidFill>
              <a:latin typeface="Lato"/>
              <a:ea typeface="Lato"/>
              <a:cs typeface="Lato"/>
              <a:sym typeface="Lato"/>
            </a:endParaRPr>
          </a:p>
        </p:txBody>
      </p:sp>
      <p:sp>
        <p:nvSpPr>
          <p:cNvPr id="1027" name="Google Shape;1027;p113"/>
          <p:cNvSpPr txBox="1"/>
          <p:nvPr/>
        </p:nvSpPr>
        <p:spPr>
          <a:xfrm>
            <a:off x="7948751" y="2882092"/>
            <a:ext cx="39516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1800">
                <a:solidFill>
                  <a:schemeClr val="accent3"/>
                </a:solidFill>
                <a:latin typeface="Lato"/>
                <a:ea typeface="Lato"/>
                <a:cs typeface="Lato"/>
                <a:sym typeface="Lato"/>
              </a:rPr>
              <a:t>Search: UNANIMA International</a:t>
            </a:r>
            <a:endParaRPr b="1" sz="1800">
              <a:solidFill>
                <a:schemeClr val="accent3"/>
              </a:solidFill>
              <a:latin typeface="Lato"/>
              <a:ea typeface="Lato"/>
              <a:cs typeface="Lato"/>
              <a:sym typeface="Lato"/>
            </a:endParaRPr>
          </a:p>
          <a:p>
            <a:pPr indent="0" lvl="0" marL="0" marR="0" rtl="0" algn="l">
              <a:spcBef>
                <a:spcPts val="0"/>
              </a:spcBef>
              <a:spcAft>
                <a:spcPts val="0"/>
              </a:spcAft>
              <a:buNone/>
            </a:pPr>
            <a:r>
              <a:rPr b="1" lang="en-US" sz="1800">
                <a:solidFill>
                  <a:schemeClr val="accent3"/>
                </a:solidFill>
                <a:latin typeface="Lato"/>
                <a:ea typeface="Lato"/>
                <a:cs typeface="Lato"/>
                <a:sym typeface="Lato"/>
              </a:rPr>
              <a:t>Or go to: https://www.facebook.com/pg/unanimaintl/</a:t>
            </a:r>
            <a:r>
              <a:rPr b="1" lang="en-US" sz="1800">
                <a:solidFill>
                  <a:srgbClr val="FFFFFF"/>
                </a:solidFill>
                <a:latin typeface="Lato"/>
                <a:ea typeface="Lato"/>
                <a:cs typeface="Lato"/>
                <a:sym typeface="Lato"/>
              </a:rPr>
              <a:t>posts/</a:t>
            </a:r>
            <a:endParaRPr b="1" sz="1800">
              <a:solidFill>
                <a:srgbClr val="FFFFFF"/>
              </a:solidFill>
              <a:latin typeface="Lato"/>
              <a:ea typeface="Lato"/>
              <a:cs typeface="Lato"/>
              <a:sym typeface="Lato"/>
            </a:endParaRPr>
          </a:p>
        </p:txBody>
      </p:sp>
      <p:sp>
        <p:nvSpPr>
          <p:cNvPr id="1028" name="Google Shape;1028;p113"/>
          <p:cNvSpPr txBox="1"/>
          <p:nvPr/>
        </p:nvSpPr>
        <p:spPr>
          <a:xfrm>
            <a:off x="4655967" y="5711700"/>
            <a:ext cx="84492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2400">
                <a:solidFill>
                  <a:srgbClr val="FFFFFF"/>
                </a:solidFill>
                <a:latin typeface="Lato"/>
                <a:ea typeface="Lato"/>
                <a:cs typeface="Lato"/>
                <a:sym typeface="Lato"/>
              </a:rPr>
              <a:t>Email us @ info@unanima-international.org</a:t>
            </a:r>
            <a:endParaRPr b="1" sz="2400">
              <a:solidFill>
                <a:srgbClr val="FFFFFF"/>
              </a:solidFill>
              <a:latin typeface="Lato"/>
              <a:ea typeface="Lato"/>
              <a:cs typeface="Lato"/>
              <a:sym typeface="Lato"/>
            </a:endParaRPr>
          </a:p>
          <a:p>
            <a:pPr indent="0" lvl="0" marL="0" marR="0" rtl="0" algn="l">
              <a:spcBef>
                <a:spcPts val="0"/>
              </a:spcBef>
              <a:spcAft>
                <a:spcPts val="0"/>
              </a:spcAft>
              <a:buNone/>
            </a:pPr>
            <a:r>
              <a:t/>
            </a:r>
            <a:endParaRPr b="1" sz="2400">
              <a:solidFill>
                <a:srgbClr val="FFFFF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