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82" r:id="rId1"/>
  </p:sldMasterIdLst>
  <p:notesMasterIdLst>
    <p:notesMasterId r:id="rId96"/>
  </p:notesMasterIdLst>
  <p:sldIdLst>
    <p:sldId id="365" r:id="rId2"/>
    <p:sldId id="368" r:id="rId3"/>
    <p:sldId id="366" r:id="rId4"/>
    <p:sldId id="369" r:id="rId5"/>
    <p:sldId id="413" r:id="rId6"/>
    <p:sldId id="325" r:id="rId7"/>
    <p:sldId id="261" r:id="rId8"/>
    <p:sldId id="370" r:id="rId9"/>
    <p:sldId id="326" r:id="rId10"/>
    <p:sldId id="328" r:id="rId11"/>
    <p:sldId id="327" r:id="rId12"/>
    <p:sldId id="329" r:id="rId13"/>
    <p:sldId id="266" r:id="rId14"/>
    <p:sldId id="267" r:id="rId15"/>
    <p:sldId id="359" r:id="rId16"/>
    <p:sldId id="409" r:id="rId17"/>
    <p:sldId id="397" r:id="rId18"/>
    <p:sldId id="391" r:id="rId19"/>
    <p:sldId id="392" r:id="rId20"/>
    <p:sldId id="271" r:id="rId21"/>
    <p:sldId id="396" r:id="rId22"/>
    <p:sldId id="388" r:id="rId23"/>
    <p:sldId id="270" r:id="rId24"/>
    <p:sldId id="371" r:id="rId25"/>
    <p:sldId id="375" r:id="rId26"/>
    <p:sldId id="289" r:id="rId27"/>
    <p:sldId id="259" r:id="rId28"/>
    <p:sldId id="378" r:id="rId29"/>
    <p:sldId id="382" r:id="rId30"/>
    <p:sldId id="265" r:id="rId31"/>
    <p:sldId id="383" r:id="rId32"/>
    <p:sldId id="384" r:id="rId33"/>
    <p:sldId id="385" r:id="rId34"/>
    <p:sldId id="331" r:id="rId35"/>
    <p:sldId id="386" r:id="rId36"/>
    <p:sldId id="288" r:id="rId37"/>
    <p:sldId id="390" r:id="rId38"/>
    <p:sldId id="408" r:id="rId39"/>
    <p:sldId id="405" r:id="rId40"/>
    <p:sldId id="324" r:id="rId41"/>
    <p:sldId id="414" r:id="rId42"/>
    <p:sldId id="389" r:id="rId43"/>
    <p:sldId id="335" r:id="rId44"/>
    <p:sldId id="293" r:id="rId45"/>
    <p:sldId id="332" r:id="rId46"/>
    <p:sldId id="297" r:id="rId47"/>
    <p:sldId id="333" r:id="rId48"/>
    <p:sldId id="377" r:id="rId49"/>
    <p:sldId id="262" r:id="rId50"/>
    <p:sldId id="404" r:id="rId51"/>
    <p:sldId id="360" r:id="rId52"/>
    <p:sldId id="268" r:id="rId53"/>
    <p:sldId id="264" r:id="rId54"/>
    <p:sldId id="340" r:id="rId55"/>
    <p:sldId id="341" r:id="rId56"/>
    <p:sldId id="423" r:id="rId57"/>
    <p:sldId id="421" r:id="rId58"/>
    <p:sldId id="356" r:id="rId59"/>
    <p:sldId id="428" r:id="rId60"/>
    <p:sldId id="433" r:id="rId61"/>
    <p:sldId id="429" r:id="rId62"/>
    <p:sldId id="346" r:id="rId63"/>
    <p:sldId id="349" r:id="rId64"/>
    <p:sldId id="342" r:id="rId65"/>
    <p:sldId id="361" r:id="rId66"/>
    <p:sldId id="362" r:id="rId67"/>
    <p:sldId id="363" r:id="rId68"/>
    <p:sldId id="430" r:id="rId69"/>
    <p:sldId id="415" r:id="rId70"/>
    <p:sldId id="416" r:id="rId71"/>
    <p:sldId id="418" r:id="rId72"/>
    <p:sldId id="419" r:id="rId73"/>
    <p:sldId id="417" r:id="rId74"/>
    <p:sldId id="352" r:id="rId75"/>
    <p:sldId id="420" r:id="rId76"/>
    <p:sldId id="353" r:id="rId77"/>
    <p:sldId id="422" r:id="rId78"/>
    <p:sldId id="354" r:id="rId79"/>
    <p:sldId id="427" r:id="rId80"/>
    <p:sldId id="355" r:id="rId81"/>
    <p:sldId id="424" r:id="rId82"/>
    <p:sldId id="426" r:id="rId83"/>
    <p:sldId id="434" r:id="rId84"/>
    <p:sldId id="435" r:id="rId85"/>
    <p:sldId id="425" r:id="rId86"/>
    <p:sldId id="431" r:id="rId87"/>
    <p:sldId id="336" r:id="rId88"/>
    <p:sldId id="337" r:id="rId89"/>
    <p:sldId id="338" r:id="rId90"/>
    <p:sldId id="339" r:id="rId91"/>
    <p:sldId id="401" r:id="rId92"/>
    <p:sldId id="432" r:id="rId93"/>
    <p:sldId id="402" r:id="rId94"/>
    <p:sldId id="306" r:id="rId9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90"/>
    <p:restoredTop sz="93842" autoAdjust="0"/>
  </p:normalViewPr>
  <p:slideViewPr>
    <p:cSldViewPr snapToGrid="0" snapToObjects="1">
      <p:cViewPr varScale="1">
        <p:scale>
          <a:sx n="105" d="100"/>
          <a:sy n="105" d="100"/>
        </p:scale>
        <p:origin x="208"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285159-415E-3046-9920-D2FFD5E978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02B2C22-607E-B449-B277-B3787CB4207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D2ECEAD-B103-7D4C-BECE-7CD7934F97E8}" type="datetimeFigureOut">
              <a:rPr lang="en-US"/>
              <a:pPr>
                <a:defRPr/>
              </a:pPr>
              <a:t>8/13/20</a:t>
            </a:fld>
            <a:endParaRPr lang="en-US"/>
          </a:p>
        </p:txBody>
      </p:sp>
      <p:sp>
        <p:nvSpPr>
          <p:cNvPr id="4" name="Slide Image Placeholder 3">
            <a:extLst>
              <a:ext uri="{FF2B5EF4-FFF2-40B4-BE49-F238E27FC236}">
                <a16:creationId xmlns:a16="http://schemas.microsoft.com/office/drawing/2014/main" id="{03DDE19A-9C87-CC43-8374-D503D927148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656D23C-07C6-6F47-929A-5C6E5B5AEA4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5739405-6F4E-A845-9E1F-3E2A7180B9F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AEEE7C4-5F83-474D-926B-A588DA3B2DE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313ADDA-9849-9D43-BCC3-6BE2F46DD951}" type="slidenum">
              <a:rPr lang="en-US" altLang="pt-BR"/>
              <a:pPr/>
              <a:t>‹#›</a:t>
            </a:fld>
            <a:endParaRPr lang="en-US"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n.org/en/sections/history-united-nations-charter/1942-declaration-united-nations/index.html" TargetMode="External"/><Relationship Id="rId7" Type="http://schemas.openxmlformats.org/officeDocument/2006/relationships/hyperlink" Target="http://www.un.org/en/sections/history-united-nations-charter/1944-1945-dumbarton-oaks-and-yalta/index.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un.org/en/charter-united-nations/index.html" TargetMode="External"/><Relationship Id="rId5" Type="http://schemas.openxmlformats.org/officeDocument/2006/relationships/hyperlink" Target="http://www.un.org/en/sections/history-united-nations-charter/1945-san-francisco-conference/index.html" TargetMode="External"/><Relationship Id="rId4" Type="http://schemas.openxmlformats.org/officeDocument/2006/relationships/hyperlink" Target="http://www.unmultimedia.org/photo/detail/313/0031319.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n.org/en/documents/charte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un.org/sustainabledevelopment/sustainable-development-goal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un.org/sustainabledevelopment/climatechang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acebook.com/unanimaintl/videos/1023186921388896/"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66;p:notes">
            <a:extLst>
              <a:ext uri="{FF2B5EF4-FFF2-40B4-BE49-F238E27FC236}">
                <a16:creationId xmlns:a16="http://schemas.microsoft.com/office/drawing/2014/main" id="{2EDEDC76-A226-5043-9840-6E5B7524FD4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267" name="Google Shape;67;p:notes">
            <a:extLst>
              <a:ext uri="{FF2B5EF4-FFF2-40B4-BE49-F238E27FC236}">
                <a16:creationId xmlns:a16="http://schemas.microsoft.com/office/drawing/2014/main" id="{8993B35A-FE26-DE4C-BB1E-5013272E491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29;g44a217b92b_0_88:notes">
            <a:extLst>
              <a:ext uri="{FF2B5EF4-FFF2-40B4-BE49-F238E27FC236}">
                <a16:creationId xmlns:a16="http://schemas.microsoft.com/office/drawing/2014/main" id="{DD89FDB6-985F-D94A-9567-B723184A034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9699" name="Google Shape;130;g44a217b92b_0_88:notes">
            <a:extLst>
              <a:ext uri="{FF2B5EF4-FFF2-40B4-BE49-F238E27FC236}">
                <a16:creationId xmlns:a16="http://schemas.microsoft.com/office/drawing/2014/main" id="{DE259C6B-15DD-8D4E-9921-489B3A37AD5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UNANIMA International has members in 85 countries, globally. We have members in each of the UN regions and on every continent, excluding Antarctica.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12;g598e650e78_0_0:notes">
            <a:extLst>
              <a:ext uri="{FF2B5EF4-FFF2-40B4-BE49-F238E27FC236}">
                <a16:creationId xmlns:a16="http://schemas.microsoft.com/office/drawing/2014/main" id="{8AF2AE7C-2925-0440-860D-929357ACE5B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1747" name="Google Shape;113;g598e650e78_0_0:notes">
            <a:extLst>
              <a:ext uri="{FF2B5EF4-FFF2-40B4-BE49-F238E27FC236}">
                <a16:creationId xmlns:a16="http://schemas.microsoft.com/office/drawing/2014/main" id="{18C27CE6-0084-8F49-A4B5-4378F4D941E6}"/>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36;g44a217b92b_0_57:notes">
            <a:extLst>
              <a:ext uri="{FF2B5EF4-FFF2-40B4-BE49-F238E27FC236}">
                <a16:creationId xmlns:a16="http://schemas.microsoft.com/office/drawing/2014/main" id="{4791AB71-A43D-8644-B829-A2403C02121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7" name="Google Shape;137;g44a217b92b_0_57:notes">
            <a:extLst>
              <a:ext uri="{FF2B5EF4-FFF2-40B4-BE49-F238E27FC236}">
                <a16:creationId xmlns:a16="http://schemas.microsoft.com/office/drawing/2014/main" id="{4D51EB55-52B6-B345-BF59-8D62A46D2154}"/>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marL="457200" eaLnBrk="1" fontAlgn="auto" hangingPunct="1">
              <a:lnSpc>
                <a:spcPct val="109000"/>
              </a:lnSpc>
              <a:spcBef>
                <a:spcPts val="300"/>
              </a:spcBef>
              <a:spcAft>
                <a:spcPts val="0"/>
              </a:spcAft>
              <a:defRPr/>
            </a:pPr>
            <a:r>
              <a:rPr lang="en" sz="1050" dirty="0">
                <a:solidFill>
                  <a:srgbClr val="231F20"/>
                </a:solidFill>
              </a:rPr>
              <a:t>The name begins with “UN” to represent the United Nations, and the “ANIMA” is from the Latin word for feminine “spirit” or “life principle.” It not only indicates that the organization is bringing the feminine spirit to the UN, but (as it brings to mind the word, “unanimous”) that it represents a group acting with one heart and mind.</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42;g44a217b92b_0_72:notes">
            <a:extLst>
              <a:ext uri="{FF2B5EF4-FFF2-40B4-BE49-F238E27FC236}">
                <a16:creationId xmlns:a16="http://schemas.microsoft.com/office/drawing/2014/main" id="{766DA5DB-39DA-B349-BE28-DECE340974C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843" name="Google Shape;143;g44a217b92b_0_72:notes">
            <a:extLst>
              <a:ext uri="{FF2B5EF4-FFF2-40B4-BE49-F238E27FC236}">
                <a16:creationId xmlns:a16="http://schemas.microsoft.com/office/drawing/2014/main" id="{78FBA074-6FAF-364F-8C44-37A49D3E1276}"/>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15000"/>
              </a:lnSpc>
              <a:spcBef>
                <a:spcPts val="800"/>
              </a:spcBef>
            </a:pPr>
            <a:r>
              <a:rPr lang="pt-BR" altLang="pt-BR"/>
              <a:t>Mission and vision both on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49;g452b1fdc5c_0_1:notes">
            <a:extLst>
              <a:ext uri="{FF2B5EF4-FFF2-40B4-BE49-F238E27FC236}">
                <a16:creationId xmlns:a16="http://schemas.microsoft.com/office/drawing/2014/main" id="{17ADAA79-3725-6A4A-9F24-3EDC0E7F9F5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7891" name="Google Shape;150;g452b1fdc5c_0_1:notes">
            <a:extLst>
              <a:ext uri="{FF2B5EF4-FFF2-40B4-BE49-F238E27FC236}">
                <a16:creationId xmlns:a16="http://schemas.microsoft.com/office/drawing/2014/main" id="{39322C79-9764-274D-AC85-B1F4E98F5E04}"/>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94;g52100cbc28_0_58:notes">
            <a:extLst>
              <a:ext uri="{FF2B5EF4-FFF2-40B4-BE49-F238E27FC236}">
                <a16:creationId xmlns:a16="http://schemas.microsoft.com/office/drawing/2014/main" id="{A90B3B34-8A23-DE47-A0A7-4E63E128911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9939" name="Google Shape;95;g52100cbc28_0_58:notes">
            <a:extLst>
              <a:ext uri="{FF2B5EF4-FFF2-40B4-BE49-F238E27FC236}">
                <a16:creationId xmlns:a16="http://schemas.microsoft.com/office/drawing/2014/main" id="{020AD84B-D0E6-C24F-8F3F-6BDA4CE97565}"/>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As it states in our mission and vision, Women and Children remain central to everything we do at UNANIMA International. Currently our work at the UN has 5 focuses; UNANIMA International’s Major Research Project into Family Homelessness and Trauma, Migrants and Refugees, Human Rights, the High Level Political Forum and Climate. Just like the individual goals each of these focuses are connected to all 17 SDGs and each other.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155;g56719c1e4f_0_29:notes">
            <a:extLst>
              <a:ext uri="{FF2B5EF4-FFF2-40B4-BE49-F238E27FC236}">
                <a16:creationId xmlns:a16="http://schemas.microsoft.com/office/drawing/2014/main" id="{1E10B04E-5EE5-CA41-8747-F09244A3C50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3011" name="Google Shape;156;g56719c1e4f_0_29:notes">
            <a:extLst>
              <a:ext uri="{FF2B5EF4-FFF2-40B4-BE49-F238E27FC236}">
                <a16:creationId xmlns:a16="http://schemas.microsoft.com/office/drawing/2014/main" id="{67FC8C0B-6B38-C94C-821E-5B406FC9C0F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AU" altLang="pt-BR">
                <a:solidFill>
                  <a:srgbClr val="333333"/>
                </a:solidFill>
              </a:rPr>
              <a:t>The United Nations was born of perceived necessity, as a means of better arbitrating international conflict and negotiating peace than was provided for by the old League of Nations. The growing Second World War became the real impetus for the United States, Britain, and the Soviet Union to begin formulating the original U.N. Declaration, signed by 26 nations in January 1942, as a formal act of opposition to Germany, Italy, and Japan, the Axis Powers.</a:t>
            </a:r>
            <a:br>
              <a:rPr lang="en-AU" altLang="pt-BR">
                <a:solidFill>
                  <a:srgbClr val="333333"/>
                </a:solidFill>
              </a:rPr>
            </a:br>
            <a:br>
              <a:rPr lang="en-AU" altLang="pt-BR">
                <a:solidFill>
                  <a:srgbClr val="333333"/>
                </a:solidFill>
              </a:rPr>
            </a:br>
            <a:r>
              <a:rPr lang="en-AU" altLang="pt-BR">
                <a:solidFill>
                  <a:srgbClr val="333333"/>
                </a:solidFill>
              </a:rPr>
              <a:t>The principles of the U.N. Charter were first formulated at the San Francisco Conference, which convened on April 25, 1945. It was presided over by President Franklin Roosevelt, British Prime Minister Winston Churchill, and Soviet Premier Joseph Stalin, and attended by representatives of 50 nations, including 9 continental European states, 21 North, Central, and South American republics, 7 Middle Eastern states, 5 British Commonwealth nations, 2 Soviet republics (in addition to the USSR itself), 2 East Asian nations, and 3 African states. The conference laid out a structure for a new international organization that was to “save succeeding generations from the scourge of war,…to reaffirm faith in fundamental human rights,…to establish conditions under which justice and respect for the obligations arising from treaties and other sources of international law can be maintained, and to promote social progress and better standards of life in larger freedom.”</a:t>
            </a:r>
          </a:p>
          <a:p>
            <a:pPr eaLnBrk="1" hangingPunct="1">
              <a:spcBef>
                <a:spcPct val="0"/>
              </a:spcBef>
            </a:pPr>
            <a:r>
              <a:rPr lang="en-AU" altLang="pt-BR">
                <a:solidFill>
                  <a:srgbClr val="333333"/>
                </a:solidFill>
              </a:rPr>
              <a:t>The name "United Nations", coined by United States President Franklin D. Roosevelt was first used in the </a:t>
            </a:r>
            <a:r>
              <a:rPr lang="en-AU" altLang="pt-BR" u="sng">
                <a:hlinkClick r:id="rId3"/>
              </a:rPr>
              <a:t>Declaration by United Nations</a:t>
            </a:r>
            <a:r>
              <a:rPr lang="en-AU" altLang="pt-BR">
                <a:solidFill>
                  <a:srgbClr val="333333"/>
                </a:solidFill>
              </a:rPr>
              <a:t> of 1 January 1942, during the Second World War, when </a:t>
            </a:r>
            <a:r>
              <a:rPr lang="en-AU" altLang="pt-BR" u="sng">
                <a:hlinkClick r:id="rId4"/>
              </a:rPr>
              <a:t>representatives of 26 nations</a:t>
            </a:r>
            <a:r>
              <a:rPr lang="en-AU" altLang="pt-BR">
                <a:solidFill>
                  <a:srgbClr val="333333"/>
                </a:solidFill>
              </a:rPr>
              <a:t> pledged their Governments to continue fighting together against the Axis Powers.</a:t>
            </a:r>
          </a:p>
          <a:p>
            <a:pPr eaLnBrk="1" hangingPunct="1">
              <a:spcBef>
                <a:spcPct val="0"/>
              </a:spcBef>
            </a:pPr>
            <a:endParaRPr lang="en-AU" altLang="pt-BR">
              <a:solidFill>
                <a:srgbClr val="333333"/>
              </a:solidFill>
            </a:endParaRPr>
          </a:p>
          <a:p>
            <a:pPr eaLnBrk="1" hangingPunct="1">
              <a:lnSpc>
                <a:spcPct val="151000"/>
              </a:lnSpc>
              <a:spcBef>
                <a:spcPct val="0"/>
              </a:spcBef>
              <a:buClr>
                <a:srgbClr val="000000"/>
              </a:buClr>
              <a:buSzPts val="1100"/>
            </a:pPr>
            <a:r>
              <a:rPr lang="en-AU" altLang="pt-BR">
                <a:solidFill>
                  <a:srgbClr val="333333"/>
                </a:solidFill>
              </a:rPr>
              <a:t>In 1945, representatives of 50 countries met in San Francisco at the </a:t>
            </a:r>
            <a:r>
              <a:rPr lang="en-AU" altLang="pt-BR" u="sng">
                <a:hlinkClick r:id="rId5"/>
              </a:rPr>
              <a:t>United Nations Conference on International Organization</a:t>
            </a:r>
            <a:r>
              <a:rPr lang="en-AU" altLang="pt-BR">
                <a:solidFill>
                  <a:srgbClr val="333333"/>
                </a:solidFill>
              </a:rPr>
              <a:t> to draw up the </a:t>
            </a:r>
            <a:r>
              <a:rPr lang="en-AU" altLang="pt-BR" u="sng">
                <a:hlinkClick r:id="rId6"/>
              </a:rPr>
              <a:t>United Nations Charter</a:t>
            </a:r>
            <a:r>
              <a:rPr lang="en-AU" altLang="pt-BR">
                <a:solidFill>
                  <a:srgbClr val="333333"/>
                </a:solidFill>
              </a:rPr>
              <a:t>. Those delegates deliberated on the basis of proposals worked out by the representatives of China, the Soviet Union, the United Kingdom and the United States at </a:t>
            </a:r>
            <a:r>
              <a:rPr lang="en-AU" altLang="pt-BR" u="sng">
                <a:hlinkClick r:id="rId7"/>
              </a:rPr>
              <a:t>Dumbarton Oaks</a:t>
            </a:r>
            <a:r>
              <a:rPr lang="en-AU" altLang="pt-BR">
                <a:solidFill>
                  <a:srgbClr val="333333"/>
                </a:solidFill>
              </a:rPr>
              <a:t>, United States in August-October 1944.</a:t>
            </a:r>
          </a:p>
          <a:p>
            <a:pPr eaLnBrk="1" hangingPunct="1">
              <a:lnSpc>
                <a:spcPct val="137000"/>
              </a:lnSpc>
              <a:spcBef>
                <a:spcPts val="1400"/>
              </a:spcBef>
              <a:buClr>
                <a:srgbClr val="000000"/>
              </a:buClr>
              <a:buSzPts val="1100"/>
            </a:pPr>
            <a:r>
              <a:rPr lang="en-AU" altLang="pt-BR">
                <a:solidFill>
                  <a:srgbClr val="333333"/>
                </a:solidFill>
              </a:rPr>
              <a:t>The Charter was signed on 26 June 1945 by the representatives of the 50 countries. Poland, which was not represented at the Conference, signed it later and became one of the original 51 Member States.</a:t>
            </a:r>
          </a:p>
          <a:p>
            <a:pPr eaLnBrk="1" hangingPunct="1">
              <a:spcBef>
                <a:spcPct val="0"/>
              </a:spcBef>
            </a:pPr>
            <a:endParaRPr lang="pt-BR" alt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DB3C364-949F-884E-85CF-CB1FFCFC3A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B484827-ABF2-3C4F-8137-9E988A4E85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47108" name="Slide Number Placeholder 3">
            <a:extLst>
              <a:ext uri="{FF2B5EF4-FFF2-40B4-BE49-F238E27FC236}">
                <a16:creationId xmlns:a16="http://schemas.microsoft.com/office/drawing/2014/main" id="{1845FFC3-9B24-CE4C-B678-995BB0AF9B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6B6AC5B-CCC7-564E-AD83-37146ABE7651}" type="slidenum">
              <a:rPr lang="en-US" altLang="pt-BR">
                <a:latin typeface="Calibri" panose="020F0502020204030204" pitchFamily="34" charset="0"/>
              </a:rPr>
              <a:pPr/>
              <a:t>20</a:t>
            </a:fld>
            <a:endParaRPr lang="en-US" altLang="pt-BR">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FF77E6B0-08AA-5345-907F-B72C1AB951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BDE6337F-3C2B-914E-ACA5-F31481DFFA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37000"/>
              </a:lnSpc>
              <a:spcBef>
                <a:spcPct val="0"/>
              </a:spcBef>
            </a:pPr>
            <a:r>
              <a:rPr lang="en-AU" altLang="pt-BR">
                <a:solidFill>
                  <a:srgbClr val="333333"/>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Due to the powers vested in its </a:t>
            </a:r>
            <a:r>
              <a:rPr lang="en-AU" altLang="pt-BR" u="sng">
                <a:latin typeface="Roboto" panose="02000000000000000000" pitchFamily="2" charset="0"/>
                <a:ea typeface="Roboto" panose="02000000000000000000" pitchFamily="2" charset="0"/>
                <a:cs typeface="Roboto" panose="02000000000000000000" pitchFamily="2" charset="0"/>
                <a:sym typeface="Roboto" panose="02000000000000000000" pitchFamily="2" charset="0"/>
                <a:hlinkClick r:id="rId3"/>
              </a:rPr>
              <a:t>Charter</a:t>
            </a:r>
            <a:r>
              <a:rPr lang="en-AU" altLang="pt-BR">
                <a:solidFill>
                  <a:srgbClr val="333333"/>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 and its unique international character, the United Nations can take action on the issues confronting humanity in the 21st century, such as peace and security, climate change, sustainable development, human rights, disarmament, terrorism, humanitarian and health emergencies, gender equality, governance, food production, and more.</a:t>
            </a:r>
          </a:p>
          <a:p>
            <a:pPr eaLnBrk="1" hangingPunct="1">
              <a:lnSpc>
                <a:spcPct val="137000"/>
              </a:lnSpc>
              <a:spcBef>
                <a:spcPts val="1400"/>
              </a:spcBef>
            </a:pPr>
            <a:r>
              <a:rPr lang="en-AU" altLang="pt-BR">
                <a:solidFill>
                  <a:srgbClr val="333333"/>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The UN also provides a place for its members to express their views in the General Assembly, the Security Council, the Economic and Social Council, and other bodies and committees. By proving a place for dialogue between its members, and by hosting negotiations, the Organization has become a the primary place  for governments to find areas of agreement and solve problems together.</a:t>
            </a:r>
          </a:p>
          <a:p>
            <a:pPr eaLnBrk="1" hangingPunct="1">
              <a:spcBef>
                <a:spcPct val="0"/>
              </a:spcBef>
            </a:pPr>
            <a:endParaRPr lang="en-US" altLang="pt-BR"/>
          </a:p>
        </p:txBody>
      </p:sp>
      <p:sp>
        <p:nvSpPr>
          <p:cNvPr id="49156" name="Slide Number Placeholder 3">
            <a:extLst>
              <a:ext uri="{FF2B5EF4-FFF2-40B4-BE49-F238E27FC236}">
                <a16:creationId xmlns:a16="http://schemas.microsoft.com/office/drawing/2014/main" id="{EFD7DDCF-D006-D544-B5DC-2AB44D0A6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5A02CB6-B950-E644-87D5-C1AC48E438FB}" type="slidenum">
              <a:rPr lang="en-US" altLang="pt-BR">
                <a:latin typeface="Calibri" panose="020F0502020204030204" pitchFamily="34" charset="0"/>
              </a:rPr>
              <a:pPr/>
              <a:t>21</a:t>
            </a:fld>
            <a:endParaRPr lang="en-US" altLang="pt-BR">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171;g452b1fdc5c_0_55:notes">
            <a:extLst>
              <a:ext uri="{FF2B5EF4-FFF2-40B4-BE49-F238E27FC236}">
                <a16:creationId xmlns:a16="http://schemas.microsoft.com/office/drawing/2014/main" id="{B5EDD270-E701-4644-AB76-108467CF400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2" name="Google Shape;172;g452b1fdc5c_0_55:notes">
            <a:extLst>
              <a:ext uri="{FF2B5EF4-FFF2-40B4-BE49-F238E27FC236}">
                <a16:creationId xmlns:a16="http://schemas.microsoft.com/office/drawing/2014/main" id="{A1D19FBD-F61A-E048-A578-2A0C182F77FF}"/>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 sz="1050" dirty="0">
                <a:solidFill>
                  <a:srgbClr val="222222"/>
                </a:solidFill>
                <a:highlight>
                  <a:srgbClr val="FFFFFF"/>
                </a:highlight>
              </a:rPr>
              <a:t>The United Nations is headquartered in New York City, USA. The is complex has served as the official headquarters of the UN since its completion in 1952. This is where the General Assembly takes place, many commissions occur and is home to the secretariat.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28DFE94-364E-1C40-9185-2F7D52633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0D17712F-7392-1349-B828-1F494DC7CA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a:t>Information must be added on this page in the appropriate spots. </a:t>
            </a:r>
          </a:p>
          <a:p>
            <a:pPr eaLnBrk="1" hangingPunct="1">
              <a:spcBef>
                <a:spcPct val="0"/>
              </a:spcBef>
            </a:pPr>
            <a:r>
              <a:rPr lang="en-US" altLang="pt-BR"/>
              <a:t>Change map according to presentation location </a:t>
            </a:r>
          </a:p>
        </p:txBody>
      </p:sp>
      <p:sp>
        <p:nvSpPr>
          <p:cNvPr id="13316" name="Slide Number Placeholder 3">
            <a:extLst>
              <a:ext uri="{FF2B5EF4-FFF2-40B4-BE49-F238E27FC236}">
                <a16:creationId xmlns:a16="http://schemas.microsoft.com/office/drawing/2014/main" id="{CC3E409E-8C8F-D14D-8CB9-38D011B4E5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FF122B7-A3F7-444B-A392-761B034D54C4}" type="slidenum">
              <a:rPr lang="en-US" altLang="pt-BR">
                <a:latin typeface="Calibri" panose="020F0502020204030204" pitchFamily="34" charset="0"/>
              </a:rPr>
              <a:pPr/>
              <a:t>2</a:t>
            </a:fld>
            <a:endParaRPr lang="en-US" altLang="pt-BR">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181;g452b1fdc5c_0_36:notes">
            <a:extLst>
              <a:ext uri="{FF2B5EF4-FFF2-40B4-BE49-F238E27FC236}">
                <a16:creationId xmlns:a16="http://schemas.microsoft.com/office/drawing/2014/main" id="{A3D35B19-7394-8641-9DD1-56B091026F1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82" name="Google Shape;182;g452b1fdc5c_0_36:notes">
            <a:extLst>
              <a:ext uri="{FF2B5EF4-FFF2-40B4-BE49-F238E27FC236}">
                <a16:creationId xmlns:a16="http://schemas.microsoft.com/office/drawing/2014/main" id="{6129E535-BBD5-5744-BA87-1D31B626177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15000"/>
              </a:lnSpc>
              <a:spcBef>
                <a:spcPts val="600"/>
              </a:spcBef>
              <a:spcAft>
                <a:spcPts val="0"/>
              </a:spcAft>
              <a:defRPr/>
            </a:pPr>
            <a:r>
              <a:rPr lang="en" sz="1050" dirty="0">
                <a:solidFill>
                  <a:srgbClr val="222222"/>
                </a:solidFill>
              </a:rPr>
              <a:t>The </a:t>
            </a:r>
            <a:r>
              <a:rPr lang="en" sz="1050" b="1" dirty="0">
                <a:solidFill>
                  <a:srgbClr val="222222"/>
                </a:solidFill>
              </a:rPr>
              <a:t>United Nations Office at Geneva</a:t>
            </a:r>
            <a:r>
              <a:rPr lang="en" sz="1050" dirty="0">
                <a:solidFill>
                  <a:srgbClr val="222222"/>
                </a:solidFill>
              </a:rPr>
              <a:t> (</a:t>
            </a:r>
            <a:r>
              <a:rPr lang="en" sz="1050" b="1" dirty="0">
                <a:solidFill>
                  <a:srgbClr val="222222"/>
                </a:solidFill>
              </a:rPr>
              <a:t>UNOG</a:t>
            </a:r>
            <a:r>
              <a:rPr lang="en" sz="1050" dirty="0">
                <a:solidFill>
                  <a:srgbClr val="222222"/>
                </a:solidFill>
              </a:rPr>
              <a:t>) is the second-largest of the four major office sites of the UN. It is located in the Palais Des Nations building that was constructed for the League of Nations between 1929 and 1938. This UN office is considered to be the home of Human Rights and holds a number of commissions and meetings annually.</a:t>
            </a:r>
            <a:endParaRPr sz="1050" dirty="0">
              <a:solidFill>
                <a:srgbClr val="222222"/>
              </a:solidFill>
            </a:endParaRPr>
          </a:p>
          <a:p>
            <a:pPr eaLnBrk="1" fontAlgn="auto" hangingPunct="1">
              <a:spcBef>
                <a:spcPts val="600"/>
              </a:spcBef>
              <a:spcAft>
                <a:spcPts val="0"/>
              </a:spcAft>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190;g597c334967_0_18:notes">
            <a:extLst>
              <a:ext uri="{FF2B5EF4-FFF2-40B4-BE49-F238E27FC236}">
                <a16:creationId xmlns:a16="http://schemas.microsoft.com/office/drawing/2014/main" id="{8343AD21-4097-F24D-A3C7-94DBBB78895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6323" name="Google Shape;191;g597c334967_0_18:notes">
            <a:extLst>
              <a:ext uri="{FF2B5EF4-FFF2-40B4-BE49-F238E27FC236}">
                <a16:creationId xmlns:a16="http://schemas.microsoft.com/office/drawing/2014/main" id="{284CD390-6C35-F644-943C-9417B77A9FA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Google Shape;356;g452b1fdc5c_0_136:notes">
            <a:extLst>
              <a:ext uri="{FF2B5EF4-FFF2-40B4-BE49-F238E27FC236}">
                <a16:creationId xmlns:a16="http://schemas.microsoft.com/office/drawing/2014/main" id="{635DE3F9-236F-3147-9DB3-23C801FA8A2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8371" name="Google Shape;357;g452b1fdc5c_0_136:notes">
            <a:extLst>
              <a:ext uri="{FF2B5EF4-FFF2-40B4-BE49-F238E27FC236}">
                <a16:creationId xmlns:a16="http://schemas.microsoft.com/office/drawing/2014/main" id="{E423176E-1CE4-D94A-B93C-5353B4F400DE}"/>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This video is the one that explains the SDGs, no need to talk to this slide just play the video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363;g46559ed2b8_0_11:notes">
            <a:extLst>
              <a:ext uri="{FF2B5EF4-FFF2-40B4-BE49-F238E27FC236}">
                <a16:creationId xmlns:a16="http://schemas.microsoft.com/office/drawing/2014/main" id="{18EEEB8A-0B03-E244-A1CF-D95BBB92178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7587" name="Google Shape;364;g46559ed2b8_0_11:notes">
            <a:extLst>
              <a:ext uri="{FF2B5EF4-FFF2-40B4-BE49-F238E27FC236}">
                <a16:creationId xmlns:a16="http://schemas.microsoft.com/office/drawing/2014/main" id="{52F442A9-D03E-0B43-B860-317875C17D1D}"/>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15000"/>
              </a:lnSpc>
              <a:spcBef>
                <a:spcPct val="0"/>
              </a:spcBef>
            </a:pPr>
            <a:r>
              <a:rPr lang="pt-BR" altLang="pt-BR">
                <a:solidFill>
                  <a:srgbClr val="333333"/>
                </a:solidFill>
              </a:rPr>
              <a:t>The United Nations is trying to achieve the the Sustainable Development Goals through the 5 Ps </a:t>
            </a:r>
          </a:p>
          <a:p>
            <a:pPr eaLnBrk="1" hangingPunct="1">
              <a:lnSpc>
                <a:spcPct val="115000"/>
              </a:lnSpc>
              <a:spcBef>
                <a:spcPts val="1800"/>
              </a:spcBef>
            </a:pPr>
            <a:r>
              <a:rPr lang="pt-BR" altLang="pt-BR">
                <a:solidFill>
                  <a:srgbClr val="333333"/>
                </a:solidFill>
              </a:rPr>
              <a:t>People -We are determined to end poverty and hunger, in all their forms and dimensions, and to ensure that all human beings can fulfil their potential in dignity and equality and in a healthy environment.</a:t>
            </a:r>
          </a:p>
          <a:p>
            <a:pPr eaLnBrk="1" hangingPunct="1">
              <a:lnSpc>
                <a:spcPct val="115000"/>
              </a:lnSpc>
              <a:spcBef>
                <a:spcPts val="1800"/>
              </a:spcBef>
            </a:pPr>
            <a:r>
              <a:rPr lang="pt-BR" altLang="pt-BR">
                <a:solidFill>
                  <a:srgbClr val="333333"/>
                </a:solidFill>
              </a:rPr>
              <a:t>Planet -We are determined to protect the planet from degradation, including through sustainable consumption and production, sustainably managing its natural resources and taking urgent action on climate change, so that it can support the needs of the present and future generations.</a:t>
            </a:r>
          </a:p>
          <a:p>
            <a:pPr eaLnBrk="1" hangingPunct="1">
              <a:lnSpc>
                <a:spcPct val="115000"/>
              </a:lnSpc>
              <a:spcBef>
                <a:spcPts val="1800"/>
              </a:spcBef>
            </a:pPr>
            <a:r>
              <a:rPr lang="pt-BR" altLang="pt-BR">
                <a:solidFill>
                  <a:srgbClr val="333333"/>
                </a:solidFill>
              </a:rPr>
              <a:t>Prosperity - We are determined to ensure that all human beings can enjoy prosperous and fulfilling lives and that economic, social and technological progress occurs in harmony with nature.</a:t>
            </a:r>
          </a:p>
          <a:p>
            <a:pPr eaLnBrk="1" hangingPunct="1">
              <a:lnSpc>
                <a:spcPct val="115000"/>
              </a:lnSpc>
              <a:spcBef>
                <a:spcPts val="1800"/>
              </a:spcBef>
            </a:pPr>
            <a:r>
              <a:rPr lang="pt-BR" altLang="pt-BR">
                <a:solidFill>
                  <a:srgbClr val="333333"/>
                </a:solidFill>
              </a:rPr>
              <a:t>Peace - We are determined to foster peaceful, just and inclusive societies which are free from fear and violence. There can be no sustainable development without peace and no peace without sustainable development.</a:t>
            </a:r>
          </a:p>
          <a:p>
            <a:pPr eaLnBrk="1" hangingPunct="1">
              <a:lnSpc>
                <a:spcPct val="115000"/>
              </a:lnSpc>
              <a:spcBef>
                <a:spcPts val="1800"/>
              </a:spcBef>
            </a:pPr>
            <a:r>
              <a:rPr lang="pt-BR" altLang="pt-BR">
                <a:solidFill>
                  <a:srgbClr val="333333"/>
                </a:solidFill>
              </a:rPr>
              <a:t>Partnership - We are determined to mobilize the means required to implement this Agenda through a revitalised Global Partnership for Sustainable Development, based on a spirit of strengthened global solidarity, focussed in particular on the needs of the poorest and most vulnerable and with the participation of all countries, all stakeholders and all people.</a:t>
            </a:r>
          </a:p>
          <a:p>
            <a:pPr eaLnBrk="1" hangingPunct="1">
              <a:lnSpc>
                <a:spcPct val="115000"/>
              </a:lnSpc>
              <a:spcBef>
                <a:spcPts val="1800"/>
              </a:spcBef>
            </a:pPr>
            <a:r>
              <a:rPr lang="pt-BR" altLang="pt-BR">
                <a:solidFill>
                  <a:srgbClr val="333333"/>
                </a:solidFill>
              </a:rPr>
              <a:t>The interlinkages and integrated nature of the Sustainable Development Goals are of crucial importance in ensuring that the purpose of the new Agenda is realised. If we realize our ambitions across the full extent of the Agenda, the lives of all will be profoundly improved and our world will be transformed for the better.</a:t>
            </a:r>
          </a:p>
          <a:p>
            <a:pPr eaLnBrk="1" hangingPunct="1">
              <a:spcBef>
                <a:spcPts val="1800"/>
              </a:spcBef>
            </a:pPr>
            <a:endParaRPr lang="pt-BR" altLang="pt-BR"/>
          </a:p>
          <a:p>
            <a:pPr eaLnBrk="1" hangingPunct="1">
              <a:spcBef>
                <a:spcPct val="0"/>
              </a:spcBef>
            </a:pPr>
            <a:endParaRPr lang="pt-BR" alt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36FF5A0-6928-6641-8E63-B3CDF4ECFD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A5AA782-1409-7C4C-9A54-36EE48F787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9636" name="Slide Number Placeholder 3">
            <a:extLst>
              <a:ext uri="{FF2B5EF4-FFF2-40B4-BE49-F238E27FC236}">
                <a16:creationId xmlns:a16="http://schemas.microsoft.com/office/drawing/2014/main" id="{0EBF1229-5CEF-D84C-B5FB-9650E0A0BB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1C98DAC-EAAF-4B45-BB9A-509F83BA48A8}" type="slidenum">
              <a:rPr lang="en-US" altLang="pt-BR">
                <a:latin typeface="Calibri" panose="020F0502020204030204" pitchFamily="34" charset="0"/>
              </a:rPr>
              <a:pPr/>
              <a:t>35</a:t>
            </a:fld>
            <a:endParaRPr lang="en-US" altLang="pt-BR">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349;g452b1fdc5c_0_11:notes">
            <a:extLst>
              <a:ext uri="{FF2B5EF4-FFF2-40B4-BE49-F238E27FC236}">
                <a16:creationId xmlns:a16="http://schemas.microsoft.com/office/drawing/2014/main" id="{94B51793-8296-D04F-B541-869AA66159B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0" name="Google Shape;350;g452b1fdc5c_0_11:notes">
            <a:extLst>
              <a:ext uri="{FF2B5EF4-FFF2-40B4-BE49-F238E27FC236}">
                <a16:creationId xmlns:a16="http://schemas.microsoft.com/office/drawing/2014/main" id="{E9A19946-8ED1-E64C-A24B-72CAE4037711}"/>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lgn="just" eaLnBrk="1" fontAlgn="auto" hangingPunct="1">
              <a:lnSpc>
                <a:spcPct val="115000"/>
              </a:lnSpc>
              <a:spcBef>
                <a:spcPts val="0"/>
              </a:spcBef>
              <a:spcAft>
                <a:spcPts val="0"/>
              </a:spcAft>
              <a:defRPr/>
            </a:pPr>
            <a:r>
              <a:rPr lang="en" sz="850" dirty="0">
                <a:solidFill>
                  <a:srgbClr val="333333"/>
                </a:solidFill>
              </a:rPr>
              <a:t>Non-governmental organizations (NGOs) participate vitally in the international system. They contribute valuable information and ideas, advocate effectively for positive change, provide essential operational capacity in emergencies and development efforts, and generally increase the accountability and legitimacy of the global governance process.</a:t>
            </a:r>
            <a:endParaRPr sz="850" dirty="0">
              <a:solidFill>
                <a:srgbClr val="333333"/>
              </a:solidFill>
            </a:endParaRPr>
          </a:p>
          <a:p>
            <a:pPr algn="just" eaLnBrk="1" fontAlgn="auto" hangingPunct="1">
              <a:lnSpc>
                <a:spcPct val="115000"/>
              </a:lnSpc>
              <a:spcBef>
                <a:spcPts val="0"/>
              </a:spcBef>
              <a:spcAft>
                <a:spcPts val="0"/>
              </a:spcAft>
              <a:defRPr/>
            </a:pPr>
            <a:r>
              <a:rPr lang="en" sz="850" dirty="0">
                <a:solidFill>
                  <a:srgbClr val="333333"/>
                </a:solidFill>
              </a:rPr>
              <a:t>The Secretary General has frequently affirmed the importance of NGOs to the United Nations. Again and again, he has referred to NGOs as "indispensable partners" of the UN, whose role is more important than ever in helping the organization to reach its goals. He has affirmed that NGOs are partners in "the process of deliberation and policy formation" as well as in "the execution of policies." Other top UN officials, as well as many delegations, have expressed the same ideas.</a:t>
            </a:r>
            <a:endParaRPr sz="850" dirty="0">
              <a:solidFill>
                <a:srgbClr val="333333"/>
              </a:solidFill>
            </a:endParaRPr>
          </a:p>
          <a:p>
            <a:pPr eaLnBrk="1" fontAlgn="auto" hangingPunct="1">
              <a:spcBef>
                <a:spcPts val="0"/>
              </a:spcBef>
              <a:spcAft>
                <a:spcPts val="0"/>
              </a:spcAft>
              <a:defRPr/>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83;g44a217b92b_0_62:notes">
            <a:extLst>
              <a:ext uri="{FF2B5EF4-FFF2-40B4-BE49-F238E27FC236}">
                <a16:creationId xmlns:a16="http://schemas.microsoft.com/office/drawing/2014/main" id="{CA0052B6-E1C9-744A-9CAC-DE646F24D71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4" name="Google Shape;84;g44a217b92b_0_62:notes">
            <a:extLst>
              <a:ext uri="{FF2B5EF4-FFF2-40B4-BE49-F238E27FC236}">
                <a16:creationId xmlns:a16="http://schemas.microsoft.com/office/drawing/2014/main" id="{D9E2442A-0076-1A41-ADC8-ABE0DEB1CCAB}"/>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marL="457200" eaLnBrk="1" fontAlgn="auto" hangingPunct="1">
              <a:lnSpc>
                <a:spcPct val="109000"/>
              </a:lnSpc>
              <a:spcBef>
                <a:spcPts val="300"/>
              </a:spcBef>
              <a:spcAft>
                <a:spcPts val="0"/>
              </a:spcAft>
              <a:defRPr/>
            </a:pPr>
            <a:r>
              <a:rPr lang="en" sz="1050" dirty="0">
                <a:solidFill>
                  <a:srgbClr val="231F20"/>
                </a:solidFill>
              </a:rPr>
              <a:t>At the meeting of the 2000 US Leadership Conference of Women Religious(LCWR), Catherine Ferguson SNJM invited any interested religious congregations to form a coalition NGO to advocate at the United Nations on behalf of women and children. In December 2001 six congregations met to develop a mission statement, budget, and the name, UNANIMA International. </a:t>
            </a:r>
            <a:endParaRPr sz="1050" dirty="0">
              <a:solidFill>
                <a:srgbClr val="231F20"/>
              </a:solidFill>
            </a:endParaRPr>
          </a:p>
          <a:p>
            <a:pPr marL="457200" eaLnBrk="1" fontAlgn="auto" hangingPunct="1">
              <a:lnSpc>
                <a:spcPct val="115000"/>
              </a:lnSpc>
              <a:spcBef>
                <a:spcPts val="100"/>
              </a:spcBef>
              <a:spcAft>
                <a:spcPts val="0"/>
              </a:spcAft>
              <a:defRPr/>
            </a:pPr>
            <a:r>
              <a:rPr lang="en" sz="800" dirty="0"/>
              <a:t> </a:t>
            </a:r>
            <a:endParaRPr sz="800" dirty="0"/>
          </a:p>
          <a:p>
            <a:pPr marL="457200" eaLnBrk="1" fontAlgn="auto" hangingPunct="1">
              <a:lnSpc>
                <a:spcPct val="109000"/>
              </a:lnSpc>
              <a:spcBef>
                <a:spcPts val="0"/>
              </a:spcBef>
              <a:spcAft>
                <a:spcPts val="0"/>
              </a:spcAft>
              <a:defRPr/>
            </a:pPr>
            <a:r>
              <a:rPr lang="en" sz="1050" dirty="0">
                <a:solidFill>
                  <a:srgbClr val="231F20"/>
                </a:solidFill>
              </a:rPr>
              <a:t>June 2002 marked the official corporate beginning of the non-profit organization incorporated in the state of New York. At the meeting in September 2002 the board chose a two-year focus, accepted the Bylaws, chose a logo, and reviewed the first website.</a:t>
            </a:r>
            <a:endParaRPr sz="1000" dirty="0"/>
          </a:p>
          <a:p>
            <a:pPr eaLnBrk="1" fontAlgn="auto" hangingPunct="1">
              <a:spcBef>
                <a:spcPts val="0"/>
              </a:spcBef>
              <a:spcAft>
                <a:spcPts val="0"/>
              </a:spcAft>
              <a:defRPr/>
            </a:pPr>
            <a:endParaRPr dirty="0"/>
          </a:p>
          <a:p>
            <a:pPr eaLnBrk="1" fontAlgn="auto" hangingPunct="1">
              <a:spcBef>
                <a:spcPts val="0"/>
              </a:spcBef>
              <a:spcAft>
                <a:spcPts val="0"/>
              </a:spcAft>
              <a:defRPr/>
            </a:pPr>
            <a:r>
              <a:rPr lang="en" dirty="0"/>
              <a:t>UNANIMA International received Department of Global communications Status (</a:t>
            </a:r>
            <a:r>
              <a:rPr lang="en" dirty="0" err="1"/>
              <a:t>Fomerly</a:t>
            </a:r>
            <a:r>
              <a:rPr lang="en" dirty="0"/>
              <a:t> DPI) in the fall of 2004. We then received ECOSOC  Special Consultative Status on the 21st of July 2005</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3740F72-088A-D247-8753-233A38C683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35BD50E-7486-C54B-AEC4-6650D7EDD8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78852" name="Slide Number Placeholder 3">
            <a:extLst>
              <a:ext uri="{FF2B5EF4-FFF2-40B4-BE49-F238E27FC236}">
                <a16:creationId xmlns:a16="http://schemas.microsoft.com/office/drawing/2014/main" id="{34ABB3C4-70AB-E84F-B987-320EF4EFC2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3EF3A92-00CA-ED4A-A9CD-87B20DAF97F1}" type="slidenum">
              <a:rPr lang="en-US" altLang="pt-BR">
                <a:latin typeface="Calibri" panose="020F0502020204030204" pitchFamily="34" charset="0"/>
              </a:rPr>
              <a:pPr/>
              <a:t>41</a:t>
            </a:fld>
            <a:endParaRPr lang="en-US" altLang="pt-BR">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423;g452b1fdc5c_0_126:notes">
            <a:extLst>
              <a:ext uri="{FF2B5EF4-FFF2-40B4-BE49-F238E27FC236}">
                <a16:creationId xmlns:a16="http://schemas.microsoft.com/office/drawing/2014/main" id="{03DB7885-5033-D141-94AA-38C105E4E2F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1923" name="Google Shape;424;g452b1fdc5c_0_126:notes">
            <a:extLst>
              <a:ext uri="{FF2B5EF4-FFF2-40B4-BE49-F238E27FC236}">
                <a16:creationId xmlns:a16="http://schemas.microsoft.com/office/drawing/2014/main" id="{335B92B0-945E-D34C-B6FF-5EF24F711652}"/>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Pictured </a:t>
            </a:r>
          </a:p>
          <a:p>
            <a:pPr eaLnBrk="1" hangingPunct="1">
              <a:spcBef>
                <a:spcPct val="0"/>
              </a:spcBef>
            </a:pPr>
            <a:endParaRPr lang="pt-BR" altLang="pt-BR"/>
          </a:p>
          <a:p>
            <a:pPr eaLnBrk="1" hangingPunct="1">
              <a:spcBef>
                <a:spcPct val="0"/>
              </a:spcBef>
            </a:pPr>
            <a:r>
              <a:rPr lang="pt-BR" altLang="pt-BR"/>
              <a:t>Making interventions at official UN Commissions, Meetings and Events</a:t>
            </a:r>
          </a:p>
          <a:p>
            <a:pPr eaLnBrk="1" hangingPunct="1">
              <a:spcBef>
                <a:spcPct val="0"/>
              </a:spcBef>
            </a:pPr>
            <a:endParaRPr lang="pt-BR" altLang="pt-BR"/>
          </a:p>
          <a:p>
            <a:pPr eaLnBrk="1" hangingPunct="1">
              <a:spcBef>
                <a:spcPct val="0"/>
              </a:spcBef>
            </a:pPr>
            <a:r>
              <a:rPr lang="pt-BR" altLang="pt-BR"/>
              <a:t>Meeting with Students CSW- Attending Commissions</a:t>
            </a:r>
          </a:p>
          <a:p>
            <a:pPr eaLnBrk="1" hangingPunct="1">
              <a:spcBef>
                <a:spcPct val="0"/>
              </a:spcBef>
            </a:pPr>
            <a:endParaRPr lang="pt-BR" altLang="pt-BR"/>
          </a:p>
          <a:p>
            <a:pPr eaLnBrk="1" hangingPunct="1">
              <a:spcBef>
                <a:spcPct val="0"/>
              </a:spcBef>
            </a:pPr>
            <a:r>
              <a:rPr lang="pt-BR" altLang="pt-BR"/>
              <a:t>International Day for the Eradication of Poverty- Planning and participating in events</a:t>
            </a:r>
          </a:p>
          <a:p>
            <a:pPr eaLnBrk="1" hangingPunct="1">
              <a:spcBef>
                <a:spcPct val="0"/>
              </a:spcBef>
            </a:pPr>
            <a:endParaRPr lang="pt-BR" altLang="pt-BR"/>
          </a:p>
          <a:p>
            <a:pPr eaLnBrk="1" hangingPunct="1">
              <a:spcBef>
                <a:spcPct val="0"/>
              </a:spcBef>
            </a:pPr>
            <a:r>
              <a:rPr lang="pt-BR" altLang="pt-BR"/>
              <a:t>NYC Rally- Advocating through Collective Action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389;g452b1fdc5c_0_6:notes">
            <a:extLst>
              <a:ext uri="{FF2B5EF4-FFF2-40B4-BE49-F238E27FC236}">
                <a16:creationId xmlns:a16="http://schemas.microsoft.com/office/drawing/2014/main" id="{E1F11A14-A38A-3E40-A2A7-FBD8157088F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3971" name="Google Shape;390;g452b1fdc5c_0_6:notes">
            <a:extLst>
              <a:ext uri="{FF2B5EF4-FFF2-40B4-BE49-F238E27FC236}">
                <a16:creationId xmlns:a16="http://schemas.microsoft.com/office/drawing/2014/main" id="{B07D049D-BD94-1145-B721-2F65956D30D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Picture of HLPF Side event bringing grassroots voices to the UN.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73;g597c334967_0_30:notes">
            <a:extLst>
              <a:ext uri="{FF2B5EF4-FFF2-40B4-BE49-F238E27FC236}">
                <a16:creationId xmlns:a16="http://schemas.microsoft.com/office/drawing/2014/main" id="{C45F7C10-B071-AC41-8249-44732249510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363" name="Google Shape;74;g597c334967_0_30:notes">
            <a:extLst>
              <a:ext uri="{FF2B5EF4-FFF2-40B4-BE49-F238E27FC236}">
                <a16:creationId xmlns:a16="http://schemas.microsoft.com/office/drawing/2014/main" id="{4A7E388B-0758-8F43-A89F-1C2186AAD677}"/>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Information must be added on this page in the appropriate spots. </a:t>
            </a:r>
          </a:p>
          <a:p>
            <a:pPr eaLnBrk="1" hangingPunct="1">
              <a:spcBef>
                <a:spcPct val="0"/>
              </a:spcBef>
            </a:pPr>
            <a:r>
              <a:rPr lang="en-US" altLang="pt-BR"/>
              <a:t>Change logo according to presentation to group</a:t>
            </a:r>
          </a:p>
          <a:p>
            <a:pPr eaLnBrk="1" hangingPunct="1">
              <a:spcBef>
                <a:spcPct val="0"/>
              </a:spcBef>
            </a:pPr>
            <a:endParaRPr lang="pt-BR" alt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Google Shape;396;g452b1fdc5c_0_121:notes">
            <a:extLst>
              <a:ext uri="{FF2B5EF4-FFF2-40B4-BE49-F238E27FC236}">
                <a16:creationId xmlns:a16="http://schemas.microsoft.com/office/drawing/2014/main" id="{EF0BA787-62EB-9D47-BAC3-5B7017AF02C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97" name="Google Shape;397;g452b1fdc5c_0_121:notes">
            <a:extLst>
              <a:ext uri="{FF2B5EF4-FFF2-40B4-BE49-F238E27FC236}">
                <a16:creationId xmlns:a16="http://schemas.microsoft.com/office/drawing/2014/main" id="{6CDCEDEA-EFE0-8D43-A382-DAAFD64BF9B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15000"/>
              </a:lnSpc>
              <a:spcBef>
                <a:spcPts val="0"/>
              </a:spcBef>
              <a:spcAft>
                <a:spcPts val="0"/>
              </a:spcAft>
              <a:defRPr/>
            </a:pPr>
            <a:r>
              <a:rPr lang="en" dirty="0"/>
              <a:t>The </a:t>
            </a:r>
            <a:r>
              <a:rPr lang="en" b="1" dirty="0"/>
              <a:t>NGO Committee on Social Development</a:t>
            </a:r>
            <a:r>
              <a:rPr lang="en" dirty="0"/>
              <a:t> is a coalition of organizations dedicated to working towards people-centered social change and development through the United Nations.</a:t>
            </a:r>
            <a:endParaRPr dirty="0"/>
          </a:p>
          <a:p>
            <a:pPr eaLnBrk="1" fontAlgn="auto" hangingPunct="1">
              <a:lnSpc>
                <a:spcPct val="115000"/>
              </a:lnSpc>
              <a:spcBef>
                <a:spcPts val="2000"/>
              </a:spcBef>
              <a:spcAft>
                <a:spcPts val="0"/>
              </a:spcAft>
              <a:defRPr/>
            </a:pPr>
            <a:r>
              <a:rPr lang="en" dirty="0"/>
              <a:t>The mission of the </a:t>
            </a:r>
            <a:r>
              <a:rPr lang="en" b="1" dirty="0"/>
              <a:t>NGO Committee on Migration (</a:t>
            </a:r>
            <a:r>
              <a:rPr lang="en" b="1" dirty="0" err="1"/>
              <a:t>CoM</a:t>
            </a:r>
            <a:r>
              <a:rPr lang="en" b="1" dirty="0"/>
              <a:t>)</a:t>
            </a:r>
            <a:r>
              <a:rPr lang="en" dirty="0"/>
              <a:t> is to encourage the protection and promotion of migrants’ human rights in accordance with the United Nations Charter. </a:t>
            </a:r>
            <a:endParaRPr dirty="0"/>
          </a:p>
          <a:p>
            <a:pPr eaLnBrk="1" fontAlgn="auto" hangingPunct="1">
              <a:lnSpc>
                <a:spcPct val="115000"/>
              </a:lnSpc>
              <a:spcBef>
                <a:spcPts val="2000"/>
              </a:spcBef>
              <a:spcAft>
                <a:spcPts val="0"/>
              </a:spcAft>
              <a:defRPr/>
            </a:pPr>
            <a:r>
              <a:rPr lang="en" dirty="0"/>
              <a:t>Mission for </a:t>
            </a:r>
            <a:r>
              <a:rPr lang="en" b="1" dirty="0"/>
              <a:t>WGEH</a:t>
            </a:r>
            <a:r>
              <a:rPr lang="en" dirty="0"/>
              <a:t> still under construction!! Add </a:t>
            </a:r>
            <a:endParaRPr dirty="0"/>
          </a:p>
          <a:p>
            <a:pPr eaLnBrk="1" fontAlgn="auto" hangingPunct="1">
              <a:lnSpc>
                <a:spcPct val="115000"/>
              </a:lnSpc>
              <a:spcBef>
                <a:spcPts val="2000"/>
              </a:spcBef>
              <a:spcAft>
                <a:spcPts val="0"/>
              </a:spcAft>
              <a:defRPr/>
            </a:pPr>
            <a:r>
              <a:rPr lang="en" dirty="0">
                <a:highlight>
                  <a:srgbClr val="FFFFFF"/>
                </a:highlight>
              </a:rPr>
              <a:t>The </a:t>
            </a:r>
            <a:r>
              <a:rPr lang="en" b="1" dirty="0">
                <a:highlight>
                  <a:srgbClr val="FFFFFF"/>
                </a:highlight>
              </a:rPr>
              <a:t>NGO Major Group </a:t>
            </a:r>
            <a:r>
              <a:rPr lang="en" dirty="0">
                <a:highlight>
                  <a:srgbClr val="FFFFFF"/>
                </a:highlight>
              </a:rPr>
              <a:t>is tasked with facilitating the participation and enhancing the engagement of non-governmental organizations in the processes directly and indirectly related to the High Level Political Forum. When possible, we work to organize positions on behalf of the members to be delivered in various United Nations spaces. </a:t>
            </a:r>
            <a:endParaRPr dirty="0">
              <a:highlight>
                <a:srgbClr val="FFFFFF"/>
              </a:highlight>
            </a:endParaRPr>
          </a:p>
          <a:p>
            <a:pPr eaLnBrk="1" fontAlgn="auto" hangingPunct="1">
              <a:lnSpc>
                <a:spcPct val="115000"/>
              </a:lnSpc>
              <a:spcBef>
                <a:spcPts val="2000"/>
              </a:spcBef>
              <a:spcAft>
                <a:spcPts val="0"/>
              </a:spcAft>
              <a:defRPr/>
            </a:pPr>
            <a:r>
              <a:rPr lang="en" dirty="0">
                <a:highlight>
                  <a:srgbClr val="FFFFFF"/>
                </a:highlight>
              </a:rPr>
              <a:t>Cannot find the mission for</a:t>
            </a:r>
            <a:r>
              <a:rPr lang="en" b="1" dirty="0">
                <a:highlight>
                  <a:srgbClr val="FFFFFF"/>
                </a:highlight>
              </a:rPr>
              <a:t> NGO Habitat</a:t>
            </a:r>
            <a:r>
              <a:rPr lang="en" dirty="0">
                <a:highlight>
                  <a:srgbClr val="FFFFFF"/>
                </a:highlight>
              </a:rPr>
              <a:t> However, </a:t>
            </a:r>
            <a:r>
              <a:rPr lang="en" b="1" dirty="0">
                <a:highlight>
                  <a:srgbClr val="FFFFFF"/>
                </a:highlight>
              </a:rPr>
              <a:t>Habitat III</a:t>
            </a:r>
            <a:r>
              <a:rPr lang="en" dirty="0">
                <a:highlight>
                  <a:srgbClr val="FFFFFF"/>
                </a:highlight>
              </a:rPr>
              <a:t> offered a unique opportunity to discuss the important challenges of how cities, towns, and village can be planned and managed, in order to fulfill their role as drivers of sustainable development, and how they can shape the implementation of the </a:t>
            </a:r>
            <a:r>
              <a:rPr lang="en" u="sng" dirty="0">
                <a:hlinkClick r:id="rId3"/>
              </a:rPr>
              <a:t>Sustainable Development Goals</a:t>
            </a:r>
            <a:r>
              <a:rPr lang="en" dirty="0">
                <a:highlight>
                  <a:srgbClr val="FFFFFF"/>
                </a:highlight>
              </a:rPr>
              <a:t> and the </a:t>
            </a:r>
            <a:r>
              <a:rPr lang="en" u="sng" dirty="0">
                <a:hlinkClick r:id="rId4"/>
              </a:rPr>
              <a:t>Paris Agreement on climate change</a:t>
            </a:r>
            <a:r>
              <a:rPr lang="en" dirty="0">
                <a:highlight>
                  <a:srgbClr val="FFFFFF"/>
                </a:highlight>
              </a:rPr>
              <a:t>. I assume NGO Habitat is the civil society contributor to this.</a:t>
            </a:r>
            <a:endParaRPr dirty="0">
              <a:highlight>
                <a:srgbClr val="FFFFFF"/>
              </a:highlight>
            </a:endParaRPr>
          </a:p>
          <a:p>
            <a:pPr eaLnBrk="1" fontAlgn="auto" hangingPunct="1">
              <a:lnSpc>
                <a:spcPct val="115000"/>
              </a:lnSpc>
              <a:spcBef>
                <a:spcPts val="2000"/>
              </a:spcBef>
              <a:spcAft>
                <a:spcPts val="0"/>
              </a:spcAft>
              <a:defRPr/>
            </a:pPr>
            <a:endParaRPr dirty="0"/>
          </a:p>
          <a:p>
            <a:pPr eaLnBrk="1" fontAlgn="auto" hangingPunct="1">
              <a:spcBef>
                <a:spcPts val="0"/>
              </a:spcBef>
              <a:spcAft>
                <a:spcPts val="0"/>
              </a:spcAft>
              <a:defRPr/>
            </a:pPr>
            <a:endParaRPr sz="1300" dirty="0">
              <a:solidFill>
                <a:srgbClr val="40404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Google Shape;434;g452b1fdc5c_0_131:notes">
            <a:extLst>
              <a:ext uri="{FF2B5EF4-FFF2-40B4-BE49-F238E27FC236}">
                <a16:creationId xmlns:a16="http://schemas.microsoft.com/office/drawing/2014/main" id="{5ADDAD7A-E57B-DB4F-BD0E-5F59DCE698C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8067" name="Google Shape;435;g452b1fdc5c_0_131:notes">
            <a:extLst>
              <a:ext uri="{FF2B5EF4-FFF2-40B4-BE49-F238E27FC236}">
                <a16:creationId xmlns:a16="http://schemas.microsoft.com/office/drawing/2014/main" id="{3A9CF153-497C-7244-9BEC-FD7F75230E65}"/>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Pictures of our members contributing to grassroots initiatives and advocacy at the local level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Google Shape;403;g46559ed2b8_0_26:notes">
            <a:extLst>
              <a:ext uri="{FF2B5EF4-FFF2-40B4-BE49-F238E27FC236}">
                <a16:creationId xmlns:a16="http://schemas.microsoft.com/office/drawing/2014/main" id="{0816B7CC-A5A6-A041-B6CC-7C4DAEBFD39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0115" name="Google Shape;404;g46559ed2b8_0_26:notes">
            <a:extLst>
              <a:ext uri="{FF2B5EF4-FFF2-40B4-BE49-F238E27FC236}">
                <a16:creationId xmlns:a16="http://schemas.microsoft.com/office/drawing/2014/main" id="{7D789223-EC48-B44F-90D3-AD16831F3AD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Explanation of Passion to Product Diagram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Google Shape;101;g52100cbc28_0_63:notes">
            <a:extLst>
              <a:ext uri="{FF2B5EF4-FFF2-40B4-BE49-F238E27FC236}">
                <a16:creationId xmlns:a16="http://schemas.microsoft.com/office/drawing/2014/main" id="{B2CE567B-4437-5F44-BACD-1BBA9DF1738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 name="Google Shape;102;g52100cbc28_0_63:notes">
            <a:extLst>
              <a:ext uri="{FF2B5EF4-FFF2-40B4-BE49-F238E27FC236}">
                <a16:creationId xmlns:a16="http://schemas.microsoft.com/office/drawing/2014/main" id="{5F6F4751-5C60-6747-BD27-3A345AF6016B}"/>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15000"/>
              </a:lnSpc>
              <a:spcBef>
                <a:spcPts val="0"/>
              </a:spcBef>
              <a:spcAft>
                <a:spcPts val="0"/>
              </a:spcAft>
              <a:defRPr/>
            </a:pPr>
            <a:r>
              <a:rPr lang="en" dirty="0"/>
              <a:t>Each of UNANIMA Internationals focus areas are related to the SDGs, their implementation &amp; achievement. We as civil society play an integral role in the </a:t>
            </a:r>
            <a:r>
              <a:rPr lang="en" dirty="0" err="1"/>
              <a:t>realisation</a:t>
            </a:r>
            <a:r>
              <a:rPr lang="en" dirty="0"/>
              <a:t> and the achievement of the SDGs. We don’t just work to implement them at the local level but we also have the opportunity to encourage and hold governments accountable in their responsibilities towards achieving them. The SDGs are beginning implemented by 193 countries, 80 of these have UNANIMA International Members in them! </a:t>
            </a:r>
            <a:endParaRPr dirty="0"/>
          </a:p>
          <a:p>
            <a:pPr eaLnBrk="1" fontAlgn="auto" hangingPunct="1">
              <a:lnSpc>
                <a:spcPct val="115000"/>
              </a:lnSpc>
              <a:spcBef>
                <a:spcPts val="1600"/>
              </a:spcBef>
              <a:spcAft>
                <a:spcPts val="0"/>
              </a:spcAft>
              <a:defRPr/>
            </a:pPr>
            <a:r>
              <a:rPr lang="en" dirty="0"/>
              <a:t>While UNANIMA International certainly contributes to all 17 goals both at the Grassroots and in NYC  we do have a particular interest in 7 of the goals. It was decided that these would be our focus after taking stock of the </a:t>
            </a:r>
            <a:r>
              <a:rPr lang="en" dirty="0" err="1"/>
              <a:t>ministeries</a:t>
            </a:r>
            <a:r>
              <a:rPr lang="en" dirty="0"/>
              <a:t> that UNANIMA members take part in. The SDGs of interest for UNANIMA International are:</a:t>
            </a:r>
            <a:endParaRPr dirty="0"/>
          </a:p>
          <a:p>
            <a:pPr marL="457200" eaLnBrk="1" fontAlgn="auto" hangingPunct="1">
              <a:lnSpc>
                <a:spcPct val="115000"/>
              </a:lnSpc>
              <a:spcBef>
                <a:spcPts val="1600"/>
              </a:spcBef>
              <a:spcAft>
                <a:spcPts val="0"/>
              </a:spcAft>
              <a:defRPr/>
            </a:pPr>
            <a:r>
              <a:rPr lang="en" dirty="0"/>
              <a:t>1- End Poverty in all its forms everywhere</a:t>
            </a:r>
            <a:endParaRPr dirty="0"/>
          </a:p>
          <a:p>
            <a:pPr marL="457200" eaLnBrk="1" fontAlgn="auto" hangingPunct="1">
              <a:lnSpc>
                <a:spcPct val="115000"/>
              </a:lnSpc>
              <a:spcBef>
                <a:spcPts val="1600"/>
              </a:spcBef>
              <a:spcAft>
                <a:spcPts val="0"/>
              </a:spcAft>
              <a:defRPr/>
            </a:pPr>
            <a:r>
              <a:rPr lang="en" dirty="0"/>
              <a:t>3- </a:t>
            </a:r>
            <a:r>
              <a:rPr lang="en" dirty="0" err="1"/>
              <a:t>Goog</a:t>
            </a:r>
            <a:r>
              <a:rPr lang="en" dirty="0"/>
              <a:t> Health and Well Being</a:t>
            </a:r>
            <a:endParaRPr dirty="0"/>
          </a:p>
          <a:p>
            <a:pPr marL="457200" eaLnBrk="1" fontAlgn="auto" hangingPunct="1">
              <a:lnSpc>
                <a:spcPct val="115000"/>
              </a:lnSpc>
              <a:spcBef>
                <a:spcPts val="1600"/>
              </a:spcBef>
              <a:spcAft>
                <a:spcPts val="0"/>
              </a:spcAft>
              <a:defRPr/>
            </a:pPr>
            <a:r>
              <a:rPr lang="en" dirty="0"/>
              <a:t>4- Quality Education</a:t>
            </a:r>
            <a:endParaRPr dirty="0"/>
          </a:p>
          <a:p>
            <a:pPr marL="457200" eaLnBrk="1" fontAlgn="auto" hangingPunct="1">
              <a:lnSpc>
                <a:spcPct val="115000"/>
              </a:lnSpc>
              <a:spcBef>
                <a:spcPts val="1600"/>
              </a:spcBef>
              <a:spcAft>
                <a:spcPts val="0"/>
              </a:spcAft>
              <a:defRPr/>
            </a:pPr>
            <a:r>
              <a:rPr lang="en" dirty="0"/>
              <a:t>5- Gender equality </a:t>
            </a:r>
            <a:endParaRPr dirty="0"/>
          </a:p>
          <a:p>
            <a:pPr marL="457200" eaLnBrk="1" fontAlgn="auto" hangingPunct="1">
              <a:lnSpc>
                <a:spcPct val="115000"/>
              </a:lnSpc>
              <a:spcBef>
                <a:spcPts val="1600"/>
              </a:spcBef>
              <a:spcAft>
                <a:spcPts val="0"/>
              </a:spcAft>
              <a:defRPr/>
            </a:pPr>
            <a:r>
              <a:rPr lang="en" dirty="0"/>
              <a:t>10- Reduced Inequalities</a:t>
            </a:r>
            <a:endParaRPr dirty="0"/>
          </a:p>
          <a:p>
            <a:pPr marL="457200" eaLnBrk="1" fontAlgn="auto" hangingPunct="1">
              <a:lnSpc>
                <a:spcPct val="115000"/>
              </a:lnSpc>
              <a:spcBef>
                <a:spcPts val="1600"/>
              </a:spcBef>
              <a:spcAft>
                <a:spcPts val="0"/>
              </a:spcAft>
              <a:defRPr/>
            </a:pPr>
            <a:r>
              <a:rPr lang="en" dirty="0"/>
              <a:t>13- Climate action</a:t>
            </a:r>
            <a:endParaRPr dirty="0"/>
          </a:p>
          <a:p>
            <a:pPr marL="457200" eaLnBrk="1" fontAlgn="auto" hangingPunct="1">
              <a:lnSpc>
                <a:spcPct val="115000"/>
              </a:lnSpc>
              <a:spcBef>
                <a:spcPts val="1600"/>
              </a:spcBef>
              <a:spcAft>
                <a:spcPts val="0"/>
              </a:spcAft>
              <a:defRPr/>
            </a:pPr>
            <a:r>
              <a:rPr lang="en" dirty="0"/>
              <a:t>16- Peace, Justice and Strong Institutions</a:t>
            </a:r>
            <a:endParaRPr dirty="0"/>
          </a:p>
          <a:p>
            <a:pPr marL="457200" eaLnBrk="1" fontAlgn="auto" hangingPunct="1">
              <a:lnSpc>
                <a:spcPct val="115000"/>
              </a:lnSpc>
              <a:spcBef>
                <a:spcPts val="1600"/>
              </a:spcBef>
              <a:spcAft>
                <a:spcPts val="0"/>
              </a:spcAft>
              <a:defRPr/>
            </a:pPr>
            <a:endParaRPr dirty="0">
              <a:solidFill>
                <a:schemeClr val="dk2"/>
              </a:solidFill>
            </a:endParaRPr>
          </a:p>
          <a:p>
            <a:pPr eaLnBrk="1" fontAlgn="auto" hangingPunct="1">
              <a:spcBef>
                <a:spcPts val="1600"/>
              </a:spcBef>
              <a:spcAft>
                <a:spcPts val="0"/>
              </a:spcAft>
              <a:defRPr/>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14;g52100cbc28_0_68:notes">
            <a:extLst>
              <a:ext uri="{FF2B5EF4-FFF2-40B4-BE49-F238E27FC236}">
                <a16:creationId xmlns:a16="http://schemas.microsoft.com/office/drawing/2014/main" id="{79B906C9-F3AC-444C-8316-8DC6102AEC7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259" name="Google Shape;115;g52100cbc28_0_68:notes">
            <a:extLst>
              <a:ext uri="{FF2B5EF4-FFF2-40B4-BE49-F238E27FC236}">
                <a16:creationId xmlns:a16="http://schemas.microsoft.com/office/drawing/2014/main" id="{10838FD9-E24D-B94E-A0AB-EA68221AD1FD}"/>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15000"/>
              </a:lnSpc>
              <a:spcBef>
                <a:spcPct val="0"/>
              </a:spcBef>
            </a:pPr>
            <a:r>
              <a:rPr lang="pt-BR" altLang="pt-BR"/>
              <a:t>It is said ‘Women hold up half the sky.’  Unfortunately this is not often reflected in the way it should be, especially from and economic perspective. Biggest structural barriers to women’s economic empowerment is women’s disproportionate burden of unpaid care and domestic work at home. It restricts them from pursuing education, skills training and taking up paid jobs. According to UNDP report on Gender Equality, it is estimated that unpaid care work undertaken by women today “amounts to as much as $10 trillion of output per year, roughly equivalent to 13% of global GDP.” Besides the economic exclusion, women are subjected to social, cultural and traditional practices like patriarchy that confines them to their homes. Women are not only more affected by these problems, but also possess ideas and leadership to solve them. The gender discrimination is still holding too many women back, this in turn holds our world back. This is why gender equality has a specific goal. </a:t>
            </a:r>
          </a:p>
          <a:p>
            <a:pPr eaLnBrk="1" hangingPunct="1">
              <a:lnSpc>
                <a:spcPct val="115000"/>
              </a:lnSpc>
              <a:spcBef>
                <a:spcPct val="0"/>
              </a:spcBef>
            </a:pPr>
            <a:r>
              <a:rPr lang="pt-BR" altLang="pt-BR"/>
              <a:t>Like Women, Children and Youth are often among the ones left furthest behind. While children do not have a specific goal dedicated to them they are equally important to the SDGs. As populations grow and the number of children and youth rise it is integral that their needs are addressed and they actively participate in the implementation and achievement of the 2030 agenda. Throughout the 17 goals children and youth are named in a number of the indicators.</a:t>
            </a:r>
          </a:p>
          <a:p>
            <a:pPr eaLnBrk="1" hangingPunct="1">
              <a:spcBef>
                <a:spcPct val="0"/>
              </a:spcBef>
            </a:pPr>
            <a:endParaRPr lang="pt-BR" alt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1DE7809-4ABC-814A-9C27-337D8D2B4A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01EFA7A3-270E-2544-AAB6-AAFC21701E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pt-BR" sz="3200" b="1">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Gender equality is </a:t>
            </a: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achieved when women and men enjoy the same rights and opportunities across all sectors of society, including economic participation and decision-making, and when the different behaviours, aspirations and needs of women and men are equally valued and favoured.</a:t>
            </a:r>
          </a:p>
          <a:p>
            <a:pPr eaLnBrk="1" hangingPunct="1">
              <a:spcBef>
                <a:spcPct val="0"/>
              </a:spcBef>
            </a:pPr>
            <a:endPar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a:p>
            <a:pPr eaLnBrk="1" hangingPunct="1">
              <a:spcBef>
                <a:spcPct val="0"/>
              </a:spcBef>
            </a:pPr>
            <a:r>
              <a:rPr lang="en-AU" altLang="pt-BR" sz="3200" b="1">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Feminism </a:t>
            </a:r>
          </a:p>
          <a:p>
            <a:pPr eaLnBrk="1" hangingPunct="1">
              <a:spcBef>
                <a:spcPct val="0"/>
              </a:spcBef>
            </a:pPr>
            <a:r>
              <a:rPr lang="en-AU" altLang="pt-BR" sz="3200" b="1">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“Feminism is a way of looking at the world which women occupy from the perspective of </a:t>
            </a:r>
          </a:p>
          <a:p>
            <a:pPr eaLnBrk="1" hangingPunct="1">
              <a:spcBef>
                <a:spcPct val="0"/>
              </a:spcBef>
            </a:pPr>
            <a:r>
              <a:rPr lang="en-AU" altLang="pt-BR" sz="3200" b="1">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women</a:t>
            </a: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It has at its central focus </a:t>
            </a:r>
          </a:p>
          <a:p>
            <a:pPr eaLnBrk="1" hangingPunct="1">
              <a:spcBef>
                <a:spcPct val="0"/>
              </a:spcBef>
            </a:pP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the concept of patriarchy which can </a:t>
            </a:r>
          </a:p>
          <a:p>
            <a:pPr eaLnBrk="1" hangingPunct="1">
              <a:spcBef>
                <a:spcPct val="0"/>
              </a:spcBef>
            </a:pP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be described as a system of male </a:t>
            </a:r>
          </a:p>
          <a:p>
            <a:pPr eaLnBrk="1" hangingPunct="1">
              <a:spcBef>
                <a:spcPct val="0"/>
              </a:spcBef>
            </a:pP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authority which oppresses women </a:t>
            </a:r>
          </a:p>
          <a:p>
            <a:pPr eaLnBrk="1" hangingPunct="1">
              <a:spcBef>
                <a:spcPct val="0"/>
              </a:spcBef>
            </a:pP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through its social, political and </a:t>
            </a:r>
          </a:p>
          <a:p>
            <a:pPr eaLnBrk="1" hangingPunct="1">
              <a:spcBef>
                <a:spcPct val="0"/>
              </a:spcBef>
            </a:pPr>
            <a:r>
              <a:rPr lang="en-AU" altLang="pt-BR" sz="3200">
                <a:solidFill>
                  <a:srgbClr val="525252"/>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economic institutions.</a:t>
            </a:r>
          </a:p>
          <a:p>
            <a:pPr eaLnBrk="1" hangingPunct="1">
              <a:spcBef>
                <a:spcPct val="0"/>
              </a:spcBef>
            </a:pPr>
            <a:endParaRPr lang="en-US" altLang="pt-BR"/>
          </a:p>
          <a:p>
            <a:pPr eaLnBrk="1" hangingPunct="1">
              <a:spcBef>
                <a:spcPct val="0"/>
              </a:spcBef>
            </a:pPr>
            <a:endParaRPr lang="en-US" altLang="pt-BR"/>
          </a:p>
          <a:p>
            <a:pPr eaLnBrk="1" hangingPunct="1">
              <a:spcBef>
                <a:spcPct val="0"/>
              </a:spcBef>
            </a:pPr>
            <a:r>
              <a:rPr lang="en-US" altLang="pt-BR"/>
              <a:t>Power Diagram </a:t>
            </a:r>
          </a:p>
          <a:p>
            <a:pPr eaLnBrk="1" hangingPunct="1">
              <a:spcBef>
                <a:spcPct val="0"/>
              </a:spcBef>
            </a:pPr>
            <a:endParaRPr lang="en-US" altLang="pt-BR"/>
          </a:p>
          <a:p>
            <a:pPr eaLnBrk="1" hangingPunct="1">
              <a:spcBef>
                <a:spcPct val="0"/>
              </a:spcBef>
            </a:pPr>
            <a:r>
              <a:rPr lang="en-US" altLang="pt-BR"/>
              <a:t>Thoughts on Gender </a:t>
            </a:r>
          </a:p>
          <a:p>
            <a:pPr eaLnBrk="1" hangingPunct="1">
              <a:spcBef>
                <a:spcPts val="800"/>
              </a:spcBef>
            </a:pPr>
            <a:r>
              <a:rPr lang="en-AU" altLang="pt-BR" sz="2200"/>
              <a:t>A social construct vs defining male and female </a:t>
            </a:r>
          </a:p>
          <a:p>
            <a:pPr eaLnBrk="1" hangingPunct="1">
              <a:spcBef>
                <a:spcPts val="800"/>
              </a:spcBef>
            </a:pPr>
            <a:r>
              <a:rPr lang="en-AU" altLang="pt-BR" sz="2200"/>
              <a:t>Gender non conforming / LGBTIQ </a:t>
            </a:r>
          </a:p>
          <a:p>
            <a:pPr eaLnBrk="1" hangingPunct="1">
              <a:spcBef>
                <a:spcPts val="800"/>
              </a:spcBef>
            </a:pPr>
            <a:r>
              <a:rPr lang="en-AU" altLang="pt-BR" sz="2200"/>
              <a:t>Roles of men and women / equality</a:t>
            </a:r>
          </a:p>
          <a:p>
            <a:pPr eaLnBrk="1" hangingPunct="1">
              <a:spcBef>
                <a:spcPts val="800"/>
              </a:spcBef>
            </a:pPr>
            <a:r>
              <a:rPr lang="en-AU" altLang="pt-BR" sz="2200"/>
              <a:t>Traditional heterosexual family/traditional family values vs other forms of family vs attack on traditional values </a:t>
            </a:r>
          </a:p>
          <a:p>
            <a:pPr eaLnBrk="1" hangingPunct="1">
              <a:spcBef>
                <a:spcPts val="800"/>
              </a:spcBef>
            </a:pPr>
            <a:r>
              <a:rPr lang="en-AU" altLang="pt-BR" sz="2200"/>
              <a:t>Sexual and reproductive rights and health </a:t>
            </a:r>
          </a:p>
          <a:p>
            <a:pPr eaLnBrk="1" hangingPunct="1">
              <a:spcBef>
                <a:spcPts val="800"/>
              </a:spcBef>
            </a:pPr>
            <a:r>
              <a:rPr lang="en-AU" altLang="pt-BR" sz="2200"/>
              <a:t>Pro-family; pro-marriage </a:t>
            </a:r>
          </a:p>
          <a:p>
            <a:pPr eaLnBrk="1" hangingPunct="1">
              <a:spcBef>
                <a:spcPts val="800"/>
              </a:spcBef>
            </a:pPr>
            <a:r>
              <a:rPr lang="en-AU" altLang="pt-BR" sz="2200"/>
              <a:t>Bodily autonomy </a:t>
            </a:r>
          </a:p>
          <a:p>
            <a:pPr eaLnBrk="1" hangingPunct="1">
              <a:spcBef>
                <a:spcPts val="800"/>
              </a:spcBef>
            </a:pPr>
            <a:r>
              <a:rPr lang="en-AU" altLang="pt-BR" sz="2200"/>
              <a:t>Anti gender ideology /Anti Gender movement </a:t>
            </a:r>
          </a:p>
          <a:p>
            <a:pPr eaLnBrk="1" hangingPunct="1">
              <a:spcBef>
                <a:spcPct val="0"/>
              </a:spcBef>
            </a:pPr>
            <a:endParaRPr lang="en-US" altLang="pt-BR"/>
          </a:p>
        </p:txBody>
      </p:sp>
      <p:sp>
        <p:nvSpPr>
          <p:cNvPr id="98308" name="Slide Number Placeholder 3">
            <a:extLst>
              <a:ext uri="{FF2B5EF4-FFF2-40B4-BE49-F238E27FC236}">
                <a16:creationId xmlns:a16="http://schemas.microsoft.com/office/drawing/2014/main" id="{EFAB0ECC-95E7-304A-A202-C85841CF7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071FF4B-4F66-B346-95E0-54A9F42F52FA}" type="slidenum">
              <a:rPr lang="en-US" altLang="pt-BR">
                <a:latin typeface="Calibri" panose="020F0502020204030204" pitchFamily="34" charset="0"/>
              </a:rPr>
              <a:pPr/>
              <a:t>52</a:t>
            </a:fld>
            <a:endParaRPr lang="en-US" altLang="pt-BR">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23;g52100cbc28_0_73:notes">
            <a:extLst>
              <a:ext uri="{FF2B5EF4-FFF2-40B4-BE49-F238E27FC236}">
                <a16:creationId xmlns:a16="http://schemas.microsoft.com/office/drawing/2014/main" id="{A32F7195-FE8B-7D40-A82C-5A28CCFE0EA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4" name="Google Shape;124;g52100cbc28_0_73:notes">
            <a:extLst>
              <a:ext uri="{FF2B5EF4-FFF2-40B4-BE49-F238E27FC236}">
                <a16:creationId xmlns:a16="http://schemas.microsoft.com/office/drawing/2014/main" id="{35D7ED03-14EA-A045-BC7F-F942AFFB3869}"/>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15000"/>
              </a:lnSpc>
              <a:spcBef>
                <a:spcPts val="0"/>
              </a:spcBef>
              <a:spcAft>
                <a:spcPts val="0"/>
              </a:spcAft>
              <a:buClr>
                <a:srgbClr val="000000"/>
              </a:buClr>
              <a:buSzPts val="1100"/>
              <a:buFont typeface="Arial"/>
              <a:buNone/>
              <a:defRPr/>
            </a:pPr>
            <a:r>
              <a:rPr lang="en" dirty="0"/>
              <a:t>Initiated in July 2016, a special meeting called a High-Level Political Forum (HLPF), is held every year to review specific Goals and allow countries to present a Voluntary Report on Progress, in their country. The HLPF is the main mechanism for review of the goals at the United Nations.</a:t>
            </a:r>
            <a:endParaRPr dirty="0"/>
          </a:p>
          <a:p>
            <a:pPr eaLnBrk="1" fontAlgn="auto" hangingPunct="1">
              <a:spcBef>
                <a:spcPts val="0"/>
              </a:spcBef>
              <a:spcAft>
                <a:spcPts val="0"/>
              </a:spcAft>
              <a:defRPr/>
            </a:pPr>
            <a:endParaRPr lang="en-US" dirty="0"/>
          </a:p>
          <a:p>
            <a:pPr eaLnBrk="1" fontAlgn="auto" hangingPunct="1">
              <a:lnSpc>
                <a:spcPct val="98181"/>
              </a:lnSpc>
              <a:spcBef>
                <a:spcPts val="1600"/>
              </a:spcBef>
              <a:spcAft>
                <a:spcPts val="0"/>
              </a:spcAft>
              <a:buClr>
                <a:srgbClr val="000000"/>
              </a:buClr>
              <a:buSzPts val="1100"/>
              <a:defRPr/>
            </a:pPr>
            <a:r>
              <a:rPr lang="en-US" dirty="0">
                <a:latin typeface="Century Gothic" panose="020B0502020202020204" pitchFamily="34" charset="0"/>
                <a:ea typeface="Arial"/>
                <a:cs typeface="Arial"/>
                <a:sym typeface="Arial"/>
              </a:rPr>
              <a:t>This year, it’s 5</a:t>
            </a:r>
            <a:r>
              <a:rPr lang="en-US" baseline="30000" dirty="0">
                <a:latin typeface="Century Gothic" panose="020B0502020202020204" pitchFamily="34" charset="0"/>
                <a:ea typeface="Arial"/>
                <a:cs typeface="Arial"/>
                <a:sym typeface="Arial"/>
              </a:rPr>
              <a:t>th </a:t>
            </a:r>
            <a:r>
              <a:rPr lang="en-US" dirty="0">
                <a:latin typeface="Century Gothic" panose="020B0502020202020204" pitchFamily="34" charset="0"/>
                <a:ea typeface="Arial"/>
                <a:cs typeface="Arial"/>
                <a:sym typeface="Arial"/>
              </a:rPr>
              <a:t>year (2020), the HLPF will take a slightly different approach in reviewing the SDGs and review of them in the context of the theme rather than a group of the goals</a:t>
            </a:r>
          </a:p>
          <a:p>
            <a:pPr indent="609585" eaLnBrk="1" fontAlgn="auto" hangingPunct="1">
              <a:lnSpc>
                <a:spcPct val="98181"/>
              </a:lnSpc>
              <a:spcBef>
                <a:spcPts val="267"/>
              </a:spcBef>
              <a:spcAft>
                <a:spcPts val="0"/>
              </a:spcAft>
              <a:defRPr/>
            </a:pPr>
            <a:r>
              <a:rPr lang="en-US" dirty="0">
                <a:latin typeface="Century Gothic" panose="020B0502020202020204" pitchFamily="34" charset="0"/>
                <a:ea typeface="Arial"/>
                <a:cs typeface="Arial"/>
                <a:sym typeface="Arial"/>
              </a:rPr>
              <a:t>In July under the auspices of the Economic and Social Council the SDGs will be reviewed under the theme.</a:t>
            </a:r>
          </a:p>
          <a:p>
            <a:pPr indent="609585" eaLnBrk="1" fontAlgn="auto" hangingPunct="1">
              <a:lnSpc>
                <a:spcPct val="98181"/>
              </a:lnSpc>
              <a:spcBef>
                <a:spcPts val="533"/>
              </a:spcBef>
              <a:spcAft>
                <a:spcPts val="0"/>
              </a:spcAft>
              <a:buClr>
                <a:srgbClr val="000000"/>
              </a:buClr>
              <a:buSzPts val="1100"/>
              <a:defRPr/>
            </a:pPr>
            <a:r>
              <a:rPr lang="en-US" i="1" dirty="0">
                <a:solidFill>
                  <a:schemeClr val="accent5">
                    <a:lumMod val="75000"/>
                  </a:schemeClr>
                </a:solidFill>
              </a:rPr>
              <a:t>"Accelerated action and transformative pathways: realizing the decade of action and delivery for sustainable development "</a:t>
            </a:r>
            <a:r>
              <a:rPr lang="en-US" dirty="0">
                <a:solidFill>
                  <a:schemeClr val="accent5">
                    <a:lumMod val="75000"/>
                  </a:schemeClr>
                </a:solidFill>
              </a:rPr>
              <a:t>.</a:t>
            </a:r>
            <a:endParaRPr lang="en-US" dirty="0">
              <a:solidFill>
                <a:schemeClr val="accent5">
                  <a:lumMod val="75000"/>
                </a:schemeClr>
              </a:solidFill>
              <a:latin typeface="Century Gothic" panose="020B0502020202020204" pitchFamily="34" charset="0"/>
              <a:cs typeface="Arial"/>
              <a:sym typeface="Arial"/>
            </a:endParaRPr>
          </a:p>
          <a:p>
            <a:pPr indent="609585" eaLnBrk="1" fontAlgn="auto" hangingPunct="1">
              <a:lnSpc>
                <a:spcPct val="98181"/>
              </a:lnSpc>
              <a:spcBef>
                <a:spcPts val="533"/>
              </a:spcBef>
              <a:spcAft>
                <a:spcPts val="0"/>
              </a:spcAft>
              <a:buClr>
                <a:srgbClr val="000000"/>
              </a:buClr>
              <a:buSzPts val="1100"/>
              <a:defRPr/>
            </a:pPr>
            <a:endParaRPr lang="en-US" dirty="0">
              <a:latin typeface="Century Gothic" panose="020B0502020202020204" pitchFamily="34" charset="0"/>
              <a:ea typeface="Arial"/>
              <a:cs typeface="Arial"/>
              <a:sym typeface="Arial"/>
            </a:endParaRPr>
          </a:p>
          <a:p>
            <a:pPr indent="609585" eaLnBrk="1" fontAlgn="auto" hangingPunct="1">
              <a:lnSpc>
                <a:spcPct val="98181"/>
              </a:lnSpc>
              <a:spcBef>
                <a:spcPts val="533"/>
              </a:spcBef>
              <a:spcAft>
                <a:spcPts val="0"/>
              </a:spcAft>
              <a:defRPr/>
            </a:pPr>
            <a:r>
              <a:rPr lang="en-US" dirty="0"/>
              <a:t>In 2020 convened under the auspices of the Economic and Social Council, will be held from Tuesday, 7 July, to Thursday, 16 July 2020, including the three-day ministerial meeting of the forum from Tuesday, 14 July, to Thursday, 16 July 2020. </a:t>
            </a:r>
          </a:p>
          <a:p>
            <a:pPr eaLnBrk="1" fontAlgn="auto" hangingPunct="1">
              <a:spcBef>
                <a:spcPts val="0"/>
              </a:spcBef>
              <a:spcAft>
                <a:spcPts val="0"/>
              </a:spcAft>
              <a:defRPr/>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72;g5984714387_0_271:notes">
            <a:extLst>
              <a:ext uri="{FF2B5EF4-FFF2-40B4-BE49-F238E27FC236}">
                <a16:creationId xmlns:a16="http://schemas.microsoft.com/office/drawing/2014/main" id="{CAE579A6-C3C3-C44B-84AC-CE7E1227EB0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03" name="Google Shape;73;g5984714387_0_271:notes">
            <a:extLst>
              <a:ext uri="{FF2B5EF4-FFF2-40B4-BE49-F238E27FC236}">
                <a16:creationId xmlns:a16="http://schemas.microsoft.com/office/drawing/2014/main" id="{58574FFD-5D4B-9341-8AFB-F2B67737B99C}"/>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07000"/>
              </a:lnSpc>
              <a:spcBef>
                <a:spcPct val="0"/>
              </a:spcBef>
              <a:buClr>
                <a:srgbClr val="000000"/>
              </a:buClr>
              <a:buSzPts val="1100"/>
            </a:pPr>
            <a:r>
              <a:rPr lang="pt-BR" altLang="pt-BR" sz="1400">
                <a:solidFill>
                  <a:srgbClr val="000000"/>
                </a:solidFill>
              </a:rPr>
              <a:t>2030 Agenda for Sustainable Development, Member States have committed to achieve Sustainable Development for all nations and peoples. The agenda based on the ideals of inclusiveness and prosperity and member states pledged to reach those left furthest behind.</a:t>
            </a:r>
          </a:p>
          <a:p>
            <a:pPr eaLnBrk="1" hangingPunct="1">
              <a:lnSpc>
                <a:spcPct val="107000"/>
              </a:lnSpc>
              <a:spcBef>
                <a:spcPts val="800"/>
              </a:spcBef>
              <a:spcAft>
                <a:spcPts val="800"/>
              </a:spcAft>
              <a:buClr>
                <a:srgbClr val="000000"/>
              </a:buClr>
              <a:buSzPts val="1100"/>
            </a:pPr>
            <a:r>
              <a:rPr lang="pt-BR" altLang="pt-BR" sz="1400">
                <a:solidFill>
                  <a:srgbClr val="000000"/>
                </a:solidFill>
              </a:rPr>
              <a:t>Progress has been made in rising economic and social prosperity but it has been uneven. Inequality has not only persisted but increased, and considerable numbers of people within countries are left living in extreme poverty.</a:t>
            </a:r>
            <a:endParaRPr lang="pt-BR" alt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80;g5984714387_0_281:notes">
            <a:extLst>
              <a:ext uri="{FF2B5EF4-FFF2-40B4-BE49-F238E27FC236}">
                <a16:creationId xmlns:a16="http://schemas.microsoft.com/office/drawing/2014/main" id="{60AAEDD6-5685-F24E-BF51-2D41D7B37AF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1" name="Google Shape;81;g5984714387_0_281:notes">
            <a:extLst>
              <a:ext uri="{FF2B5EF4-FFF2-40B4-BE49-F238E27FC236}">
                <a16:creationId xmlns:a16="http://schemas.microsoft.com/office/drawing/2014/main" id="{87A32854-CE00-4640-9D2B-9CD94BB1D4D3}"/>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07000"/>
              </a:lnSpc>
              <a:spcBef>
                <a:spcPts val="0"/>
              </a:spcBef>
              <a:spcAft>
                <a:spcPts val="0"/>
              </a:spcAft>
              <a:buClr>
                <a:schemeClr val="dk1"/>
              </a:buClr>
              <a:buSzPts val="1100"/>
              <a:buFont typeface="Arial"/>
              <a:buNone/>
              <a:defRPr/>
            </a:pPr>
            <a:r>
              <a:rPr lang="en" sz="1400" dirty="0">
                <a:solidFill>
                  <a:schemeClr val="dk1"/>
                </a:solidFill>
              </a:rPr>
              <a:t>Is one of the manifestations of this inequality. Levels of homelessness have dramatically risen in most major cities in the world.</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150 Million People – 2% of the world’s population are homeless (National Reports)</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1.6 Billion People - + 20% lack adequate housing</a:t>
            </a:r>
            <a:endParaRPr sz="1400" dirty="0">
              <a:solidFill>
                <a:schemeClr val="dk1"/>
              </a:solidFill>
            </a:endParaRPr>
          </a:p>
          <a:p>
            <a:pPr eaLnBrk="1" fontAlgn="auto" hangingPunct="1">
              <a:spcBef>
                <a:spcPts val="0"/>
              </a:spcBef>
              <a:spcAft>
                <a:spcPts val="0"/>
              </a:spcAft>
              <a:defRPr/>
            </a:pPr>
            <a:endParaRPr dirty="0"/>
          </a:p>
          <a:p>
            <a:pPr eaLnBrk="1" fontAlgn="auto" hangingPunct="1">
              <a:lnSpc>
                <a:spcPct val="107000"/>
              </a:lnSpc>
              <a:spcBef>
                <a:spcPts val="0"/>
              </a:spcBef>
              <a:spcAft>
                <a:spcPts val="800"/>
              </a:spcAft>
              <a:buClr>
                <a:schemeClr val="dk1"/>
              </a:buClr>
              <a:buSzPts val="1100"/>
              <a:buFont typeface="Arial"/>
              <a:buNone/>
              <a:defRPr/>
            </a:pPr>
            <a:r>
              <a:rPr lang="en" sz="1400" dirty="0">
                <a:solidFill>
                  <a:schemeClr val="dk1"/>
                </a:solidFill>
              </a:rPr>
              <a:t>Homelessness is complex and manifests itself in different forms depending on the context. It can be visible – where people live on the streets or invisible where women/ children/ girls will not be seen</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79;g5984714387_0_356:notes">
            <a:extLst>
              <a:ext uri="{FF2B5EF4-FFF2-40B4-BE49-F238E27FC236}">
                <a16:creationId xmlns:a16="http://schemas.microsoft.com/office/drawing/2014/main" id="{93AD58DD-AF8B-894B-9710-540163083AE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80" name="Google Shape;180;g5984714387_0_356:notes">
            <a:extLst>
              <a:ext uri="{FF2B5EF4-FFF2-40B4-BE49-F238E27FC236}">
                <a16:creationId xmlns:a16="http://schemas.microsoft.com/office/drawing/2014/main" id="{373AB71C-9556-F849-B341-FE9F44129438}"/>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07000"/>
              </a:lnSpc>
              <a:spcBef>
                <a:spcPts val="0"/>
              </a:spcBef>
              <a:spcAft>
                <a:spcPts val="0"/>
              </a:spcAft>
              <a:buClr>
                <a:schemeClr val="dk1"/>
              </a:buClr>
              <a:buSzPts val="1100"/>
              <a:buFont typeface="Arial"/>
              <a:buNone/>
              <a:defRPr/>
            </a:pPr>
            <a:r>
              <a:rPr lang="en-US" b="1" dirty="0">
                <a:solidFill>
                  <a:schemeClr val="dk1"/>
                </a:solidFill>
              </a:rPr>
              <a:t>There has been a significant increase in the numbers of people living in homelessness in many countries in the past 7 years.</a:t>
            </a:r>
          </a:p>
          <a:p>
            <a:pPr indent="-228600" eaLnBrk="1" fontAlgn="auto" hangingPunct="1">
              <a:lnSpc>
                <a:spcPct val="115000"/>
              </a:lnSpc>
              <a:spcBef>
                <a:spcPts val="0"/>
              </a:spcBef>
              <a:spcAft>
                <a:spcPts val="0"/>
              </a:spcAft>
              <a:buClr>
                <a:schemeClr val="dk1"/>
              </a:buClr>
              <a:buSzPts val="1100"/>
              <a:buFont typeface="Arial"/>
              <a:buNone/>
              <a:defRPr/>
            </a:pPr>
            <a:r>
              <a:rPr lang="en-US" dirty="0">
                <a:solidFill>
                  <a:schemeClr val="dk1"/>
                </a:solidFill>
              </a:rPr>
              <a:t>·</a:t>
            </a:r>
            <a:r>
              <a:rPr lang="en-US" sz="600" dirty="0">
                <a:solidFill>
                  <a:schemeClr val="dk1"/>
                </a:solidFill>
                <a:latin typeface="Times New Roman"/>
                <a:ea typeface="Times New Roman"/>
                <a:cs typeface="Times New Roman"/>
                <a:sym typeface="Times New Roman"/>
              </a:rPr>
              <a:t>     </a:t>
            </a:r>
            <a:r>
              <a:rPr lang="en-US" dirty="0">
                <a:solidFill>
                  <a:schemeClr val="dk1"/>
                </a:solidFill>
              </a:rPr>
              <a:t>Each country defines homelessness differently</a:t>
            </a:r>
          </a:p>
          <a:p>
            <a:pPr indent="-228600" eaLnBrk="1" fontAlgn="auto" hangingPunct="1">
              <a:lnSpc>
                <a:spcPct val="115000"/>
              </a:lnSpc>
              <a:spcBef>
                <a:spcPts val="0"/>
              </a:spcBef>
              <a:spcAft>
                <a:spcPts val="0"/>
              </a:spcAft>
              <a:buClr>
                <a:schemeClr val="dk1"/>
              </a:buClr>
              <a:buSzPts val="1100"/>
              <a:buFont typeface="Arial"/>
              <a:buNone/>
              <a:defRPr/>
            </a:pPr>
            <a:r>
              <a:rPr lang="en-US" dirty="0">
                <a:solidFill>
                  <a:schemeClr val="dk1"/>
                </a:solidFill>
              </a:rPr>
              <a:t>·</a:t>
            </a:r>
            <a:r>
              <a:rPr lang="en-US" sz="600" dirty="0">
                <a:solidFill>
                  <a:schemeClr val="dk1"/>
                </a:solidFill>
                <a:latin typeface="Times New Roman"/>
                <a:ea typeface="Times New Roman"/>
                <a:cs typeface="Times New Roman"/>
                <a:sym typeface="Times New Roman"/>
              </a:rPr>
              <a:t>     </a:t>
            </a:r>
            <a:r>
              <a:rPr lang="en-US" dirty="0">
                <a:solidFill>
                  <a:schemeClr val="dk1"/>
                </a:solidFill>
              </a:rPr>
              <a:t>Difficult to make a cross-country comparison</a:t>
            </a:r>
          </a:p>
          <a:p>
            <a:pPr indent="-228600" eaLnBrk="1" fontAlgn="auto" hangingPunct="1">
              <a:lnSpc>
                <a:spcPct val="115000"/>
              </a:lnSpc>
              <a:spcBef>
                <a:spcPts val="0"/>
              </a:spcBef>
              <a:spcAft>
                <a:spcPts val="0"/>
              </a:spcAft>
              <a:buClr>
                <a:schemeClr val="dk1"/>
              </a:buClr>
              <a:buSzPts val="1100"/>
              <a:buFont typeface="Arial"/>
              <a:buNone/>
              <a:defRPr/>
            </a:pPr>
            <a:r>
              <a:rPr lang="en-US" dirty="0">
                <a:solidFill>
                  <a:schemeClr val="dk1"/>
                </a:solidFill>
              </a:rPr>
              <a:t>·</a:t>
            </a:r>
            <a:r>
              <a:rPr lang="en-US" sz="600" dirty="0">
                <a:solidFill>
                  <a:schemeClr val="dk1"/>
                </a:solidFill>
                <a:latin typeface="Times New Roman"/>
                <a:ea typeface="Times New Roman"/>
                <a:cs typeface="Times New Roman"/>
                <a:sym typeface="Times New Roman"/>
              </a:rPr>
              <a:t>     </a:t>
            </a:r>
            <a:r>
              <a:rPr lang="en-US" dirty="0">
                <a:solidFill>
                  <a:schemeClr val="dk1"/>
                </a:solidFill>
              </a:rPr>
              <a:t>Stems from the lack of a Universal definition of “homelessness”</a:t>
            </a:r>
          </a:p>
          <a:p>
            <a:pPr indent="-228600" eaLnBrk="1" fontAlgn="auto" hangingPunct="1">
              <a:lnSpc>
                <a:spcPct val="115000"/>
              </a:lnSpc>
              <a:spcBef>
                <a:spcPts val="0"/>
              </a:spcBef>
              <a:spcAft>
                <a:spcPts val="0"/>
              </a:spcAft>
              <a:buClr>
                <a:schemeClr val="dk1"/>
              </a:buClr>
              <a:buSzPts val="1100"/>
              <a:buFont typeface="Arial"/>
              <a:buNone/>
              <a:defRPr/>
            </a:pPr>
            <a:r>
              <a:rPr lang="en-US" dirty="0">
                <a:solidFill>
                  <a:schemeClr val="dk1"/>
                </a:solidFill>
              </a:rPr>
              <a:t>·</a:t>
            </a:r>
            <a:r>
              <a:rPr lang="en-US" sz="600" dirty="0">
                <a:solidFill>
                  <a:schemeClr val="dk1"/>
                </a:solidFill>
                <a:latin typeface="Times New Roman"/>
                <a:ea typeface="Times New Roman"/>
                <a:cs typeface="Times New Roman"/>
                <a:sym typeface="Times New Roman"/>
              </a:rPr>
              <a:t>     </a:t>
            </a:r>
            <a:r>
              <a:rPr lang="en-US" dirty="0">
                <a:solidFill>
                  <a:schemeClr val="dk1"/>
                </a:solidFill>
              </a:rPr>
              <a:t>Need at this meeting to come up with a common definition to move the agenda forward</a:t>
            </a:r>
          </a:p>
          <a:p>
            <a:pPr indent="-228600" eaLnBrk="1" fontAlgn="auto" hangingPunct="1">
              <a:lnSpc>
                <a:spcPct val="115000"/>
              </a:lnSpc>
              <a:spcBef>
                <a:spcPts val="0"/>
              </a:spcBef>
              <a:spcAft>
                <a:spcPts val="0"/>
              </a:spcAft>
              <a:buClr>
                <a:schemeClr val="dk1"/>
              </a:buClr>
              <a:buSzPts val="1100"/>
              <a:buFont typeface="Arial"/>
              <a:buNone/>
              <a:defRPr/>
            </a:pPr>
            <a:r>
              <a:rPr lang="en-US" dirty="0">
                <a:solidFill>
                  <a:schemeClr val="dk1"/>
                </a:solidFill>
              </a:rPr>
              <a:t>·</a:t>
            </a:r>
            <a:r>
              <a:rPr lang="en-US" sz="600" dirty="0">
                <a:solidFill>
                  <a:schemeClr val="dk1"/>
                </a:solidFill>
                <a:latin typeface="Times New Roman"/>
                <a:ea typeface="Times New Roman"/>
                <a:cs typeface="Times New Roman"/>
                <a:sym typeface="Times New Roman"/>
              </a:rPr>
              <a:t>     </a:t>
            </a:r>
            <a:r>
              <a:rPr lang="en-US" dirty="0">
                <a:solidFill>
                  <a:schemeClr val="dk1"/>
                </a:solidFill>
              </a:rPr>
              <a:t>Data and measurement are vital to address this issue, it enables evidence-based analysis and policy making at the national and local levels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Until the Expert Group meeting that </a:t>
            </a:r>
            <a:r>
              <a:rPr lang="en-US" dirty="0" err="1"/>
              <a:t>convined</a:t>
            </a:r>
            <a:r>
              <a:rPr lang="en-US" dirty="0"/>
              <a:t> in Nairobi, Kenya in May 2019 there was no global definition of homelessness.</a:t>
            </a:r>
            <a:r>
              <a:rPr lang="en-US" b="1" dirty="0">
                <a:solidFill>
                  <a:srgbClr val="1155CC"/>
                </a:solidFill>
              </a:rPr>
              <a:t> There was a need for this meeting to come up with a common definition to move the agenda forward!</a:t>
            </a:r>
          </a:p>
          <a:p>
            <a:pPr eaLnBrk="1" fontAlgn="auto" hangingPunct="1">
              <a:spcBef>
                <a:spcPts val="0"/>
              </a:spcBef>
              <a:spcAft>
                <a:spcPts val="0"/>
              </a:spcAft>
              <a:defRPr/>
            </a:pPr>
            <a:endParaRPr lang="en-US" b="1" dirty="0">
              <a:solidFill>
                <a:srgbClr val="1155CC"/>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US" sz="1100" dirty="0">
                <a:solidFill>
                  <a:schemeClr val="dk1"/>
                </a:solidFill>
              </a:rPr>
              <a:t>·</a:t>
            </a:r>
            <a:r>
              <a:rPr lang="en-US" sz="500" dirty="0">
                <a:solidFill>
                  <a:schemeClr val="dk1"/>
                </a:solidFill>
                <a:latin typeface="Times New Roman"/>
                <a:ea typeface="Times New Roman"/>
                <a:cs typeface="Times New Roman"/>
                <a:sym typeface="Times New Roman"/>
              </a:rPr>
              <a:t>     </a:t>
            </a:r>
            <a:r>
              <a:rPr lang="en-US" sz="1100" dirty="0">
                <a:solidFill>
                  <a:schemeClr val="dk1"/>
                </a:solidFill>
              </a:rPr>
              <a:t>1.6 billion Live in inadequate housing conditions</a:t>
            </a:r>
          </a:p>
          <a:p>
            <a:pPr indent="-228600" eaLnBrk="1" fontAlgn="auto" hangingPunct="1">
              <a:lnSpc>
                <a:spcPct val="115000"/>
              </a:lnSpc>
              <a:spcBef>
                <a:spcPts val="0"/>
              </a:spcBef>
              <a:spcAft>
                <a:spcPts val="0"/>
              </a:spcAft>
              <a:buClr>
                <a:schemeClr val="dk1"/>
              </a:buClr>
              <a:buSzPts val="1100"/>
              <a:buFont typeface="Arial"/>
              <a:buNone/>
              <a:defRPr/>
            </a:pPr>
            <a:r>
              <a:rPr lang="en-US" sz="1100" dirty="0">
                <a:solidFill>
                  <a:schemeClr val="dk1"/>
                </a:solidFill>
              </a:rPr>
              <a:t>·</a:t>
            </a:r>
            <a:r>
              <a:rPr lang="en-US" sz="500" dirty="0">
                <a:solidFill>
                  <a:schemeClr val="dk1"/>
                </a:solidFill>
                <a:latin typeface="Times New Roman"/>
                <a:ea typeface="Times New Roman"/>
                <a:cs typeface="Times New Roman"/>
                <a:sym typeface="Times New Roman"/>
              </a:rPr>
              <a:t>     </a:t>
            </a:r>
            <a:r>
              <a:rPr lang="en-US" sz="1100" dirty="0">
                <a:solidFill>
                  <a:schemeClr val="dk1"/>
                </a:solidFill>
              </a:rPr>
              <a:t>22 million displaced in average per year due to climate related events</a:t>
            </a:r>
          </a:p>
          <a:p>
            <a:pPr eaLnBrk="1" fontAlgn="auto" hangingPunct="1">
              <a:lnSpc>
                <a:spcPct val="107000"/>
              </a:lnSpc>
              <a:spcBef>
                <a:spcPts val="0"/>
              </a:spcBef>
              <a:spcAft>
                <a:spcPts val="0"/>
              </a:spcAft>
              <a:buClr>
                <a:schemeClr val="dk1"/>
              </a:buClr>
              <a:buSzPts val="1100"/>
              <a:buFont typeface="Arial"/>
              <a:buNone/>
              <a:defRPr/>
            </a:pPr>
            <a:r>
              <a:rPr lang="en-US" sz="1100" dirty="0">
                <a:solidFill>
                  <a:schemeClr val="dk1"/>
                </a:solidFill>
              </a:rPr>
              <a:t>There was a need for the definition to be framed within the 2030 Agenda and in particular with the overarching principle of “no one left behind” and to reach the furthest left behind first”</a:t>
            </a:r>
          </a:p>
          <a:p>
            <a:pPr eaLnBrk="1" fontAlgn="auto" hangingPunct="1">
              <a:spcBef>
                <a:spcPts val="0"/>
              </a:spcBef>
              <a:spcAft>
                <a:spcPts val="0"/>
              </a:spcAft>
              <a:defRPr/>
            </a:pPr>
            <a:endParaRPr lang="en-US" b="1" dirty="0">
              <a:solidFill>
                <a:srgbClr val="1155CC"/>
              </a:solidFill>
            </a:endParaRPr>
          </a:p>
          <a:p>
            <a:pPr eaLnBrk="1" fontAlgn="auto" hangingPunct="1">
              <a:lnSpc>
                <a:spcPct val="107000"/>
              </a:lnSpc>
              <a:spcBef>
                <a:spcPts val="0"/>
              </a:spcBef>
              <a:spcAft>
                <a:spcPts val="0"/>
              </a:spcAft>
              <a:buClr>
                <a:schemeClr val="dk1"/>
              </a:buClr>
              <a:buSzPts val="1100"/>
              <a:buFont typeface="Arial"/>
              <a:buNone/>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6B73ABB-877D-C641-8910-76A3BD4456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B58F7CF-503A-0344-9A3F-1F0B261CC9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7412" name="Slide Number Placeholder 3">
            <a:extLst>
              <a:ext uri="{FF2B5EF4-FFF2-40B4-BE49-F238E27FC236}">
                <a16:creationId xmlns:a16="http://schemas.microsoft.com/office/drawing/2014/main" id="{E44ADD10-215B-7940-8591-EECA839F9A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7132BCD-C8C8-AF4D-96B1-84AC26F7E7B4}" type="slidenum">
              <a:rPr lang="en-US" altLang="pt-BR">
                <a:latin typeface="Calibri" panose="020F0502020204030204" pitchFamily="34" charset="0"/>
              </a:rPr>
              <a:pPr/>
              <a:t>4</a:t>
            </a:fld>
            <a:endParaRPr lang="en-US" altLang="pt-BR">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79;g5984714387_0_356:notes">
            <a:extLst>
              <a:ext uri="{FF2B5EF4-FFF2-40B4-BE49-F238E27FC236}">
                <a16:creationId xmlns:a16="http://schemas.microsoft.com/office/drawing/2014/main" id="{7A04D0B5-457D-9246-A5BA-64A245B7BCB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8547" name="Google Shape;180;g5984714387_0_356:notes">
            <a:extLst>
              <a:ext uri="{FF2B5EF4-FFF2-40B4-BE49-F238E27FC236}">
                <a16:creationId xmlns:a16="http://schemas.microsoft.com/office/drawing/2014/main" id="{AE0D56BB-ADC0-2846-9E20-CF8BFD5EF39F}"/>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07000"/>
              </a:lnSpc>
              <a:spcBef>
                <a:spcPct val="0"/>
              </a:spcBef>
              <a:buClr>
                <a:srgbClr val="000000"/>
              </a:buClr>
              <a:buSzPts val="1100"/>
            </a:pPr>
            <a:r>
              <a:rPr lang="pt-BR" altLang="pt-BR" sz="1400">
                <a:solidFill>
                  <a:srgbClr val="000000"/>
                </a:solidFill>
              </a:rPr>
              <a:t>Policy recommendations</a:t>
            </a:r>
          </a:p>
          <a:p>
            <a:pPr eaLnBrk="1" hangingPunct="1">
              <a:lnSpc>
                <a:spcPct val="107000"/>
              </a:lnSpc>
              <a:spcBef>
                <a:spcPts val="800"/>
              </a:spcBef>
              <a:buClr>
                <a:srgbClr val="000000"/>
              </a:buClr>
              <a:buSzPts val="1100"/>
            </a:pPr>
            <a:r>
              <a:rPr lang="pt-BR" altLang="pt-BR" sz="1400">
                <a:solidFill>
                  <a:srgbClr val="000000"/>
                </a:solidFill>
              </a:rPr>
              <a:t>The 2030 Agenda and UN Human Rights Instruments / Legal Framework</a:t>
            </a:r>
          </a:p>
          <a:p>
            <a:pPr eaLnBrk="1" hangingPunct="1">
              <a:lnSpc>
                <a:spcPct val="107000"/>
              </a:lnSpc>
              <a:spcBef>
                <a:spcPts val="800"/>
              </a:spcBef>
              <a:buClr>
                <a:srgbClr val="000000"/>
              </a:buClr>
              <a:buSzPts val="1100"/>
            </a:pPr>
            <a:r>
              <a:rPr lang="pt-BR" altLang="pt-BR" sz="1400">
                <a:solidFill>
                  <a:srgbClr val="000000"/>
                </a:solidFill>
              </a:rPr>
              <a:t>Recognize the commitment made to achieve the goals especially “leave no one behind” and ‘reach the furthest left behind’</a:t>
            </a:r>
          </a:p>
          <a:p>
            <a:pPr eaLnBrk="1" hangingPunct="1">
              <a:lnSpc>
                <a:spcPct val="107000"/>
              </a:lnSpc>
              <a:spcBef>
                <a:spcPts val="800"/>
              </a:spcBef>
              <a:buClr>
                <a:srgbClr val="000000"/>
              </a:buClr>
              <a:buSzPts val="1100"/>
            </a:pPr>
            <a:r>
              <a:rPr lang="pt-BR" altLang="pt-BR" sz="1400">
                <a:solidFill>
                  <a:srgbClr val="000000"/>
                </a:solidFill>
              </a:rPr>
              <a:t>SDG1.3</a:t>
            </a:r>
          </a:p>
          <a:p>
            <a:pPr eaLnBrk="1" hangingPunct="1">
              <a:lnSpc>
                <a:spcPct val="107000"/>
              </a:lnSpc>
              <a:spcBef>
                <a:spcPts val="800"/>
              </a:spcBef>
              <a:buClr>
                <a:srgbClr val="000000"/>
              </a:buClr>
              <a:buSzPts val="1100"/>
            </a:pPr>
            <a:r>
              <a:rPr lang="pt-BR" altLang="pt-BR" sz="1400">
                <a:solidFill>
                  <a:srgbClr val="000000"/>
                </a:solidFill>
              </a:rPr>
              <a:t>SDG 11.1 and other related goals</a:t>
            </a:r>
          </a:p>
          <a:p>
            <a:pPr eaLnBrk="1" hangingPunct="1">
              <a:lnSpc>
                <a:spcPct val="107000"/>
              </a:lnSpc>
              <a:spcBef>
                <a:spcPts val="800"/>
              </a:spcBef>
              <a:buClr>
                <a:srgbClr val="000000"/>
              </a:buClr>
              <a:buSzPts val="1100"/>
            </a:pPr>
            <a:r>
              <a:rPr lang="pt-BR" altLang="pt-BR" sz="1400">
                <a:solidFill>
                  <a:srgbClr val="000000"/>
                </a:solidFill>
              </a:rPr>
              <a:t>Universal Declaration of Human Rights</a:t>
            </a:r>
          </a:p>
          <a:p>
            <a:pPr eaLnBrk="1" hangingPunct="1">
              <a:lnSpc>
                <a:spcPct val="107000"/>
              </a:lnSpc>
              <a:spcBef>
                <a:spcPts val="800"/>
              </a:spcBef>
              <a:buClr>
                <a:srgbClr val="000000"/>
              </a:buClr>
              <a:buSzPts val="1100"/>
            </a:pPr>
            <a:r>
              <a:rPr lang="pt-BR" altLang="pt-BR" sz="1400">
                <a:solidFill>
                  <a:srgbClr val="000000"/>
                </a:solidFill>
              </a:rPr>
              <a:t>Conventions on the Rights of the Child</a:t>
            </a:r>
          </a:p>
          <a:p>
            <a:pPr eaLnBrk="1" hangingPunct="1">
              <a:spcBef>
                <a:spcPts val="800"/>
              </a:spcBef>
            </a:pPr>
            <a:r>
              <a:rPr lang="pt-BR" altLang="pt-BR" sz="1400">
                <a:solidFill>
                  <a:srgbClr val="000000"/>
                </a:solidFill>
              </a:rPr>
              <a:t>Convention on the Elimination of all Forms of Discrimination against Women (CEDAW) among others</a:t>
            </a:r>
            <a:endParaRPr lang="pt-BR" alt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CFECAC36-A326-2344-824D-57A854E49C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6CC0714E-5CC0-D24C-B7DB-8EDEFC26C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a:t>UNANIMA International continues to be a key member of the committee with Executive Director Jean Quinn being a Co-Chair of the Committee</a:t>
            </a:r>
          </a:p>
        </p:txBody>
      </p:sp>
      <p:sp>
        <p:nvSpPr>
          <p:cNvPr id="110596" name="Slide Number Placeholder 3">
            <a:extLst>
              <a:ext uri="{FF2B5EF4-FFF2-40B4-BE49-F238E27FC236}">
                <a16:creationId xmlns:a16="http://schemas.microsoft.com/office/drawing/2014/main" id="{AAB1FE85-7890-E74E-954A-8D96B11C57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8B31AD4-F6CC-3240-814B-0C46B98E2FFB}" type="slidenum">
              <a:rPr lang="en-US" altLang="pt-BR">
                <a:latin typeface="Calibri" panose="020F0502020204030204" pitchFamily="34" charset="0"/>
              </a:rPr>
              <a:pPr/>
              <a:t>58</a:t>
            </a:fld>
            <a:endParaRPr lang="en-US" altLang="pt-BR">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147;g5984714387_0_331:notes">
            <a:extLst>
              <a:ext uri="{FF2B5EF4-FFF2-40B4-BE49-F238E27FC236}">
                <a16:creationId xmlns:a16="http://schemas.microsoft.com/office/drawing/2014/main" id="{5957CADE-F2F6-6640-AB50-57D30C058FD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5715" name="Google Shape;148;g5984714387_0_331:notes">
            <a:extLst>
              <a:ext uri="{FF2B5EF4-FFF2-40B4-BE49-F238E27FC236}">
                <a16:creationId xmlns:a16="http://schemas.microsoft.com/office/drawing/2014/main" id="{DA09DB3D-DF6F-1741-B276-784C8E062D92}"/>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07000"/>
              </a:lnSpc>
              <a:spcBef>
                <a:spcPct val="0"/>
              </a:spcBef>
              <a:buClr>
                <a:srgbClr val="000000"/>
              </a:buClr>
              <a:buSzPts val="1100"/>
            </a:pPr>
            <a:r>
              <a:rPr lang="pt-BR" altLang="pt-BR" sz="1400">
                <a:solidFill>
                  <a:srgbClr val="000000"/>
                </a:solidFill>
              </a:rPr>
              <a:t>The expert group proposed to define homelessness as:</a:t>
            </a:r>
          </a:p>
          <a:p>
            <a:pPr eaLnBrk="1" hangingPunct="1">
              <a:lnSpc>
                <a:spcPct val="107000"/>
              </a:lnSpc>
              <a:spcBef>
                <a:spcPts val="800"/>
              </a:spcBef>
              <a:buClr>
                <a:srgbClr val="000000"/>
              </a:buClr>
              <a:buSzPts val="1100"/>
            </a:pPr>
            <a:r>
              <a:rPr lang="pt-BR" altLang="pt-BR" sz="1400" b="1">
                <a:solidFill>
                  <a:srgbClr val="000000"/>
                </a:solidFill>
              </a:rPr>
              <a:t>“Homelessness is a condition where a person or household lacks habitable space with security of tenure, rights and ability to enjoy social relations, including safety. Homelessness is a manifestation of extreme poverty and a failure of multiple systems and human rights”</a:t>
            </a:r>
          </a:p>
          <a:p>
            <a:pPr eaLnBrk="1" hangingPunct="1">
              <a:lnSpc>
                <a:spcPct val="107000"/>
              </a:lnSpc>
              <a:spcBef>
                <a:spcPts val="800"/>
              </a:spcBef>
              <a:buClr>
                <a:srgbClr val="000000"/>
              </a:buClr>
              <a:buSzPts val="1100"/>
            </a:pPr>
            <a:r>
              <a:rPr lang="pt-BR" altLang="pt-BR" sz="1400">
                <a:solidFill>
                  <a:srgbClr val="000000"/>
                </a:solidFill>
              </a:rPr>
              <a:t>In defining homelessness, it would include the following four categories of people:</a:t>
            </a:r>
          </a:p>
          <a:p>
            <a:pPr eaLnBrk="1" hangingPunct="1">
              <a:lnSpc>
                <a:spcPct val="107000"/>
              </a:lnSpc>
              <a:spcBef>
                <a:spcPts val="800"/>
              </a:spcBef>
              <a:buClr>
                <a:srgbClr val="000000"/>
              </a:buClr>
              <a:buSzPts val="1100"/>
            </a:pPr>
            <a:r>
              <a:rPr lang="pt-BR" altLang="pt-BR" sz="1400">
                <a:solidFill>
                  <a:srgbClr val="000000"/>
                </a:solidFill>
              </a:rPr>
              <a:t>People living on the streets or other open spaces</a:t>
            </a:r>
          </a:p>
          <a:p>
            <a:pPr eaLnBrk="1" hangingPunct="1">
              <a:lnSpc>
                <a:spcPct val="107000"/>
              </a:lnSpc>
              <a:spcBef>
                <a:spcPts val="800"/>
              </a:spcBef>
              <a:buClr>
                <a:srgbClr val="000000"/>
              </a:buClr>
              <a:buSzPts val="1100"/>
            </a:pPr>
            <a:r>
              <a:rPr lang="pt-BR" altLang="pt-BR" sz="1400">
                <a:solidFill>
                  <a:srgbClr val="000000"/>
                </a:solidFill>
              </a:rPr>
              <a:t>People living in temporary or crisis accommodation</a:t>
            </a:r>
          </a:p>
          <a:p>
            <a:pPr eaLnBrk="1" hangingPunct="1">
              <a:lnSpc>
                <a:spcPct val="107000"/>
              </a:lnSpc>
              <a:spcBef>
                <a:spcPts val="800"/>
              </a:spcBef>
              <a:buClr>
                <a:srgbClr val="000000"/>
              </a:buClr>
              <a:buSzPts val="1100"/>
            </a:pPr>
            <a:r>
              <a:rPr lang="pt-BR" altLang="pt-BR" sz="1400">
                <a:solidFill>
                  <a:srgbClr val="000000"/>
                </a:solidFill>
              </a:rPr>
              <a:t>People living in severely inadequate and insecure accommodation</a:t>
            </a:r>
          </a:p>
          <a:p>
            <a:pPr eaLnBrk="1" hangingPunct="1">
              <a:spcBef>
                <a:spcPts val="800"/>
              </a:spcBef>
            </a:pPr>
            <a:r>
              <a:rPr lang="pt-BR" altLang="pt-BR" sz="1400">
                <a:solidFill>
                  <a:srgbClr val="000000"/>
                </a:solidFill>
              </a:rPr>
              <a:t>People lack access to affordable housing </a:t>
            </a:r>
            <a:endParaRPr lang="pt-BR" alt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Google Shape;193;g5984714387_0_366:notes">
            <a:extLst>
              <a:ext uri="{FF2B5EF4-FFF2-40B4-BE49-F238E27FC236}">
                <a16:creationId xmlns:a16="http://schemas.microsoft.com/office/drawing/2014/main" id="{F0FDEAFB-358E-0246-A218-0789B30C138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4" name="Google Shape;194;g5984714387_0_366:notes">
            <a:extLst>
              <a:ext uri="{FF2B5EF4-FFF2-40B4-BE49-F238E27FC236}">
                <a16:creationId xmlns:a16="http://schemas.microsoft.com/office/drawing/2014/main" id="{2CB71B9A-E73D-A349-83B9-E3ACE4E0E654}"/>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indent="-228600" eaLnBrk="1" fontAlgn="auto" hangingPunct="1">
              <a:lnSpc>
                <a:spcPct val="115000"/>
              </a:lnSpc>
              <a:spcBef>
                <a:spcPts val="0"/>
              </a:spcBef>
              <a:spcAft>
                <a:spcPts val="0"/>
              </a:spcAft>
              <a:buClr>
                <a:schemeClr val="dk1"/>
              </a:buClr>
              <a:buSzPts val="1100"/>
              <a:buFont typeface="Arial"/>
              <a:buNone/>
              <a:defRPr/>
            </a:pPr>
            <a:r>
              <a:rPr lang="en" sz="1400" dirty="0" err="1">
                <a:solidFill>
                  <a:schemeClr val="dk1"/>
                </a:solidFill>
              </a:rPr>
              <a:t>ØAddressing</a:t>
            </a:r>
            <a:r>
              <a:rPr lang="en" sz="1400" dirty="0">
                <a:solidFill>
                  <a:schemeClr val="dk1"/>
                </a:solidFill>
              </a:rPr>
              <a:t> root causes of homelessness</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err="1">
                <a:solidFill>
                  <a:schemeClr val="dk1"/>
                </a:solidFill>
              </a:rPr>
              <a:t>ØMember</a:t>
            </a:r>
            <a:r>
              <a:rPr lang="en" sz="1400" dirty="0">
                <a:solidFill>
                  <a:schemeClr val="dk1"/>
                </a:solidFill>
              </a:rPr>
              <a:t> states are encouraged to develop concrete strategies (social, cultural, economic) and specific interventions to address all categories of homelessness </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err="1">
                <a:solidFill>
                  <a:schemeClr val="dk1"/>
                </a:solidFill>
              </a:rPr>
              <a:t>ØTo</a:t>
            </a:r>
            <a:r>
              <a:rPr lang="en" sz="1400" dirty="0">
                <a:solidFill>
                  <a:schemeClr val="dk1"/>
                </a:solidFill>
              </a:rPr>
              <a:t> effectively address homelessness</a:t>
            </a:r>
            <a:endParaRPr sz="1400" dirty="0">
              <a:solidFill>
                <a:schemeClr val="dk1"/>
              </a:solidFill>
            </a:endParaRPr>
          </a:p>
          <a:p>
            <a:pPr marL="685800"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Prevent</a:t>
            </a:r>
            <a:endParaRPr sz="1400" dirty="0">
              <a:solidFill>
                <a:schemeClr val="dk1"/>
              </a:solidFill>
            </a:endParaRPr>
          </a:p>
          <a:p>
            <a:pPr marL="685800"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Provide support </a:t>
            </a:r>
            <a:endParaRPr sz="1400" dirty="0">
              <a:solidFill>
                <a:schemeClr val="dk1"/>
              </a:solidFill>
            </a:endParaRPr>
          </a:p>
          <a:p>
            <a:pPr marL="685800"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Address root causes</a:t>
            </a:r>
            <a:endParaRPr sz="1400" dirty="0">
              <a:solidFill>
                <a:schemeClr val="dk1"/>
              </a:solidFill>
            </a:endParaRPr>
          </a:p>
          <a:p>
            <a:pPr marL="457200" eaLnBrk="1" fontAlgn="auto" hangingPunct="1">
              <a:lnSpc>
                <a:spcPct val="107000"/>
              </a:lnSpc>
              <a:spcBef>
                <a:spcPts val="0"/>
              </a:spcBef>
              <a:spcAft>
                <a:spcPts val="0"/>
              </a:spcAft>
              <a:buClr>
                <a:schemeClr val="dk1"/>
              </a:buClr>
              <a:buSzPts val="1100"/>
              <a:buFont typeface="Arial"/>
              <a:buNone/>
              <a:defRPr/>
            </a:pPr>
            <a:r>
              <a:rPr lang="en" sz="1400" dirty="0">
                <a:solidFill>
                  <a:schemeClr val="dk1"/>
                </a:solidFill>
              </a:rPr>
              <a:t> </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err="1">
                <a:solidFill>
                  <a:schemeClr val="dk1"/>
                </a:solidFill>
              </a:rPr>
              <a:t>ØStructural</a:t>
            </a:r>
            <a:r>
              <a:rPr lang="en" sz="1400" dirty="0">
                <a:solidFill>
                  <a:schemeClr val="dk1"/>
                </a:solidFill>
              </a:rPr>
              <a:t> causes need to be addressed and include:</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Poverty</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Inequality</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Evictions </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Housing</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a:solidFill>
                  <a:schemeClr val="dk1"/>
                </a:solidFill>
              </a:rPr>
              <a:t>·</a:t>
            </a:r>
            <a:r>
              <a:rPr lang="en" sz="700" dirty="0">
                <a:solidFill>
                  <a:schemeClr val="dk1"/>
                </a:solidFill>
                <a:latin typeface="Times New Roman"/>
                <a:ea typeface="Times New Roman"/>
                <a:cs typeface="Times New Roman"/>
                <a:sym typeface="Times New Roman"/>
              </a:rPr>
              <a:t>     </a:t>
            </a:r>
            <a:r>
              <a:rPr lang="en" sz="1400" dirty="0">
                <a:solidFill>
                  <a:schemeClr val="dk1"/>
                </a:solidFill>
              </a:rPr>
              <a:t>All as before</a:t>
            </a:r>
            <a:endParaRPr sz="1400" dirty="0">
              <a:solidFill>
                <a:schemeClr val="dk1"/>
              </a:solidFill>
            </a:endParaRPr>
          </a:p>
          <a:p>
            <a:pPr eaLnBrk="1" fontAlgn="auto" hangingPunct="1">
              <a:lnSpc>
                <a:spcPct val="107000"/>
              </a:lnSpc>
              <a:spcBef>
                <a:spcPts val="0"/>
              </a:spcBef>
              <a:spcAft>
                <a:spcPts val="0"/>
              </a:spcAft>
              <a:buClr>
                <a:schemeClr val="dk1"/>
              </a:buClr>
              <a:buSzPts val="1100"/>
              <a:buFont typeface="Arial"/>
              <a:buNone/>
              <a:defRPr/>
            </a:pPr>
            <a:r>
              <a:rPr lang="en" sz="1400" dirty="0">
                <a:solidFill>
                  <a:schemeClr val="dk1"/>
                </a:solidFill>
              </a:rPr>
              <a:t> </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err="1">
                <a:solidFill>
                  <a:schemeClr val="dk1"/>
                </a:solidFill>
              </a:rPr>
              <a:t>ØAt</a:t>
            </a:r>
            <a:r>
              <a:rPr lang="en" sz="1400" dirty="0">
                <a:solidFill>
                  <a:schemeClr val="dk1"/>
                </a:solidFill>
              </a:rPr>
              <a:t> the Same time, Personal and family circumstances, such as mental health, domestic violence, relationship breakups, substance misuse, all which need to be tackled</a:t>
            </a:r>
            <a:endParaRPr sz="1400" dirty="0">
              <a:solidFill>
                <a:schemeClr val="dk1"/>
              </a:solidFill>
            </a:endParaRPr>
          </a:p>
          <a:p>
            <a:pPr indent="-228600" eaLnBrk="1" fontAlgn="auto" hangingPunct="1">
              <a:lnSpc>
                <a:spcPct val="115000"/>
              </a:lnSpc>
              <a:spcBef>
                <a:spcPts val="0"/>
              </a:spcBef>
              <a:spcAft>
                <a:spcPts val="0"/>
              </a:spcAft>
              <a:buClr>
                <a:schemeClr val="dk1"/>
              </a:buClr>
              <a:buSzPts val="1100"/>
              <a:buFont typeface="Arial"/>
              <a:buNone/>
              <a:defRPr/>
            </a:pPr>
            <a:r>
              <a:rPr lang="en" sz="1400" dirty="0" err="1">
                <a:solidFill>
                  <a:schemeClr val="dk1"/>
                </a:solidFill>
              </a:rPr>
              <a:t>ØTo</a:t>
            </a:r>
            <a:r>
              <a:rPr lang="en" sz="1400" dirty="0">
                <a:solidFill>
                  <a:schemeClr val="dk1"/>
                </a:solidFill>
              </a:rPr>
              <a:t> empower the participation of people living in the different categories homelessness, all policies should involve and hear the voices of those living in poverty.</a:t>
            </a:r>
            <a:endParaRPr sz="1400" dirty="0">
              <a:solidFill>
                <a:schemeClr val="dk1"/>
              </a:solidFill>
            </a:endParaRPr>
          </a:p>
          <a:p>
            <a:pPr eaLnBrk="1" fontAlgn="auto" hangingPunct="1">
              <a:spcBef>
                <a:spcPts val="0"/>
              </a:spcBef>
              <a:spcAft>
                <a:spcPts val="0"/>
              </a:spcAft>
              <a:defRPr/>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10" name="Google Shape;89;g5984714387_0_291:notes">
            <a:extLst>
              <a:ext uri="{FF2B5EF4-FFF2-40B4-BE49-F238E27FC236}">
                <a16:creationId xmlns:a16="http://schemas.microsoft.com/office/drawing/2014/main" id="{7B501E2C-A83D-C848-9B32-24C1E58E45C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9811" name="Google Shape;90;g5984714387_0_291:notes">
            <a:extLst>
              <a:ext uri="{FF2B5EF4-FFF2-40B4-BE49-F238E27FC236}">
                <a16:creationId xmlns:a16="http://schemas.microsoft.com/office/drawing/2014/main" id="{E7295147-761F-6A49-8C07-709080C72BE2}"/>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07000"/>
              </a:lnSpc>
              <a:spcBef>
                <a:spcPct val="0"/>
              </a:spcBef>
              <a:buClr>
                <a:srgbClr val="000000"/>
              </a:buClr>
              <a:buSzPts val="1100"/>
            </a:pPr>
            <a:r>
              <a:rPr lang="pt-BR" altLang="pt-BR" sz="1400">
                <a:solidFill>
                  <a:srgbClr val="000000"/>
                </a:solidFill>
              </a:rPr>
              <a:t>While Homelessness affects all the SDGs and their realisation, addressing homelessness assists member states in implementing various SDGs including Goal 1,3,10, 11 and Targets 1.3 and 11.1</a:t>
            </a:r>
          </a:p>
          <a:p>
            <a:pPr eaLnBrk="1" hangingPunct="1">
              <a:spcBef>
                <a:spcPts val="800"/>
              </a:spcBef>
            </a:pPr>
            <a:endParaRPr lang="pt-BR" alt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8" name="Google Shape;144;g52100cbc28_0_95:notes">
            <a:extLst>
              <a:ext uri="{FF2B5EF4-FFF2-40B4-BE49-F238E27FC236}">
                <a16:creationId xmlns:a16="http://schemas.microsoft.com/office/drawing/2014/main" id="{E049CFFD-E151-A042-BA5B-F873AAB9289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5" name="Google Shape;145;g52100cbc28_0_95:notes">
            <a:extLst>
              <a:ext uri="{FF2B5EF4-FFF2-40B4-BE49-F238E27FC236}">
                <a16:creationId xmlns:a16="http://schemas.microsoft.com/office/drawing/2014/main" id="{53B022A5-98D4-EC49-BCF0-39287390E49A}"/>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15000"/>
              </a:lnSpc>
              <a:spcBef>
                <a:spcPts val="1500"/>
              </a:spcBef>
              <a:spcAft>
                <a:spcPts val="0"/>
              </a:spcAft>
              <a:buClr>
                <a:srgbClr val="000000"/>
              </a:buClr>
              <a:buSzPts val="1100"/>
              <a:buFont typeface="Arial"/>
              <a:buNone/>
              <a:defRPr/>
            </a:pPr>
            <a:r>
              <a:rPr lang="en" sz="1350" dirty="0">
                <a:solidFill>
                  <a:srgbClr val="333333"/>
                </a:solidFill>
              </a:rPr>
              <a:t>The 2030 Agenda highlights that Sustainable Development must be at the service of Human Dignity, for development of the whole person. This is reflected in its focus to eradicate poverty and hunger to ensure a life of dignity to all people living in poverty. It is further upheld in the human rights language used in framing the goals and targets and the call to implement them from a rights-based approach. Human rights offer guidance for the implementation of the 2030 Agenda for Sustainable Development. Likewise, the 2030 Agenda and the SDGs can contribute substantially to the </a:t>
            </a:r>
            <a:r>
              <a:rPr lang="en" sz="1350" dirty="0" err="1">
                <a:solidFill>
                  <a:srgbClr val="333333"/>
                </a:solidFill>
              </a:rPr>
              <a:t>realisation</a:t>
            </a:r>
            <a:r>
              <a:rPr lang="en" sz="1350" dirty="0">
                <a:solidFill>
                  <a:srgbClr val="333333"/>
                </a:solidFill>
              </a:rPr>
              <a:t> of human rights.</a:t>
            </a:r>
            <a:endParaRPr sz="1350" dirty="0">
              <a:solidFill>
                <a:srgbClr val="333333"/>
              </a:solidFill>
            </a:endParaRPr>
          </a:p>
          <a:p>
            <a:pPr eaLnBrk="1" fontAlgn="auto" hangingPunct="1">
              <a:lnSpc>
                <a:spcPct val="115000"/>
              </a:lnSpc>
              <a:spcBef>
                <a:spcPts val="1500"/>
              </a:spcBef>
              <a:spcAft>
                <a:spcPts val="0"/>
              </a:spcAft>
              <a:buClr>
                <a:srgbClr val="000000"/>
              </a:buClr>
              <a:buSzPts val="1100"/>
              <a:buFont typeface="Arial"/>
              <a:buNone/>
              <a:defRPr/>
            </a:pPr>
            <a:r>
              <a:rPr lang="en" sz="1350" dirty="0">
                <a:solidFill>
                  <a:srgbClr val="333333"/>
                </a:solidFill>
              </a:rPr>
              <a:t>The high degree of convergence between human rights and the 2030 Agenda for Sustainable Development implies that existing human rights mechanisms can directly assess and guide the implementation of the 2030 Agenda and its SDGs. Moreover, drawing on existing human rights mechanisms will ease the reporting burden of states, and enhance coherence, efficiency and accountability. Therefore a human rights based approach the the SDGs in integral.</a:t>
            </a:r>
            <a:endParaRPr sz="1350" dirty="0">
              <a:solidFill>
                <a:srgbClr val="333333"/>
              </a:solidFill>
            </a:endParaRPr>
          </a:p>
          <a:p>
            <a:pPr eaLnBrk="1" fontAlgn="auto" hangingPunct="1">
              <a:lnSpc>
                <a:spcPct val="115000"/>
              </a:lnSpc>
              <a:spcBef>
                <a:spcPts val="1500"/>
              </a:spcBef>
              <a:spcAft>
                <a:spcPts val="0"/>
              </a:spcAft>
              <a:buClr>
                <a:srgbClr val="000000"/>
              </a:buClr>
              <a:buSzPts val="1100"/>
              <a:buFont typeface="Arial"/>
              <a:buNone/>
              <a:defRPr/>
            </a:pPr>
            <a:r>
              <a:rPr lang="en" sz="1350" dirty="0">
                <a:solidFill>
                  <a:srgbClr val="333333"/>
                </a:solidFill>
              </a:rPr>
              <a:t>The human rights based approach stipulates that: </a:t>
            </a:r>
            <a:endParaRPr sz="1350" dirty="0">
              <a:solidFill>
                <a:srgbClr val="333333"/>
              </a:solidFill>
            </a:endParaRPr>
          </a:p>
          <a:p>
            <a:pPr marL="457200" indent="-314325" eaLnBrk="1" fontAlgn="auto" hangingPunct="1">
              <a:lnSpc>
                <a:spcPct val="115000"/>
              </a:lnSpc>
              <a:spcBef>
                <a:spcPts val="3300"/>
              </a:spcBef>
              <a:spcAft>
                <a:spcPts val="0"/>
              </a:spcAft>
              <a:buClr>
                <a:srgbClr val="333333"/>
              </a:buClr>
              <a:buSzPts val="1350"/>
              <a:buFontTx/>
              <a:buChar char="●"/>
              <a:defRPr/>
            </a:pPr>
            <a:r>
              <a:rPr lang="en" sz="1350" dirty="0">
                <a:solidFill>
                  <a:srgbClr val="333333"/>
                </a:solidFill>
              </a:rPr>
              <a:t>Development should further the </a:t>
            </a:r>
            <a:r>
              <a:rPr lang="en" sz="1350" dirty="0" err="1">
                <a:solidFill>
                  <a:srgbClr val="333333"/>
                </a:solidFill>
              </a:rPr>
              <a:t>realisation</a:t>
            </a:r>
            <a:r>
              <a:rPr lang="en" sz="1350" dirty="0">
                <a:solidFill>
                  <a:srgbClr val="333333"/>
                </a:solidFill>
              </a:rPr>
              <a:t> of human rights;</a:t>
            </a:r>
            <a:endParaRPr sz="1350" dirty="0">
              <a:solidFill>
                <a:srgbClr val="333333"/>
              </a:solidFill>
            </a:endParaRPr>
          </a:p>
          <a:p>
            <a:pPr marL="457200" indent="-314325" eaLnBrk="1" fontAlgn="auto" hangingPunct="1">
              <a:lnSpc>
                <a:spcPct val="115000"/>
              </a:lnSpc>
              <a:spcBef>
                <a:spcPts val="0"/>
              </a:spcBef>
              <a:spcAft>
                <a:spcPts val="0"/>
              </a:spcAft>
              <a:buClr>
                <a:srgbClr val="333333"/>
              </a:buClr>
              <a:buSzPts val="1350"/>
              <a:buFontTx/>
              <a:buChar char="●"/>
              <a:defRPr/>
            </a:pPr>
            <a:r>
              <a:rPr lang="en" sz="1350" dirty="0">
                <a:solidFill>
                  <a:srgbClr val="333333"/>
                </a:solidFill>
              </a:rPr>
              <a:t>Human rights standards should guide development cooperation and programming; and</a:t>
            </a:r>
            <a:endParaRPr sz="1350" dirty="0">
              <a:solidFill>
                <a:srgbClr val="333333"/>
              </a:solidFill>
            </a:endParaRPr>
          </a:p>
          <a:p>
            <a:pPr marL="457200" indent="-314325" eaLnBrk="1" fontAlgn="auto" hangingPunct="1">
              <a:lnSpc>
                <a:spcPct val="115000"/>
              </a:lnSpc>
              <a:spcBef>
                <a:spcPts val="0"/>
              </a:spcBef>
              <a:spcAft>
                <a:spcPts val="0"/>
              </a:spcAft>
              <a:buClr>
                <a:srgbClr val="333333"/>
              </a:buClr>
              <a:buSzPts val="1350"/>
              <a:buFontTx/>
              <a:buChar char="●"/>
              <a:defRPr/>
            </a:pPr>
            <a:r>
              <a:rPr lang="en" sz="1350" dirty="0">
                <a:solidFill>
                  <a:srgbClr val="333333"/>
                </a:solidFill>
              </a:rPr>
              <a:t>Development cooperation contributes to the development of capacities of duty-bearers to meet their obligations and of rights-holders to claim their rights.</a:t>
            </a:r>
            <a:endParaRPr sz="1350" dirty="0">
              <a:solidFill>
                <a:srgbClr val="333333"/>
              </a:solidFill>
            </a:endParaRPr>
          </a:p>
          <a:p>
            <a:pPr algn="just" eaLnBrk="1" fontAlgn="auto" hangingPunct="1">
              <a:lnSpc>
                <a:spcPct val="125454"/>
              </a:lnSpc>
              <a:spcBef>
                <a:spcPts val="3300"/>
              </a:spcBef>
              <a:spcAft>
                <a:spcPts val="0"/>
              </a:spcAft>
              <a:defRPr/>
            </a:pPr>
            <a:endParaRPr sz="1350" dirty="0">
              <a:solidFill>
                <a:srgbClr val="333333"/>
              </a:solidFill>
            </a:endParaRPr>
          </a:p>
          <a:p>
            <a:pPr eaLnBrk="1" fontAlgn="auto" hangingPunct="1">
              <a:lnSpc>
                <a:spcPct val="115000"/>
              </a:lnSpc>
              <a:spcBef>
                <a:spcPts val="3300"/>
              </a:spcBef>
              <a:spcAft>
                <a:spcPts val="0"/>
              </a:spcAft>
              <a:defRPr/>
            </a:pPr>
            <a:endParaRPr sz="1350" dirty="0">
              <a:solidFill>
                <a:srgbClr val="333333"/>
              </a:solidFill>
            </a:endParaRPr>
          </a:p>
          <a:p>
            <a:pPr eaLnBrk="1" fontAlgn="auto" hangingPunct="1">
              <a:spcBef>
                <a:spcPts val="3300"/>
              </a:spcBef>
              <a:spcAft>
                <a:spcPts val="0"/>
              </a:spcAft>
              <a:defRPr/>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6" name="Google Shape;152;g52100cbc28_0_100:notes">
            <a:extLst>
              <a:ext uri="{FF2B5EF4-FFF2-40B4-BE49-F238E27FC236}">
                <a16:creationId xmlns:a16="http://schemas.microsoft.com/office/drawing/2014/main" id="{126792FF-087C-484F-86BB-B04BC706F91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3907" name="Google Shape;153;g52100cbc28_0_100:notes">
            <a:extLst>
              <a:ext uri="{FF2B5EF4-FFF2-40B4-BE49-F238E27FC236}">
                <a16:creationId xmlns:a16="http://schemas.microsoft.com/office/drawing/2014/main" id="{133E7354-E233-4449-A95F-73FA01817338}"/>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15000"/>
              </a:lnSpc>
              <a:spcBef>
                <a:spcPct val="0"/>
              </a:spcBef>
            </a:pPr>
            <a:r>
              <a:rPr lang="pt-BR" altLang="pt-BR"/>
              <a:t>Climate Change is real and it is impacting people everywhere. Experiences of extreme droughts, floods, hurricanes, forest fires, rising sea-levels, etc., by people in this country and around the world will validate it. The IPCC Report of 2018 lays out the urgency needed to reduce greenhouse gas emissions to limit global warming to 1.5-degree Celsius. This wake-up call was ignored by the 197 countries who gathered in Katowice, Poland in December 2018 for COP 24. The governments demonstrated their moral failure and unwillingness to create a Climate Just Pathway – directions and guidelines to implement Paris Climate agreement, which comes into force 2020. Climate has a specific Goal goal in the 2030 Agenda, Goal 13- Urgent Climate Action. Of course climate is connected to all of the SDGs and without a healthy planet we cannot achieve any of the other goals.</a:t>
            </a:r>
          </a:p>
          <a:p>
            <a:pPr eaLnBrk="1" hangingPunct="1">
              <a:spcBef>
                <a:spcPct val="0"/>
              </a:spcBef>
            </a:pPr>
            <a:endParaRPr lang="pt-BR" alt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Google Shape;159;g5807c06243_0_20:notes">
            <a:extLst>
              <a:ext uri="{FF2B5EF4-FFF2-40B4-BE49-F238E27FC236}">
                <a16:creationId xmlns:a16="http://schemas.microsoft.com/office/drawing/2014/main" id="{48734FC1-F18A-D545-B967-08AF4BD8233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0" name="Google Shape;160;g5807c06243_0_20:notes">
            <a:extLst>
              <a:ext uri="{FF2B5EF4-FFF2-40B4-BE49-F238E27FC236}">
                <a16:creationId xmlns:a16="http://schemas.microsoft.com/office/drawing/2014/main" id="{AC705E15-D2B7-0C40-977D-4C36DB7ADD22}"/>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lnSpc>
                <a:spcPct val="115000"/>
              </a:lnSpc>
              <a:spcBef>
                <a:spcPts val="0"/>
              </a:spcBef>
              <a:spcAft>
                <a:spcPts val="0"/>
              </a:spcAft>
              <a:defRPr/>
            </a:pPr>
            <a:r>
              <a:rPr lang="en" dirty="0"/>
              <a:t>Migration is one of the defining features of the 21st century. It contributes significantly to all aspects of economic and social development everywhere. </a:t>
            </a:r>
            <a:r>
              <a:rPr lang="en" dirty="0">
                <a:highlight>
                  <a:srgbClr val="FFFFFF"/>
                </a:highlight>
              </a:rPr>
              <a:t>The SDGs cannot be achieved without taking into account the rights and needs of refugees, internally displaced and stateless people.</a:t>
            </a:r>
            <a:endParaRPr dirty="0"/>
          </a:p>
          <a:p>
            <a:pPr eaLnBrk="1" fontAlgn="auto" hangingPunct="1">
              <a:lnSpc>
                <a:spcPct val="115000"/>
              </a:lnSpc>
              <a:spcBef>
                <a:spcPts val="1100"/>
              </a:spcBef>
              <a:spcAft>
                <a:spcPts val="0"/>
              </a:spcAft>
              <a:defRPr/>
            </a:pPr>
            <a:r>
              <a:rPr lang="en" dirty="0"/>
              <a:t>Migration can be both negative and positive to development, and though the relationship between the two is increasingly </a:t>
            </a:r>
            <a:r>
              <a:rPr lang="en" dirty="0" err="1"/>
              <a:t>recognised</a:t>
            </a:r>
            <a:r>
              <a:rPr lang="en" dirty="0"/>
              <a:t>, it remains under-explored. If we want the 2030 Agenda and the SDGs to be achieved we must ensure migration contributes to positive development outcomes. To do this, we need to understand the impact of migration on the achievement of </a:t>
            </a:r>
            <a:r>
              <a:rPr lang="en" i="1" dirty="0"/>
              <a:t>all </a:t>
            </a:r>
            <a:r>
              <a:rPr lang="en" dirty="0"/>
              <a:t>SDGs, and – equally – the impact this achievement will have on future migration patterns.</a:t>
            </a:r>
            <a:endParaRPr dirty="0"/>
          </a:p>
          <a:p>
            <a:pPr eaLnBrk="1" fontAlgn="auto" hangingPunct="1">
              <a:lnSpc>
                <a:spcPct val="115000"/>
              </a:lnSpc>
              <a:spcBef>
                <a:spcPts val="1100"/>
              </a:spcBef>
              <a:spcAft>
                <a:spcPts val="0"/>
              </a:spcAft>
              <a:defRPr/>
            </a:pPr>
            <a:r>
              <a:rPr lang="en" dirty="0"/>
              <a:t>While all 17 goals relate to migrants and refugees target 10.7 directly addresses the </a:t>
            </a:r>
            <a:r>
              <a:rPr lang="en" dirty="0">
                <a:highlight>
                  <a:srgbClr val="FFFFFF"/>
                </a:highlight>
              </a:rPr>
              <a:t>Facilitation of orderly, safe, regular and responsible migration and mobility of people, including through the implementation of planned and well-managed migration policies </a:t>
            </a:r>
          </a:p>
          <a:p>
            <a:pPr eaLnBrk="1" fontAlgn="auto" hangingPunct="1">
              <a:lnSpc>
                <a:spcPct val="115000"/>
              </a:lnSpc>
              <a:spcBef>
                <a:spcPts val="1100"/>
              </a:spcBef>
              <a:spcAft>
                <a:spcPts val="0"/>
              </a:spcAft>
              <a:defRPr/>
            </a:pPr>
            <a:r>
              <a:rPr lang="en" dirty="0">
                <a:highlight>
                  <a:srgbClr val="FFFFFF"/>
                </a:highlight>
              </a:rPr>
              <a:t>Recently the Global compact for Refugee and the </a:t>
            </a:r>
            <a:r>
              <a:rPr lang="en" dirty="0" err="1">
                <a:highlight>
                  <a:srgbClr val="FFFFFF"/>
                </a:highlight>
              </a:rPr>
              <a:t>Glo</a:t>
            </a:r>
            <a:r>
              <a:rPr lang="en-AU" dirty="0" err="1">
                <a:highlight>
                  <a:srgbClr val="FFFFFF"/>
                </a:highlight>
              </a:rPr>
              <a:t>ba</a:t>
            </a:r>
            <a:r>
              <a:rPr lang="en" dirty="0">
                <a:highlight>
                  <a:srgbClr val="FFFFFF"/>
                </a:highlight>
              </a:rPr>
              <a:t>l Compact for Migration have been established. UNANIMA International was involved in advocacy efforts during their creation through the NGO Committee on Migration. At present we are </a:t>
            </a:r>
            <a:r>
              <a:rPr lang="en" dirty="0" err="1">
                <a:highlight>
                  <a:srgbClr val="FFFFFF"/>
                </a:highlight>
              </a:rPr>
              <a:t>advoaction</a:t>
            </a:r>
            <a:r>
              <a:rPr lang="en" dirty="0">
                <a:highlight>
                  <a:srgbClr val="FFFFFF"/>
                </a:highlight>
              </a:rPr>
              <a:t> for their </a:t>
            </a:r>
            <a:r>
              <a:rPr lang="en" dirty="0" err="1">
                <a:highlight>
                  <a:srgbClr val="FFFFFF"/>
                </a:highlight>
              </a:rPr>
              <a:t>suc</a:t>
            </a:r>
            <a:r>
              <a:rPr lang="en-AU" dirty="0">
                <a:highlight>
                  <a:srgbClr val="FFFFFF"/>
                </a:highlight>
              </a:rPr>
              <a:t>c</a:t>
            </a:r>
            <a:r>
              <a:rPr lang="en" dirty="0" err="1">
                <a:highlight>
                  <a:srgbClr val="FFFFFF"/>
                </a:highlight>
              </a:rPr>
              <a:t>essful</a:t>
            </a:r>
            <a:r>
              <a:rPr lang="en" dirty="0">
                <a:highlight>
                  <a:srgbClr val="FFFFFF"/>
                </a:highlight>
              </a:rPr>
              <a:t> implementation globally.</a:t>
            </a:r>
            <a:endParaRPr dirty="0"/>
          </a:p>
          <a:p>
            <a:pPr eaLnBrk="1" fontAlgn="auto" hangingPunct="1">
              <a:lnSpc>
                <a:spcPct val="115000"/>
              </a:lnSpc>
              <a:spcBef>
                <a:spcPts val="1100"/>
              </a:spcBef>
              <a:spcAft>
                <a:spcPts val="0"/>
              </a:spcAft>
              <a:defRPr/>
            </a:pPr>
            <a:r>
              <a:rPr lang="en" sz="1350" dirty="0">
                <a:solidFill>
                  <a:srgbClr val="444444"/>
                </a:solidFill>
              </a:rPr>
              <a:t> </a:t>
            </a:r>
            <a:endParaRPr sz="1350" dirty="0">
              <a:solidFill>
                <a:srgbClr val="444444"/>
              </a:solidFill>
            </a:endParaRPr>
          </a:p>
          <a:p>
            <a:pPr eaLnBrk="1" fontAlgn="auto" hangingPunct="1">
              <a:spcBef>
                <a:spcPts val="1100"/>
              </a:spcBef>
              <a:spcAft>
                <a:spcPts val="0"/>
              </a:spcAft>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E67D1FC-DE75-DB45-906D-0B609506C1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CAF9B92-87F8-1F46-B247-342A17E016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pt-BR"/>
              <a:t>Our task was to see how could we harness JPIC around the world. We commenced a training with the General Council and ourselves, then we had workshops in Peru and India with our JPIC members.</a:t>
            </a:r>
          </a:p>
          <a:p>
            <a:pPr eaLnBrk="1" hangingPunct="1">
              <a:spcBef>
                <a:spcPct val="0"/>
              </a:spcBef>
            </a:pPr>
            <a:r>
              <a:rPr lang="en-AU" altLang="pt-BR"/>
              <a:t>Then with Sr Louise and her team looking for an NGO that had women and children. </a:t>
            </a:r>
          </a:p>
          <a:p>
            <a:pPr eaLnBrk="1" hangingPunct="1">
              <a:spcBef>
                <a:spcPct val="0"/>
              </a:spcBef>
            </a:pPr>
            <a:r>
              <a:rPr lang="en-AU" altLang="pt-BR"/>
              <a:t>At the Chapter of 2012 we decided to join UNANIMA International and I was our first Board Member in 2015</a:t>
            </a:r>
          </a:p>
          <a:p>
            <a:pPr eaLnBrk="1" hangingPunct="1">
              <a:spcBef>
                <a:spcPct val="0"/>
              </a:spcBef>
            </a:pPr>
            <a:r>
              <a:rPr lang="en-AU" altLang="pt-BR"/>
              <a:t>2017 I was appointed Executive Director of UNANIMA International.</a:t>
            </a:r>
          </a:p>
          <a:p>
            <a:pPr eaLnBrk="1" hangingPunct="1">
              <a:spcBef>
                <a:spcPct val="0"/>
              </a:spcBef>
            </a:pPr>
            <a:endParaRPr lang="en-US" altLang="pt-BR"/>
          </a:p>
        </p:txBody>
      </p:sp>
      <p:sp>
        <p:nvSpPr>
          <p:cNvPr id="19460" name="Slide Number Placeholder 3">
            <a:extLst>
              <a:ext uri="{FF2B5EF4-FFF2-40B4-BE49-F238E27FC236}">
                <a16:creationId xmlns:a16="http://schemas.microsoft.com/office/drawing/2014/main" id="{D1364636-071B-0145-9A26-9B9A63A7EB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EE62259-C6C2-6E45-9C89-910215D6F42B}" type="slidenum">
              <a:rPr lang="en-US" altLang="pt-BR">
                <a:latin typeface="Calibri" panose="020F0502020204030204" pitchFamily="34" charset="0"/>
              </a:rPr>
              <a:pPr/>
              <a:t>5</a:t>
            </a:fld>
            <a:endParaRPr lang="en-US" altLang="pt-BR">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79D47E6B-2487-1841-AC5D-AC2C97DE27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1CACD6DD-A0F8-8748-9F3D-4F8A90E9D4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31076" name="Slide Number Placeholder 3">
            <a:extLst>
              <a:ext uri="{FF2B5EF4-FFF2-40B4-BE49-F238E27FC236}">
                <a16:creationId xmlns:a16="http://schemas.microsoft.com/office/drawing/2014/main" id="{F2DE288E-A5BF-1F41-A1F6-14861E63B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DCF0CBB-5B93-254F-A14B-4635A1A30A92}" type="slidenum">
              <a:rPr lang="en-US" altLang="pt-BR">
                <a:latin typeface="Calibri" panose="020F0502020204030204" pitchFamily="34" charset="0"/>
              </a:rPr>
              <a:pPr/>
              <a:t>71</a:t>
            </a:fld>
            <a:endParaRPr lang="en-US" altLang="pt-BR">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B293D3E-3836-614E-A220-0D01C3B466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60E79C21-8E70-3C4C-AC56-16D0E8DE83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33124" name="Slide Number Placeholder 3">
            <a:extLst>
              <a:ext uri="{FF2B5EF4-FFF2-40B4-BE49-F238E27FC236}">
                <a16:creationId xmlns:a16="http://schemas.microsoft.com/office/drawing/2014/main" id="{8EE2B4FE-1932-8849-9061-DE78B3AC52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DB0442B2-DDF2-EA4D-B5E6-98190F77FE1C}" type="slidenum">
              <a:rPr lang="en-US" altLang="pt-BR">
                <a:latin typeface="Calibri" panose="020F0502020204030204" pitchFamily="34" charset="0"/>
              </a:rPr>
              <a:pPr/>
              <a:t>72</a:t>
            </a:fld>
            <a:endParaRPr lang="en-US" altLang="pt-BR">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Google Shape;211;g5984714387_0_376:notes">
            <a:extLst>
              <a:ext uri="{FF2B5EF4-FFF2-40B4-BE49-F238E27FC236}">
                <a16:creationId xmlns:a16="http://schemas.microsoft.com/office/drawing/2014/main" id="{26AA705A-CF97-E340-9CCA-240ED316821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6195" name="Google Shape;212;g5984714387_0_376:notes">
            <a:extLst>
              <a:ext uri="{FF2B5EF4-FFF2-40B4-BE49-F238E27FC236}">
                <a16:creationId xmlns:a16="http://schemas.microsoft.com/office/drawing/2014/main" id="{49D4D0E3-D871-9A4C-8C58-73BA28D63E62}"/>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ts val="800"/>
              </a:spcBef>
            </a:pPr>
            <a:endParaRPr lang="pt-BR" alt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Google Shape;179;g5984714387_0_356:notes">
            <a:extLst>
              <a:ext uri="{FF2B5EF4-FFF2-40B4-BE49-F238E27FC236}">
                <a16:creationId xmlns:a16="http://schemas.microsoft.com/office/drawing/2014/main" id="{2857AC71-5852-2649-A6DC-C93F4BA24AA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8243" name="Google Shape;180;g5984714387_0_356:notes">
            <a:extLst>
              <a:ext uri="{FF2B5EF4-FFF2-40B4-BE49-F238E27FC236}">
                <a16:creationId xmlns:a16="http://schemas.microsoft.com/office/drawing/2014/main" id="{56A6B56A-550B-9348-89D2-4F694462342C}"/>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lnSpc>
                <a:spcPct val="107000"/>
              </a:lnSpc>
              <a:spcBef>
                <a:spcPct val="0"/>
              </a:spcBef>
              <a:buClr>
                <a:srgbClr val="000000"/>
              </a:buClr>
              <a:buSzPts val="1100"/>
            </a:pPr>
            <a:r>
              <a:rPr lang="pt-BR" altLang="pt-BR" sz="1400">
                <a:solidFill>
                  <a:srgbClr val="000000"/>
                </a:solidFill>
              </a:rPr>
              <a:t>Policy recommendations</a:t>
            </a:r>
          </a:p>
          <a:p>
            <a:pPr eaLnBrk="1" hangingPunct="1">
              <a:lnSpc>
                <a:spcPct val="107000"/>
              </a:lnSpc>
              <a:spcBef>
                <a:spcPts val="800"/>
              </a:spcBef>
              <a:buClr>
                <a:srgbClr val="000000"/>
              </a:buClr>
              <a:buSzPts val="1100"/>
            </a:pPr>
            <a:r>
              <a:rPr lang="pt-BR" altLang="pt-BR" sz="1400">
                <a:solidFill>
                  <a:srgbClr val="000000"/>
                </a:solidFill>
              </a:rPr>
              <a:t>The 2030 Agenda and UN Human Rights Instruments / Legal Framework</a:t>
            </a:r>
          </a:p>
          <a:p>
            <a:pPr eaLnBrk="1" hangingPunct="1">
              <a:lnSpc>
                <a:spcPct val="107000"/>
              </a:lnSpc>
              <a:spcBef>
                <a:spcPts val="800"/>
              </a:spcBef>
              <a:buClr>
                <a:srgbClr val="000000"/>
              </a:buClr>
              <a:buSzPts val="1100"/>
            </a:pPr>
            <a:r>
              <a:rPr lang="pt-BR" altLang="pt-BR" sz="1400">
                <a:solidFill>
                  <a:srgbClr val="000000"/>
                </a:solidFill>
              </a:rPr>
              <a:t>Recognize the commitment made to achieve the goals especially “leave no one behind” and ‘reach the furthest left behind’</a:t>
            </a:r>
          </a:p>
          <a:p>
            <a:pPr eaLnBrk="1" hangingPunct="1">
              <a:lnSpc>
                <a:spcPct val="107000"/>
              </a:lnSpc>
              <a:spcBef>
                <a:spcPts val="800"/>
              </a:spcBef>
              <a:buClr>
                <a:srgbClr val="000000"/>
              </a:buClr>
              <a:buSzPts val="1100"/>
            </a:pPr>
            <a:r>
              <a:rPr lang="pt-BR" altLang="pt-BR" sz="1400">
                <a:solidFill>
                  <a:srgbClr val="000000"/>
                </a:solidFill>
              </a:rPr>
              <a:t>SDG1.3</a:t>
            </a:r>
          </a:p>
          <a:p>
            <a:pPr eaLnBrk="1" hangingPunct="1">
              <a:lnSpc>
                <a:spcPct val="107000"/>
              </a:lnSpc>
              <a:spcBef>
                <a:spcPts val="800"/>
              </a:spcBef>
              <a:buClr>
                <a:srgbClr val="000000"/>
              </a:buClr>
              <a:buSzPts val="1100"/>
            </a:pPr>
            <a:r>
              <a:rPr lang="pt-BR" altLang="pt-BR" sz="1400">
                <a:solidFill>
                  <a:srgbClr val="000000"/>
                </a:solidFill>
              </a:rPr>
              <a:t>SDG 11.1 and other related goals</a:t>
            </a:r>
          </a:p>
          <a:p>
            <a:pPr eaLnBrk="1" hangingPunct="1">
              <a:lnSpc>
                <a:spcPct val="107000"/>
              </a:lnSpc>
              <a:spcBef>
                <a:spcPts val="800"/>
              </a:spcBef>
              <a:buClr>
                <a:srgbClr val="000000"/>
              </a:buClr>
              <a:buSzPts val="1100"/>
            </a:pPr>
            <a:r>
              <a:rPr lang="pt-BR" altLang="pt-BR" sz="1400">
                <a:solidFill>
                  <a:srgbClr val="000000"/>
                </a:solidFill>
              </a:rPr>
              <a:t>Universal Declaration of Human Rights</a:t>
            </a:r>
          </a:p>
          <a:p>
            <a:pPr eaLnBrk="1" hangingPunct="1">
              <a:lnSpc>
                <a:spcPct val="107000"/>
              </a:lnSpc>
              <a:spcBef>
                <a:spcPts val="800"/>
              </a:spcBef>
              <a:buClr>
                <a:srgbClr val="000000"/>
              </a:buClr>
              <a:buSzPts val="1100"/>
            </a:pPr>
            <a:r>
              <a:rPr lang="pt-BR" altLang="pt-BR" sz="1400">
                <a:solidFill>
                  <a:srgbClr val="000000"/>
                </a:solidFill>
              </a:rPr>
              <a:t>Conventions on the Rights of the Child</a:t>
            </a:r>
          </a:p>
          <a:p>
            <a:pPr eaLnBrk="1" hangingPunct="1">
              <a:spcBef>
                <a:spcPts val="800"/>
              </a:spcBef>
            </a:pPr>
            <a:r>
              <a:rPr lang="pt-BR" altLang="pt-BR" sz="1400">
                <a:solidFill>
                  <a:srgbClr val="000000"/>
                </a:solidFill>
              </a:rPr>
              <a:t>Convention on the Elimination of all Forms of Discrimination against Women (CEDAW) among others</a:t>
            </a:r>
            <a:endParaRPr lang="pt-BR" alt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90" name="Google Shape;57;g478611b7a5_0_40:notes">
            <a:extLst>
              <a:ext uri="{FF2B5EF4-FFF2-40B4-BE49-F238E27FC236}">
                <a16:creationId xmlns:a16="http://schemas.microsoft.com/office/drawing/2014/main" id="{25F3C4ED-0324-9748-A621-D6014D32560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0291" name="Google Shape;58;g478611b7a5_0_40:notes">
            <a:extLst>
              <a:ext uri="{FF2B5EF4-FFF2-40B4-BE49-F238E27FC236}">
                <a16:creationId xmlns:a16="http://schemas.microsoft.com/office/drawing/2014/main" id="{BD8893BC-051C-D744-A9D5-ED465E123104}"/>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2338" name="Google Shape;65;g5ff1c73baf_0_0:notes">
            <a:extLst>
              <a:ext uri="{FF2B5EF4-FFF2-40B4-BE49-F238E27FC236}">
                <a16:creationId xmlns:a16="http://schemas.microsoft.com/office/drawing/2014/main" id="{DAA20FB9-D35F-1349-85C1-81503DBD5E6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2339" name="Google Shape;66;g5ff1c73baf_0_0:notes">
            <a:extLst>
              <a:ext uri="{FF2B5EF4-FFF2-40B4-BE49-F238E27FC236}">
                <a16:creationId xmlns:a16="http://schemas.microsoft.com/office/drawing/2014/main" id="{B9ED5DC3-7E7B-FE4C-8E02-86A43DD4B39D}"/>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Theoretical Lenses used for the Analyses include intersectional, social justice, constructivist, and gender; the methodology reflects these. UNANIMA International’s initial research has focused on five diverse geographic regions and case studies within them. The pilot regions and countries included: • Africa (Kenya) • Asia (India, Philippines) • Oceania (Australia) • Europe (Ireland, Greece) • North America (USA, Canada) A mixture of both qualitative and quantitative methodologies have been used to achieve a holistic overview of the topic and ensure outcomes that are not limited to particular economic and social contexts. Literature reviews (some of which were/are conducted collaboratively with New York University (NYU) capstone master’s  students) and existing quantitative data are supported and challenged by our qualitative data collection within the countries profiled. Empirical evidence assists in displaying the wide range of contexts and experiences which comprise Family Homelessness. Qualitative data includes semi-structured interviews with NGOs, service providers, and experts; indispensably, women and families experiencing homelessness and housing insecurity have willingly shared their voices. Testimonies have been derived from interviews and focus groups.</a:t>
            </a:r>
            <a:endParaRPr lang="pt-BR" alt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6" name="Google Shape;65;g5ff1c73baf_0_0:notes">
            <a:extLst>
              <a:ext uri="{FF2B5EF4-FFF2-40B4-BE49-F238E27FC236}">
                <a16:creationId xmlns:a16="http://schemas.microsoft.com/office/drawing/2014/main" id="{27EF6363-1DAC-7C4B-829C-1759674B7DB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4387" name="Google Shape;66;g5ff1c73baf_0_0:notes">
            <a:extLst>
              <a:ext uri="{FF2B5EF4-FFF2-40B4-BE49-F238E27FC236}">
                <a16:creationId xmlns:a16="http://schemas.microsoft.com/office/drawing/2014/main" id="{EA00B717-1E9D-C347-BD89-120A08A508B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Google Shape;65;g5ff1c73baf_0_0:notes">
            <a:extLst>
              <a:ext uri="{FF2B5EF4-FFF2-40B4-BE49-F238E27FC236}">
                <a16:creationId xmlns:a16="http://schemas.microsoft.com/office/drawing/2014/main" id="{B685DFAA-65B1-C349-9300-D00A708AE5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6435" name="Google Shape;66;g5ff1c73baf_0_0:notes">
            <a:extLst>
              <a:ext uri="{FF2B5EF4-FFF2-40B4-BE49-F238E27FC236}">
                <a16:creationId xmlns:a16="http://schemas.microsoft.com/office/drawing/2014/main" id="{EBAC40F6-2B1A-054E-868F-612996B908FA}"/>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Bringing individuals with a lived experience to the United Nations </a:t>
            </a:r>
          </a:p>
          <a:p>
            <a:pPr eaLnBrk="1" hangingPunct="1">
              <a:spcBef>
                <a:spcPct val="0"/>
              </a:spcBef>
            </a:pPr>
            <a:r>
              <a:rPr lang="en-US" altLang="pt-BR"/>
              <a:t>Networking and sharing research with thematic experts, United Nations departments, Member States and other decision makers </a:t>
            </a:r>
          </a:p>
          <a:p>
            <a:pPr eaLnBrk="1" hangingPunct="1">
              <a:spcBef>
                <a:spcPct val="0"/>
              </a:spcBef>
            </a:pPr>
            <a:r>
              <a:rPr lang="en-US" altLang="pt-BR"/>
              <a:t>Since initiating the research in mid 2018 UNANIMA International has launched 3 publications on the topic of Family Homelessness. These publications include the elements of good practices and qualitative testimonies of lived experience.</a:t>
            </a:r>
          </a:p>
          <a:p>
            <a:pPr eaLnBrk="1" hangingPunct="1">
              <a:spcBef>
                <a:spcPct val="0"/>
              </a:spcBef>
            </a:pPr>
            <a:r>
              <a:rPr lang="en-US" altLang="pt-BR"/>
              <a:t>Publications and resources were distributed to NGOs and UN Member States strategically at CSocD58, the 2019 HLPF and other events.</a:t>
            </a:r>
          </a:p>
          <a:p>
            <a:pPr eaLnBrk="1" hangingPunct="1">
              <a:spcBef>
                <a:spcPct val="0"/>
              </a:spcBef>
            </a:pPr>
            <a:r>
              <a:rPr lang="en-US" altLang="pt-BR"/>
              <a:t>UNANIMA International’s research is cited and shared by UNANIMA International staff and several notable supporters including Former Irish President Mary McAleese across several speaking events, not limited to NGO side-events and panels, high level panels, and an oral statement before the assembly.</a:t>
            </a:r>
          </a:p>
          <a:p>
            <a:pPr eaLnBrk="1" hangingPunct="1">
              <a:spcBef>
                <a:spcPct val="0"/>
              </a:spcBef>
            </a:pPr>
            <a:r>
              <a:rPr lang="en-US" altLang="pt-BR"/>
              <a:t>Educational events and advocacy actions at the United Nations community and beyond for religious organizations and educational institutions, have aided in initiating a paradigm shift for homelessness to be viewed as a civil rights and human rights issue. </a:t>
            </a:r>
          </a:p>
          <a:p>
            <a:pPr eaLnBrk="1" hangingPunct="1">
              <a:spcBef>
                <a:spcPct val="0"/>
              </a:spcBef>
            </a:pPr>
            <a:r>
              <a:rPr lang="en-US" altLang="pt-BR"/>
              <a:t>Social media activity including sharing of publication content, speaking events, news coverage, and other research findings, has bolstered the spread concern for Family Homelessness and attention to our work.</a:t>
            </a:r>
            <a:br>
              <a:rPr lang="en-US" altLang="pt-BR">
                <a:solidFill>
                  <a:srgbClr val="000000"/>
                </a:solidFill>
              </a:rPr>
            </a:br>
            <a:endParaRPr lang="en-US" altLang="pt-BR" b="1" u="sng">
              <a:solidFill>
                <a:srgbClr val="662F8E"/>
              </a:solidFill>
            </a:endParaRPr>
          </a:p>
          <a:p>
            <a:pPr eaLnBrk="1" hangingPunct="1">
              <a:spcBef>
                <a:spcPct val="0"/>
              </a:spcBef>
            </a:pPr>
            <a:endParaRPr lang="pt-BR" alt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Google Shape;71;g64fc4bbb70_0_0:notes">
            <a:extLst>
              <a:ext uri="{FF2B5EF4-FFF2-40B4-BE49-F238E27FC236}">
                <a16:creationId xmlns:a16="http://schemas.microsoft.com/office/drawing/2014/main" id="{D06FB3E0-B630-8C43-A3E7-C6A26B388CB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8483" name="Google Shape;72;g64fc4bbb70_0_0:notes">
            <a:extLst>
              <a:ext uri="{FF2B5EF4-FFF2-40B4-BE49-F238E27FC236}">
                <a16:creationId xmlns:a16="http://schemas.microsoft.com/office/drawing/2014/main" id="{F36DAE3F-DFB5-2449-AE70-06742409A198}"/>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Google Shape;65;g5ff1c73baf_0_0:notes">
            <a:extLst>
              <a:ext uri="{FF2B5EF4-FFF2-40B4-BE49-F238E27FC236}">
                <a16:creationId xmlns:a16="http://schemas.microsoft.com/office/drawing/2014/main" id="{4935220D-C16C-3D45-95CE-36DF673F3EE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0531" name="Google Shape;66;g5ff1c73baf_0_0:notes">
            <a:extLst>
              <a:ext uri="{FF2B5EF4-FFF2-40B4-BE49-F238E27FC236}">
                <a16:creationId xmlns:a16="http://schemas.microsoft.com/office/drawing/2014/main" id="{E537CCBC-E9CE-C647-9297-924DC9A5D775}"/>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The 58</a:t>
            </a:r>
            <a:r>
              <a:rPr lang="en-US" altLang="pt-BR" baseline="30000"/>
              <a:t>th</a:t>
            </a:r>
            <a:r>
              <a:rPr lang="en-US" altLang="pt-BR"/>
              <a:t> Commission for Social Development (CSocD58) took place from 10 to 19 February 2020 at the United Nations Headquarters in New York. With a delegation of close to 30 people UNANIMA International was incredibly active and contributed significantly across the commission. With the theme “Affordable housing and social protection systems for all to address homelessness,” our niche research and expertise into family homelessness was of great value. UNANIMA was invited to speak, moderate and co-sponsor a total of 15 events. We were also approached for guidance on the priority theme and when looking for speakers. From this we were able to invite and facilitate a number of speakers to participate in the commission including but not limited to; Former President Mary McAleese (Commission key note speaker, Former President of Ireland), Tony O’Riordan (Good practice service provider, CEO Sophia Housing, Dublin), Keisy Ureleo (Lived Experience, Vanuatu), Sam Tsemberis (Expert, Pathways Housing First Founder) , and Elizabeth Madden (Community Activist and Lived Experience, Ireland). </a:t>
            </a:r>
          </a:p>
          <a:p>
            <a:pPr eaLnBrk="1" hangingPunct="1">
              <a:spcBef>
                <a:spcPct val="0"/>
              </a:spcBef>
            </a:pPr>
            <a:r>
              <a:rPr lang="en-US" altLang="pt-BR"/>
              <a:t> </a:t>
            </a:r>
            <a:endParaRPr lang="pt-BR"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91;g44a217b92b_0_77:notes">
            <a:extLst>
              <a:ext uri="{FF2B5EF4-FFF2-40B4-BE49-F238E27FC236}">
                <a16:creationId xmlns:a16="http://schemas.microsoft.com/office/drawing/2014/main" id="{DB5C07DD-4107-9F43-BA70-8873547E5CD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92;g44a217b92b_0_77:notes">
            <a:extLst>
              <a:ext uri="{FF2B5EF4-FFF2-40B4-BE49-F238E27FC236}">
                <a16:creationId xmlns:a16="http://schemas.microsoft.com/office/drawing/2014/main" id="{1AF12A85-DEF0-784D-8E94-D0B83BAFC74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D9A879E9-E405-9940-8036-E907875CB0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36144DBD-19A6-E343-B5DF-5673EDA156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a:t>In preparation for the commission UNANIMA International had notable input to the joint preparation efforts of the Working Group to End Homelessness and the NGO Committee for Social Development. These groups put significant time into pre-commission advocacy, draft resolution writing and civil society organizing.</a:t>
            </a:r>
          </a:p>
        </p:txBody>
      </p:sp>
      <p:sp>
        <p:nvSpPr>
          <p:cNvPr id="152580" name="Slide Number Placeholder 3">
            <a:extLst>
              <a:ext uri="{FF2B5EF4-FFF2-40B4-BE49-F238E27FC236}">
                <a16:creationId xmlns:a16="http://schemas.microsoft.com/office/drawing/2014/main" id="{BBE21CF8-FB8F-F94F-A1FF-CB7D86EDB2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0924A0A-7002-9344-9936-41580F9BAB62}" type="slidenum">
              <a:rPr lang="en-US" altLang="pt-BR">
                <a:latin typeface="Calibri" panose="020F0502020204030204" pitchFamily="34" charset="0"/>
              </a:rPr>
              <a:pPr/>
              <a:t>82</a:t>
            </a:fld>
            <a:endParaRPr lang="en-US" altLang="pt-BR">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Google Shape;65;g5ff1c73baf_0_0:notes">
            <a:extLst>
              <a:ext uri="{FF2B5EF4-FFF2-40B4-BE49-F238E27FC236}">
                <a16:creationId xmlns:a16="http://schemas.microsoft.com/office/drawing/2014/main" id="{6B8D8C96-E12A-104F-9764-48410F46BC7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4627" name="Google Shape;66;g5ff1c73baf_0_0:notes">
            <a:extLst>
              <a:ext uri="{FF2B5EF4-FFF2-40B4-BE49-F238E27FC236}">
                <a16:creationId xmlns:a16="http://schemas.microsoft.com/office/drawing/2014/main" id="{136D0B4A-1039-1C4F-BF7C-B9784EB6CE49}"/>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UNANIMA International held a very successful side event at the United Nations on Tuesday, February 11th 2020. Titled: “The Hidden Faces of Family Homelessness from the Perspective of Women and Children/Girls,” the event comprised a panel of speakers who presented from a variety of perspectives and areas of expertise. This enabled an open dialogue to discuss the drivers of family homelessness, good practices from various state and non-state stakeholders, policy recommendations, and to give a voice to women and children/ girls who have experienced Homelessness/ Displacement. </a:t>
            </a:r>
          </a:p>
          <a:p>
            <a:pPr eaLnBrk="1" hangingPunct="1">
              <a:spcBef>
                <a:spcPct val="0"/>
              </a:spcBef>
            </a:pPr>
            <a:br>
              <a:rPr lang="en-US" altLang="pt-BR"/>
            </a:br>
            <a:r>
              <a:rPr lang="en-US" altLang="pt-BR"/>
              <a:t>The event was moderated by Sister Winifred Doherty, Main NGO Representative to the United Nations from The Congregation of Our Lady of Charity of the Good Shepherd. </a:t>
            </a:r>
          </a:p>
          <a:p>
            <a:pPr eaLnBrk="1" hangingPunct="1">
              <a:spcBef>
                <a:spcPct val="0"/>
              </a:spcBef>
            </a:pPr>
            <a:r>
              <a:rPr lang="en-US" altLang="pt-BR"/>
              <a:t>Micheal Tierney from the Irish Mission to the United Nations- made opening remarks and welcomed Former President of Ireland.</a:t>
            </a:r>
          </a:p>
          <a:p>
            <a:pPr eaLnBrk="1" hangingPunct="1">
              <a:spcBef>
                <a:spcPct val="0"/>
              </a:spcBef>
            </a:pPr>
            <a:r>
              <a:rPr lang="en-US" altLang="pt-BR"/>
              <a:t>Mary McAleese- Followed on from her Keynote Address at the Commission for Social Development’s High Level Panel Discussion the day before, continuing to express her stance on homelessness, which is that “a safe, affordable home should be a right for everyone.” She spoke of her experience being displaced during “The Troubles” in Northern Ireland, and urged governments to take action on homelessness, advising: "A person has no home? Give them a home. That should be our response to all housing crises."</a:t>
            </a:r>
          </a:p>
          <a:p>
            <a:pPr eaLnBrk="1" hangingPunct="1">
              <a:spcBef>
                <a:spcPct val="0"/>
              </a:spcBef>
            </a:pPr>
            <a:r>
              <a:rPr lang="en-US" altLang="pt-BR"/>
              <a:t>Philip Alston, the Special Rapporteur on Extreme Poverty and Human Rights- addressed the audience via video message from Spain and spoke about Family Homelessness and its intersections with poverty, specifically in regards to women and children. </a:t>
            </a:r>
          </a:p>
          <a:p>
            <a:pPr eaLnBrk="1" hangingPunct="1">
              <a:spcBef>
                <a:spcPct val="0"/>
              </a:spcBef>
            </a:pPr>
            <a:r>
              <a:rPr lang="en-US" altLang="pt-BR"/>
              <a:t>Keisy Ureleo from Vanuatu- spoke of her personal experience of homelessness and displacement following a volcanic eruption on her island, that made her home uninhabitable, and the way in which it affected her community, specifically her and her peers still in school. </a:t>
            </a:r>
          </a:p>
          <a:p>
            <a:pPr eaLnBrk="1" hangingPunct="1">
              <a:spcBef>
                <a:spcPct val="0"/>
              </a:spcBef>
            </a:pPr>
            <a:r>
              <a:rPr lang="en-US" altLang="pt-BR"/>
              <a:t>Tony O’Riordan, the CEO of Sophia Housing, Ireland (which was originally founded by Jean Quinn, DW) spoke from the perspective of a national non-profit provider of housing and support services, highlighting “Housing First,” as a good practice. </a:t>
            </a:r>
            <a:br>
              <a:rPr lang="en-US" altLang="pt-BR"/>
            </a:br>
            <a:r>
              <a:rPr lang="en-US" altLang="pt-BR"/>
              <a:t>Kirin Taylor, UI’s research fellow-  Spoke of her recent trip to the slums of Kenya, and detailed the research into family homelessness thus far. She also spoke about UNANIMA International’s publications: You can watch the full event on our FaceBook page at: </a:t>
            </a:r>
            <a:r>
              <a:rPr lang="en-US" altLang="pt-BR" u="sng">
                <a:hlinkClick r:id="rId3"/>
              </a:rPr>
              <a:t>https://www.facebook.com/unanimaintl/videos/1023186921388896/</a:t>
            </a:r>
            <a:endParaRPr lang="en-US" altLang="pt-BR"/>
          </a:p>
          <a:p>
            <a:pPr eaLnBrk="1" hangingPunct="1">
              <a:spcBef>
                <a:spcPct val="0"/>
              </a:spcBef>
            </a:pPr>
            <a:br>
              <a:rPr lang="en-US" altLang="pt-BR"/>
            </a:br>
            <a:endParaRPr lang="pt-BR" alt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Google Shape;65;g5ff1c73baf_0_0:notes">
            <a:extLst>
              <a:ext uri="{FF2B5EF4-FFF2-40B4-BE49-F238E27FC236}">
                <a16:creationId xmlns:a16="http://schemas.microsoft.com/office/drawing/2014/main" id="{FB3A533D-A35F-D849-AD81-1B2D61A9570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6675" name="Google Shape;66;g5ff1c73baf_0_0:notes">
            <a:extLst>
              <a:ext uri="{FF2B5EF4-FFF2-40B4-BE49-F238E27FC236}">
                <a16:creationId xmlns:a16="http://schemas.microsoft.com/office/drawing/2014/main" id="{D15BC974-15B7-8F49-90E9-0A0CD391D551}"/>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 </a:t>
            </a:r>
          </a:p>
          <a:p>
            <a:pPr eaLnBrk="1" hangingPunct="1">
              <a:spcBef>
                <a:spcPct val="0"/>
              </a:spcBef>
            </a:pPr>
            <a:r>
              <a:rPr lang="en-US" altLang="pt-BR"/>
              <a:t>Throughout the commission UNANIMA International worked with our attending delegates and colleagues at the UN to ensure the voices of Civil Society and individuals and families with a lived experience were heard, our major points of advocacy were centered around ensuring the issue of family homelessness was discussed in the context of the theme. Among the many highlights of the Commission was having Former President of Ireland Mary McAleese as the Keynote Speaker and Jean Quinn, DW as the civil society representative on the High-level panel on the priority theme. Each of the women spoke eloquently advocating for the voices of people experiencing homelessness (especially women and children) to be heard and included in the conversation, the adoption of a global definition, housing with supports as a solution to homelessness and most importantly that Homelessness be addressed as what is it a civil and human rights failure born from structural failure of the state not people experiencing it. </a:t>
            </a:r>
            <a:endParaRPr lang="pt-BR" alt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2" name="Google Shape;65;g5ff1c73baf_0_0:notes">
            <a:extLst>
              <a:ext uri="{FF2B5EF4-FFF2-40B4-BE49-F238E27FC236}">
                <a16:creationId xmlns:a16="http://schemas.microsoft.com/office/drawing/2014/main" id="{4741FA1A-2666-7B40-9068-2539EC0C5B7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8723" name="Google Shape;66;g5ff1c73baf_0_0:notes">
            <a:extLst>
              <a:ext uri="{FF2B5EF4-FFF2-40B4-BE49-F238E27FC236}">
                <a16:creationId xmlns:a16="http://schemas.microsoft.com/office/drawing/2014/main" id="{5BA109E4-BE77-7C4B-881C-58162ECC29A4}"/>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pt-BR"/>
              <a:t>At the close of the commission the historic resolution on the priority theme (Homelessness) was presented and passed by the commissions members. Supporting several of the points UNANIMA International and our colleagues had advocated for before and during the commission meetings was a great display of collaboration and willingness to address the issue. While the definition put forward in Nairobi at the Expert Group Meeting was not adopted in its original form the outcome document's description of homelessness affirmed a working definition and paves way for a potential definition into the future. The resolution also also addressed homelessness in the context of vunerable groups and different demographics including women and children which was a key concern and point of advocacy for UNANIMA International. The resolution will now be submitted to the United Nations' Economic and Social Council for approval. Some of the text may then go to the U.N.'s General Assembly. Going forward it is hoped member states will respond to these outcomes taking greater action on the issue of homelessness. From a civil society point of view we must now explore how various countries might implement the resolution and how to advocate for this to happen in a successful manner.</a:t>
            </a:r>
          </a:p>
          <a:p>
            <a:pPr eaLnBrk="1" hangingPunct="1">
              <a:spcBef>
                <a:spcPct val="0"/>
              </a:spcBef>
            </a:pPr>
            <a:endParaRPr lang="pt-BR" alt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4" name="Google Shape;446;g46559ed2b8_0_31:notes">
            <a:extLst>
              <a:ext uri="{FF2B5EF4-FFF2-40B4-BE49-F238E27FC236}">
                <a16:creationId xmlns:a16="http://schemas.microsoft.com/office/drawing/2014/main" id="{DED45E1E-AAB4-F042-B4C7-77241E127B3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1795" name="Google Shape;447;g46559ed2b8_0_31:notes">
            <a:extLst>
              <a:ext uri="{FF2B5EF4-FFF2-40B4-BE49-F238E27FC236}">
                <a16:creationId xmlns:a16="http://schemas.microsoft.com/office/drawing/2014/main" id="{09960CC8-DC4F-174D-B630-13BE1D4BC35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Refer to what is on slide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D2AA03BA-2074-3141-AA7C-75B173AE43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617DDC5B-C87E-0B4E-B4F8-A9C98B4DE3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63844" name="Slide Number Placeholder 3">
            <a:extLst>
              <a:ext uri="{FF2B5EF4-FFF2-40B4-BE49-F238E27FC236}">
                <a16:creationId xmlns:a16="http://schemas.microsoft.com/office/drawing/2014/main" id="{9AC1414D-B640-4E47-8D98-53D9DBA604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B0FE588-8D1C-A745-9A27-3D1A7F527289}" type="slidenum">
              <a:rPr lang="en-US" altLang="pt-BR">
                <a:latin typeface="Calibri" panose="020F0502020204030204" pitchFamily="34" charset="0"/>
              </a:rPr>
              <a:pPr/>
              <a:t>88</a:t>
            </a:fld>
            <a:endParaRPr lang="en-US" altLang="pt-BR">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90" name="Google Shape;456;g452b1fdc5c_0_151:notes">
            <a:extLst>
              <a:ext uri="{FF2B5EF4-FFF2-40B4-BE49-F238E27FC236}">
                <a16:creationId xmlns:a16="http://schemas.microsoft.com/office/drawing/2014/main" id="{DF58BB48-1CD6-E640-B74C-3B03312CC73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5891" name="Google Shape;457;g452b1fdc5c_0_151:notes">
            <a:extLst>
              <a:ext uri="{FF2B5EF4-FFF2-40B4-BE49-F238E27FC236}">
                <a16:creationId xmlns:a16="http://schemas.microsoft.com/office/drawing/2014/main" id="{5179FFA1-381C-2442-9796-5F3FD530BD9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The Woman of Courage Award is presented annually at a special ceremony, which takes place in New York or in the awardee’s home community. Each year women (Non- UI members) are nominated by Members of UNANIMA International. It is awarded to a woman who  has demonstrated courage in the face of adversity (e.g. from government, popular opinion, leaders), whose actions reflect and support the values and principles promoted by the UN and display of courage relates to one of the major areas of concern for UNANIMA International. In 2018 the Woman of Courage award celebrated its 10th year, the past awardees collectively represent diverse geographical regions, missions and ages.</a:t>
            </a:r>
          </a:p>
          <a:p>
            <a:pPr eaLnBrk="1" hangingPunct="1">
              <a:spcBef>
                <a:spcPct val="0"/>
              </a:spcBef>
            </a:pPr>
            <a:endParaRPr lang="pt-BR" altLang="pt-BR"/>
          </a:p>
          <a:p>
            <a:pPr eaLnBrk="1" hangingPunct="1">
              <a:spcBef>
                <a:spcPct val="0"/>
              </a:spcBef>
            </a:pPr>
            <a:endParaRPr lang="pt-BR" alt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8" name="Google Shape;462;g597c334967_0_53:notes">
            <a:extLst>
              <a:ext uri="{FF2B5EF4-FFF2-40B4-BE49-F238E27FC236}">
                <a16:creationId xmlns:a16="http://schemas.microsoft.com/office/drawing/2014/main" id="{081817F2-B3E9-044A-8ACA-801F5B4A244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7939" name="Google Shape;463;g597c334967_0_53:notes">
            <a:extLst>
              <a:ext uri="{FF2B5EF4-FFF2-40B4-BE49-F238E27FC236}">
                <a16:creationId xmlns:a16="http://schemas.microsoft.com/office/drawing/2014/main" id="{24025520-4E41-374F-A7FF-A469F764E4E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6" name="Google Shape;504;g4548db7e3f_0_422:notes">
            <a:extLst>
              <a:ext uri="{FF2B5EF4-FFF2-40B4-BE49-F238E27FC236}">
                <a16:creationId xmlns:a16="http://schemas.microsoft.com/office/drawing/2014/main" id="{39303954-16C5-1C4B-856D-A3EEAD7D0C7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05" name="Google Shape;505;g4548db7e3f_0_422:notes">
            <a:extLst>
              <a:ext uri="{FF2B5EF4-FFF2-40B4-BE49-F238E27FC236}">
                <a16:creationId xmlns:a16="http://schemas.microsoft.com/office/drawing/2014/main" id="{79FE373F-AF5B-DC45-97CA-1A82C8A780A7}"/>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 dirty="0"/>
              <a:t>In 2019 UI is delighted to present the Woman of Courage award to former President of Ireland Mary McAleese.</a:t>
            </a:r>
            <a:endParaRPr dirty="0"/>
          </a:p>
          <a:p>
            <a:pPr eaLnBrk="1" fontAlgn="auto" hangingPunct="1">
              <a:lnSpc>
                <a:spcPct val="115000"/>
              </a:lnSpc>
              <a:spcBef>
                <a:spcPts val="0"/>
              </a:spcBef>
              <a:spcAft>
                <a:spcPts val="0"/>
              </a:spcAft>
              <a:defRPr/>
            </a:pPr>
            <a:endParaRPr dirty="0">
              <a:solidFill>
                <a:srgbClr val="111111"/>
              </a:solidFill>
            </a:endParaRPr>
          </a:p>
          <a:p>
            <a:pPr eaLnBrk="1" fontAlgn="auto" hangingPunct="1">
              <a:lnSpc>
                <a:spcPct val="115000"/>
              </a:lnSpc>
              <a:spcBef>
                <a:spcPts val="0"/>
              </a:spcBef>
              <a:spcAft>
                <a:spcPts val="0"/>
              </a:spcAft>
              <a:defRPr/>
            </a:pPr>
            <a:r>
              <a:rPr lang="en" dirty="0">
                <a:solidFill>
                  <a:srgbClr val="111111"/>
                </a:solidFill>
              </a:rPr>
              <a:t>Mary McAleese served as the eighth President of Ireland, 1997 – 2011, and was the first Irish President born in Northern Ireland. </a:t>
            </a:r>
            <a:r>
              <a:rPr lang="en" dirty="0">
                <a:solidFill>
                  <a:srgbClr val="222222"/>
                </a:solidFill>
              </a:rPr>
              <a:t>The eldest of nine children, she grew up in Northern Ireland through the violent times that have come to be known as ‘The Troubles’. Her family was one of many adversely affected by the </a:t>
            </a:r>
            <a:r>
              <a:rPr lang="en" dirty="0" err="1">
                <a:solidFill>
                  <a:srgbClr val="222222"/>
                </a:solidFill>
              </a:rPr>
              <a:t>conflict.</a:t>
            </a:r>
            <a:r>
              <a:rPr lang="en" dirty="0" err="1">
                <a:solidFill>
                  <a:srgbClr val="111111"/>
                </a:solidFill>
              </a:rPr>
              <a:t>A</a:t>
            </a:r>
            <a:r>
              <a:rPr lang="en" dirty="0">
                <a:solidFill>
                  <a:srgbClr val="111111"/>
                </a:solidFill>
              </a:rPr>
              <a:t> graduate of Trinity College Dublin, she received her law degree from Queen’s University of Belfast. Prior to her distinguished term as President, she held several positions in higher education, including Reid Professor of Criminal Law, Criminology and Penology at Trinity College Dublin and Director of the Institute of Professional Legal Studies and Pro-Vice Chancellor at Queen’s University of Belfast. McAleese described the theme of her Presidency as "Building Bridges”, which was reflected in her efforts towards reconciliation and peace building within Northern Ireland and between the North and the South. </a:t>
            </a:r>
            <a:r>
              <a:rPr lang="en" dirty="0">
                <a:solidFill>
                  <a:srgbClr val="222222"/>
                </a:solidFill>
                <a:highlight>
                  <a:srgbClr val="FFFFFF"/>
                </a:highlight>
              </a:rPr>
              <a:t>Improving the living standards for those living in poverty, of </a:t>
            </a:r>
            <a:r>
              <a:rPr lang="en" dirty="0" err="1">
                <a:solidFill>
                  <a:srgbClr val="222222"/>
                </a:solidFill>
                <a:highlight>
                  <a:srgbClr val="FFFFFF"/>
                </a:highlight>
              </a:rPr>
              <a:t>promotinga</a:t>
            </a:r>
            <a:r>
              <a:rPr lang="en" dirty="0">
                <a:solidFill>
                  <a:srgbClr val="222222"/>
                </a:solidFill>
                <a:highlight>
                  <a:srgbClr val="FFFFFF"/>
                </a:highlight>
              </a:rPr>
              <a:t> dialogue and consensus internationally to </a:t>
            </a:r>
            <a:r>
              <a:rPr lang="en" dirty="0" err="1">
                <a:solidFill>
                  <a:srgbClr val="222222"/>
                </a:solidFill>
                <a:highlight>
                  <a:srgbClr val="FFFFFF"/>
                </a:highlight>
              </a:rPr>
              <a:t>resolveconflicts</a:t>
            </a:r>
            <a:r>
              <a:rPr lang="en" dirty="0">
                <a:solidFill>
                  <a:srgbClr val="222222"/>
                </a:solidFill>
                <a:highlight>
                  <a:srgbClr val="FFFFFF"/>
                </a:highlight>
              </a:rPr>
              <a:t> and disputes instead of violence were among the many strategies she implemented to achieve this. She made social inclusion, equality, and reconciliation, sharing and caring the themes of her incumbency. As President of an increasingly prosperous and harmonious Ireland, she worked to extend the experience of transformation beyond Ireland's island shores as a story of hope for all people. By succeeding a popular President who was also a woman, McAleese is also a prominent role model and advocate for gender equality. </a:t>
            </a:r>
            <a:endParaRPr dirty="0">
              <a:solidFill>
                <a:srgbClr val="222222"/>
              </a:solidFill>
              <a:highlight>
                <a:srgbClr val="FFFFFF"/>
              </a:highlight>
            </a:endParaRPr>
          </a:p>
          <a:p>
            <a:pPr eaLnBrk="1" fontAlgn="auto" hangingPunct="1">
              <a:spcBef>
                <a:spcPts val="0"/>
              </a:spcBef>
              <a:spcAft>
                <a:spcPts val="0"/>
              </a:spcAft>
              <a:defRPr/>
            </a:pPr>
            <a:endParaRPr dirty="0"/>
          </a:p>
          <a:p>
            <a:pPr eaLnBrk="1" fontAlgn="auto" hangingPunct="1">
              <a:spcBef>
                <a:spcPts val="0"/>
              </a:spcBef>
              <a:spcAft>
                <a:spcPts val="0"/>
              </a:spcAft>
              <a:defRPr/>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371495E2-2DBA-7542-ACB1-55CD88A1D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315545FA-FC71-6546-A6A1-B2447B869B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a:t>UNANIMA International’s annual Woman of Courage Award Ceremony was held in the Delegates Dining Room at the United Nations on the evening of Tuesday February 11th— another significant event to take place during the exciting two weeks of the 58th Commission for Social Development. The ceremony was held to award and honor the 2019 winner, Former President of Ireland, Mary McAleese, for her numerous and rich contributions to both civil and church society. This award celebrates her ongoing commitment to the struggle for peace, justice, equality, human dignity and respect for all, especially individuals and families left furthest behind. </a:t>
            </a:r>
          </a:p>
          <a:p>
            <a:pPr eaLnBrk="1" hangingPunct="1">
              <a:spcBef>
                <a:spcPct val="0"/>
              </a:spcBef>
            </a:pPr>
            <a:r>
              <a:rPr lang="en-US" altLang="pt-BR"/>
              <a:t>Mary McAleese, who was President of Ireland from 1997 to 2011, had “Building Bridges” as the theme of her presidency, which was reflected in her efforts towards reconciliation and peace building within Northern Ireland. She worked towards justice, social equality, social inclusion, anti-sectarianism and reconciliation, and she was a voice against the forces of oppression, discrimination, and poverty.  Both courageous and deeply appreciated by many, including the women at UNANIMA International, Mary displays and gives action and a voice to the values of UNANIMA International and the United Nations. </a:t>
            </a:r>
          </a:p>
          <a:p>
            <a:pPr eaLnBrk="1" hangingPunct="1">
              <a:spcBef>
                <a:spcPct val="0"/>
              </a:spcBef>
            </a:pPr>
            <a:br>
              <a:rPr lang="en-US" altLang="pt-BR"/>
            </a:br>
            <a:r>
              <a:rPr lang="en-US" altLang="pt-BR"/>
              <a:t>The evening was very special, with opening remarks given by Molly Gerke, UNANIMA International’s Executive Assistant, the presentation of the award conferred by UNANIMA International’s Director, Jean Quinn, and an acceptance speech by Mary McAleese. Several  UNANIMA International’s Board Members, supporters from other NGOs, UN delegates, and Mary’s personal guests were in. During her address she gave encouragement that UNANIMA International must continue its important work, and her thanks that she was able to be a part of it.</a:t>
            </a:r>
          </a:p>
          <a:p>
            <a:pPr eaLnBrk="1" hangingPunct="1">
              <a:spcBef>
                <a:spcPct val="0"/>
              </a:spcBef>
            </a:pPr>
            <a:br>
              <a:rPr lang="en-US" altLang="pt-BR"/>
            </a:br>
            <a:endParaRPr lang="en-US" altLang="pt-BR"/>
          </a:p>
        </p:txBody>
      </p:sp>
      <p:sp>
        <p:nvSpPr>
          <p:cNvPr id="172036" name="Slide Number Placeholder 3">
            <a:extLst>
              <a:ext uri="{FF2B5EF4-FFF2-40B4-BE49-F238E27FC236}">
                <a16:creationId xmlns:a16="http://schemas.microsoft.com/office/drawing/2014/main" id="{7205E724-B9CE-5446-8E84-E83759B605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7DF3FFA-EAA0-0D41-8042-88940FF9DCEF}" type="slidenum">
              <a:rPr lang="en-US" altLang="pt-BR">
                <a:latin typeface="Calibri" panose="020F0502020204030204" pitchFamily="34" charset="0"/>
              </a:rPr>
              <a:pPr/>
              <a:t>92</a:t>
            </a:fld>
            <a:endParaRPr lang="en-US" altLang="pt-BR">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Google Shape;98;g44a217b92b_0_83:notes">
            <a:extLst>
              <a:ext uri="{FF2B5EF4-FFF2-40B4-BE49-F238E27FC236}">
                <a16:creationId xmlns:a16="http://schemas.microsoft.com/office/drawing/2014/main" id="{3C790A44-8609-C446-A80C-DE3FB478AA0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3555" name="Google Shape;99;g44a217b92b_0_83:notes">
            <a:extLst>
              <a:ext uri="{FF2B5EF4-FFF2-40B4-BE49-F238E27FC236}">
                <a16:creationId xmlns:a16="http://schemas.microsoft.com/office/drawing/2014/main" id="{122BC57F-16C4-B04A-89C7-A709532AB3EE}"/>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From its humble beginnings of 7 charter members,  Francisca Mota, CCV; Jean O’Meara, SHCJ, Pres.; Janice Farnham, RJM, VP; Jacinta Powers, OSU; Roselle Santivasi, MSC Sec/Treas; Lise Gagnon, SNJM; Catherine Ferguson,SNJM, Coordinator; Pat Hayes, CSA UI has grown and evolved over the last 17 years. Here you can see a picture from our most recent Board Meeting (March 2019). </a:t>
            </a:r>
          </a:p>
          <a:p>
            <a:pPr eaLnBrk="1" hangingPunct="1">
              <a:spcBef>
                <a:spcPct val="0"/>
              </a:spcBef>
            </a:pPr>
            <a:r>
              <a:rPr lang="pt-BR" altLang="pt-BR" sz="1000"/>
              <a:t>Top: Back Row -Stacy Hanrahan, Barbara Jean Head, Nonata Bezerra, Cathy Sheehan, Ellen Sinclair, Anne McCabe, Fran Gorsuch, Janice Belanger, Margaret Fyfe, Margaret Scott, Maureen Foltz, Pereka Nyirenda, Josee Therrien, Ces Martin, Eileen Davey </a:t>
            </a:r>
          </a:p>
          <a:p>
            <a:pPr eaLnBrk="1" hangingPunct="1">
              <a:spcBef>
                <a:spcPct val="0"/>
              </a:spcBef>
            </a:pPr>
            <a:r>
              <a:rPr lang="pt-BR" altLang="pt-BR" sz="1000"/>
              <a:t>Front Row- Barbara Spears, Jean Quinn, Lucille Goulet, Mary Akinwale and Janet Petersworth</a:t>
            </a:r>
            <a:endParaRPr lang="pt-BR" altLang="pt-BR"/>
          </a:p>
          <a:p>
            <a:pPr eaLnBrk="1" hangingPunct="1">
              <a:spcBef>
                <a:spcPct val="0"/>
              </a:spcBef>
            </a:pPr>
            <a:endParaRPr lang="pt-BR" altLang="pt-BR"/>
          </a:p>
          <a:p>
            <a:pPr eaLnBrk="1" hangingPunct="1">
              <a:spcBef>
                <a:spcPct val="0"/>
              </a:spcBef>
            </a:pPr>
            <a:endParaRPr lang="pt-BR" altLang="pt-B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2" name="Google Shape;504;g4548db7e3f_0_422:notes">
            <a:extLst>
              <a:ext uri="{FF2B5EF4-FFF2-40B4-BE49-F238E27FC236}">
                <a16:creationId xmlns:a16="http://schemas.microsoft.com/office/drawing/2014/main" id="{E85CD1F0-D8B4-774B-B874-2690F77EB8F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4083" name="Google Shape;505;g4548db7e3f_0_422:notes">
            <a:extLst>
              <a:ext uri="{FF2B5EF4-FFF2-40B4-BE49-F238E27FC236}">
                <a16:creationId xmlns:a16="http://schemas.microsoft.com/office/drawing/2014/main" id="{D077E610-F0A3-9A4D-AE7D-85BB614D94CD}"/>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In 2020 UI is delighted to present the Woman of Courage award to </a:t>
            </a:r>
            <a:r>
              <a:rPr lang="en-AU" altLang="pt-BR"/>
              <a:t>Sr. Séraphine Ratavy, a Daughter of Wisdom!</a:t>
            </a:r>
          </a:p>
          <a:p>
            <a:pPr eaLnBrk="1" hangingPunct="1">
              <a:spcBef>
                <a:spcPct val="0"/>
              </a:spcBef>
            </a:pPr>
            <a:endParaRPr lang="pt-BR" altLang="pt-BR">
              <a:solidFill>
                <a:srgbClr val="111111"/>
              </a:solidFill>
            </a:endParaRPr>
          </a:p>
          <a:p>
            <a:pPr eaLnBrk="1" hangingPunct="1">
              <a:spcBef>
                <a:spcPct val="0"/>
              </a:spcBef>
            </a:pPr>
            <a:r>
              <a:rPr lang="en-AU" altLang="pt-BR"/>
              <a:t>The Daughters of Wisdom opened a new mission in Nomad, Papua New Guinea. It is in the remotest part of the Daru-Kiunga Diocese, only accessible by small plane. It is a 30 minute flight to the nearest shops. Sr. Séraphine Ratavy, from Madagascar, arrived in PNG in 2013 and was directly assigned to Nomad to work with the village people.</a:t>
            </a:r>
          </a:p>
          <a:p>
            <a:pPr eaLnBrk="1" hangingPunct="1">
              <a:spcBef>
                <a:spcPct val="0"/>
              </a:spcBef>
            </a:pPr>
            <a:br>
              <a:rPr lang="en-AU" altLang="pt-BR"/>
            </a:br>
            <a:r>
              <a:rPr lang="en-AU" altLang="pt-BR"/>
              <a:t>In the beginning, she used her agriculture skills to work with the women who lived close to the main station, whilst at the same time testing the soil and rainfall. She set up a women’s club and taught sewing, and trained some young women to help her. As she became established there her wish was to reach the surrounding villages, which were very isolated.  Eventually she found the small Gebusi Tribe, living a few hour’s walk and a canoe ride from Nomad. These people became the focus for Sr. Seraphine in this area, and she worked with the men and women in all fields of learning.</a:t>
            </a:r>
          </a:p>
          <a:p>
            <a:pPr eaLnBrk="1" hangingPunct="1">
              <a:spcBef>
                <a:spcPct val="0"/>
              </a:spcBef>
            </a:pPr>
            <a:br>
              <a:rPr lang="en-AU" altLang="pt-BR"/>
            </a:br>
            <a:r>
              <a:rPr lang="en-AU" altLang="pt-BR"/>
              <a:t>When she first arrived in the village, the people danced, sang and welcomed Sister Seraphine who had travelled thousands of miles to come to them. As a talented and practical woman with competence in agriculture, she risked stepping out of her comfort zone by learning English as well as the language of the people. Sr Séraphine taught women and men sewing, agriculture, nutritious cooking, health and hygiene, knitting, and farming.</a:t>
            </a:r>
          </a:p>
          <a:p>
            <a:pPr eaLnBrk="1" hangingPunct="1">
              <a:spcBef>
                <a:spcPct val="0"/>
              </a:spcBef>
            </a:pPr>
            <a:r>
              <a:rPr lang="en-AU" altLang="pt-BR"/>
              <a:t> </a:t>
            </a:r>
          </a:p>
          <a:p>
            <a:pPr eaLnBrk="1" hangingPunct="1">
              <a:spcBef>
                <a:spcPct val="0"/>
              </a:spcBef>
            </a:pPr>
            <a:r>
              <a:rPr lang="en-AU" altLang="pt-BR"/>
              <a:t>After some time, due to difficulties of communication,  travel between Kiunga to Nomad, and in getting work for the nurses in the health centre, the decision was made to close the community at Nomad. For two years, up until 2018, Sr Seraphine visited the place 4 or 5 times a year: as much as it was necessary to continue empowering the women and men of the place. </a:t>
            </a:r>
          </a:p>
          <a:p>
            <a:pPr eaLnBrk="1" hangingPunct="1">
              <a:spcBef>
                <a:spcPct val="0"/>
              </a:spcBef>
            </a:pPr>
            <a:br>
              <a:rPr lang="en-AU" altLang="pt-BR"/>
            </a:br>
            <a:r>
              <a:rPr lang="en-AU" altLang="pt-BR"/>
              <a:t>Sr. Seraphine continued to assure the mission here?. Later, when there was no direct possibilities to arrive in Nomad, the Yulabi people built her a nice little house on stilts where she could sleep when visiting them, and assured security for her by walking with her to Nomad for 2 to 3 hours.</a:t>
            </a:r>
          </a:p>
          <a:p>
            <a:pPr eaLnBrk="1" hangingPunct="1">
              <a:spcBef>
                <a:spcPct val="0"/>
              </a:spcBef>
            </a:pPr>
            <a:br>
              <a:rPr lang="en-AU" altLang="pt-BR"/>
            </a:br>
            <a:r>
              <a:rPr lang="en-AU" altLang="pt-BR"/>
              <a:t>She lived in the bush hamlets of about ten small family houses and ate their food—mainly kokoro banana. She listened to their joyful and sorrowful stories. The people honored her as their Saviour by providing security, native food, and water when she was out on patrol. Surely to walk in such a mission was difficult yet enriching! </a:t>
            </a:r>
          </a:p>
          <a:p>
            <a:pPr eaLnBrk="1" hangingPunct="1">
              <a:spcBef>
                <a:spcPct val="0"/>
              </a:spcBef>
            </a:pPr>
            <a:br>
              <a:rPr lang="en-AU" altLang="pt-BR"/>
            </a:br>
            <a:r>
              <a:rPr lang="en-AU" altLang="pt-BR"/>
              <a:t>These neglected tribes in the forest were curious to learn new things. They had taken a huge step in learning. Soon they learned to cultivate rice and groundnuts, as well as many kinds of new fruits and vegetables. They also learned to take care of their health and hygiene. What a privilege to empower these people in their great poverty.</a:t>
            </a:r>
          </a:p>
          <a:p>
            <a:pPr eaLnBrk="1" hangingPunct="1">
              <a:spcBef>
                <a:spcPct val="0"/>
              </a:spcBef>
            </a:pPr>
            <a:br>
              <a:rPr lang="en-AU" altLang="pt-BR"/>
            </a:br>
            <a:br>
              <a:rPr lang="en-AU" altLang="pt-BR"/>
            </a:br>
            <a:endParaRPr lang="pt-BR" alt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30" name="Google Shape;542;g46559ed2b8_0_41:notes">
            <a:extLst>
              <a:ext uri="{FF2B5EF4-FFF2-40B4-BE49-F238E27FC236}">
                <a16:creationId xmlns:a16="http://schemas.microsoft.com/office/drawing/2014/main" id="{6C38BF12-20AB-C041-9C95-3DB7244A90F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6131" name="Google Shape;543;g46559ed2b8_0_41:notes">
            <a:extLst>
              <a:ext uri="{FF2B5EF4-FFF2-40B4-BE49-F238E27FC236}">
                <a16:creationId xmlns:a16="http://schemas.microsoft.com/office/drawing/2014/main" id="{093643D2-8B6E-B944-BB1A-50002B14469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Push the social medias!! Encourage people to get their phones out and follow us on them if you can. Mention they can sign up to receive the Newsletter directly by emailing the address here with their name, email address and language in which they would like to recieve it. Mention Family Homelessness Thursdays.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48EE11C-4D24-D34C-A3C9-BF57F4A7C4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EBB6D2F4-2B06-DD44-90EB-AF619322E3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25604" name="Slide Number Placeholder 3">
            <a:extLst>
              <a:ext uri="{FF2B5EF4-FFF2-40B4-BE49-F238E27FC236}">
                <a16:creationId xmlns:a16="http://schemas.microsoft.com/office/drawing/2014/main" id="{9C71F5E2-FE90-DC47-B0F8-454E45D22E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F8B778F-7326-054A-8C85-5FFE4C62319C}" type="slidenum">
              <a:rPr lang="en-US" altLang="pt-BR">
                <a:latin typeface="Calibri" panose="020F0502020204030204" pitchFamily="34" charset="0"/>
              </a:rPr>
              <a:pPr/>
              <a:t>8</a:t>
            </a:fld>
            <a:endParaRPr lang="en-US" altLang="pt-BR">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Google Shape;106;g46559ed2b8_0_1:notes">
            <a:extLst>
              <a:ext uri="{FF2B5EF4-FFF2-40B4-BE49-F238E27FC236}">
                <a16:creationId xmlns:a16="http://schemas.microsoft.com/office/drawing/2014/main" id="{DB79FD77-13DC-8544-9DF4-37C369F0085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7651" name="Google Shape;107;g46559ed2b8_0_1:notes">
            <a:extLst>
              <a:ext uri="{FF2B5EF4-FFF2-40B4-BE49-F238E27FC236}">
                <a16:creationId xmlns:a16="http://schemas.microsoft.com/office/drawing/2014/main" id="{8329818A-FAC7-0940-994B-707015D2AC5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t-BR" altLang="pt-BR"/>
              <a:t>We are now 22 congregations as seen on the screen.</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C2-HD-BTM.png">
            <a:extLst>
              <a:ext uri="{FF2B5EF4-FFF2-40B4-BE49-F238E27FC236}">
                <a16:creationId xmlns:a16="http://schemas.microsoft.com/office/drawing/2014/main" id="{E096056A-F3BB-FC4B-96C0-C039E72430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8E76C5B2-CC09-D34C-A8A0-E2EFEE1204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9850" y="6300788"/>
            <a:ext cx="1962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1803405"/>
            <a:ext cx="9448800" cy="1825096"/>
          </a:xfrm>
        </p:spPr>
        <p:txBody>
          <a:bodyPr anchor="b"/>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DA4853C-629D-6449-9B55-880963A8AAFE}"/>
              </a:ext>
            </a:extLst>
          </p:cNvPr>
          <p:cNvSpPr>
            <a:spLocks noGrp="1"/>
          </p:cNvSpPr>
          <p:nvPr>
            <p:ph type="dt" sz="half" idx="10"/>
          </p:nvPr>
        </p:nvSpPr>
        <p:spPr>
          <a:xfrm>
            <a:off x="7908925" y="4314825"/>
            <a:ext cx="2911475" cy="374650"/>
          </a:xfrm>
        </p:spPr>
        <p:txBody>
          <a:bodyPr/>
          <a:lstStyle>
            <a:lvl1pPr>
              <a:defRPr/>
            </a:lvl1pPr>
          </a:lstStyle>
          <a:p>
            <a:pPr>
              <a:defRPr/>
            </a:pPr>
            <a:fld id="{2CD397E8-CCCB-2845-BD84-61A7D7112ECC}" type="datetimeFigureOut">
              <a:rPr lang="en-US"/>
              <a:pPr>
                <a:defRPr/>
              </a:pPr>
              <a:t>8/13/20</a:t>
            </a:fld>
            <a:endParaRPr lang="en-US"/>
          </a:p>
        </p:txBody>
      </p:sp>
      <p:sp>
        <p:nvSpPr>
          <p:cNvPr id="7" name="Footer Placeholder 4">
            <a:extLst>
              <a:ext uri="{FF2B5EF4-FFF2-40B4-BE49-F238E27FC236}">
                <a16:creationId xmlns:a16="http://schemas.microsoft.com/office/drawing/2014/main" id="{877679E3-5B77-184A-B709-4E0947BD5414}"/>
              </a:ext>
            </a:extLst>
          </p:cNvPr>
          <p:cNvSpPr>
            <a:spLocks noGrp="1"/>
          </p:cNvSpPr>
          <p:nvPr>
            <p:ph type="ftr" sz="quarter" idx="11"/>
          </p:nvPr>
        </p:nvSpPr>
        <p:spPr>
          <a:xfrm>
            <a:off x="1371600" y="4324350"/>
            <a:ext cx="6400800"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39049A4-F638-D545-A5CA-A4FDE1CD9665}"/>
              </a:ext>
            </a:extLst>
          </p:cNvPr>
          <p:cNvSpPr>
            <a:spLocks noGrp="1"/>
          </p:cNvSpPr>
          <p:nvPr>
            <p:ph type="sldNum" sz="quarter" idx="12"/>
          </p:nvPr>
        </p:nvSpPr>
        <p:spPr>
          <a:xfrm>
            <a:off x="8077200" y="1430338"/>
            <a:ext cx="2743200" cy="365125"/>
          </a:xfrm>
        </p:spPr>
        <p:txBody>
          <a:bodyPr/>
          <a:lstStyle>
            <a:lvl1pPr>
              <a:defRPr/>
            </a:lvl1pPr>
          </a:lstStyle>
          <a:p>
            <a:fld id="{FCEBE5BE-B798-E44B-AC41-1AA64B664343}" type="slidenum">
              <a:rPr lang="en-US" altLang="pt-BR"/>
              <a:pPr/>
              <a:t>‹#›</a:t>
            </a:fld>
            <a:endParaRPr lang="en-US" altLang="pt-BR"/>
          </a:p>
        </p:txBody>
      </p:sp>
    </p:spTree>
    <p:extLst>
      <p:ext uri="{BB962C8B-B14F-4D97-AF65-F5344CB8AC3E}">
        <p14:creationId xmlns:p14="http://schemas.microsoft.com/office/powerpoint/2010/main" val="21593765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1313F8E-B3D4-684F-A05C-5259FC06A304}"/>
              </a:ext>
            </a:extLst>
          </p:cNvPr>
          <p:cNvSpPr>
            <a:spLocks noGrp="1"/>
          </p:cNvSpPr>
          <p:nvPr>
            <p:ph type="dt" sz="half" idx="10"/>
          </p:nvPr>
        </p:nvSpPr>
        <p:spPr/>
        <p:txBody>
          <a:bodyPr/>
          <a:lstStyle>
            <a:lvl1pPr>
              <a:defRPr/>
            </a:lvl1pPr>
          </a:lstStyle>
          <a:p>
            <a:pPr>
              <a:defRPr/>
            </a:pPr>
            <a:fld id="{4223D5A7-93A4-E64D-B0B1-86EC1A25F70D}" type="datetimeFigureOut">
              <a:rPr lang="en-US"/>
              <a:pPr>
                <a:defRPr/>
              </a:pPr>
              <a:t>8/13/20</a:t>
            </a:fld>
            <a:endParaRPr lang="en-US"/>
          </a:p>
        </p:txBody>
      </p:sp>
      <p:sp>
        <p:nvSpPr>
          <p:cNvPr id="6" name="Footer Placeholder 4">
            <a:extLst>
              <a:ext uri="{FF2B5EF4-FFF2-40B4-BE49-F238E27FC236}">
                <a16:creationId xmlns:a16="http://schemas.microsoft.com/office/drawing/2014/main" id="{432A4CB3-4C93-AA4F-8CE9-F34C4B984F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642A77-F7E3-C843-A01B-C500BB663D21}"/>
              </a:ext>
            </a:extLst>
          </p:cNvPr>
          <p:cNvSpPr>
            <a:spLocks noGrp="1"/>
          </p:cNvSpPr>
          <p:nvPr>
            <p:ph type="sldNum" sz="quarter" idx="12"/>
          </p:nvPr>
        </p:nvSpPr>
        <p:spPr/>
        <p:txBody>
          <a:bodyPr/>
          <a:lstStyle>
            <a:lvl1pPr>
              <a:defRPr/>
            </a:lvl1pPr>
          </a:lstStyle>
          <a:p>
            <a:fld id="{7CF5D9D2-EE5F-FF48-BBAC-22905A5C4788}" type="slidenum">
              <a:rPr lang="en-US" altLang="pt-BR"/>
              <a:pPr/>
              <a:t>‹#›</a:t>
            </a:fld>
            <a:endParaRPr lang="en-US" altLang="pt-BR"/>
          </a:p>
        </p:txBody>
      </p:sp>
    </p:spTree>
    <p:extLst>
      <p:ext uri="{BB962C8B-B14F-4D97-AF65-F5344CB8AC3E}">
        <p14:creationId xmlns:p14="http://schemas.microsoft.com/office/powerpoint/2010/main" val="1464345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8" descr="C2-HD-BTM.png">
            <a:extLst>
              <a:ext uri="{FF2B5EF4-FFF2-40B4-BE49-F238E27FC236}">
                <a16:creationId xmlns:a16="http://schemas.microsoft.com/office/drawing/2014/main" id="{B7E345E8-C428-C84A-8DAC-D6E3B42C55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2"/>
            <a:ext cx="10820400" cy="2802467"/>
          </a:xfrm>
        </p:spPr>
        <p:txBody>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1D737A8-C6B9-3943-A609-FD45EC88BD61}"/>
              </a:ext>
            </a:extLst>
          </p:cNvPr>
          <p:cNvSpPr>
            <a:spLocks noGrp="1"/>
          </p:cNvSpPr>
          <p:nvPr>
            <p:ph type="dt" sz="half" idx="10"/>
          </p:nvPr>
        </p:nvSpPr>
        <p:spPr>
          <a:xfrm>
            <a:off x="7813675" y="381000"/>
            <a:ext cx="2911475" cy="365125"/>
          </a:xfrm>
        </p:spPr>
        <p:txBody>
          <a:bodyPr/>
          <a:lstStyle>
            <a:lvl1pPr algn="r">
              <a:defRPr/>
            </a:lvl1pPr>
          </a:lstStyle>
          <a:p>
            <a:pPr>
              <a:defRPr/>
            </a:pPr>
            <a:fld id="{CCA052EF-E441-2649-9041-95DC103392E9}" type="datetimeFigureOut">
              <a:rPr lang="en-US"/>
              <a:pPr>
                <a:defRPr/>
              </a:pPr>
              <a:t>8/13/20</a:t>
            </a:fld>
            <a:endParaRPr lang="en-US"/>
          </a:p>
        </p:txBody>
      </p:sp>
      <p:sp>
        <p:nvSpPr>
          <p:cNvPr id="7" name="Footer Placeholder 5">
            <a:extLst>
              <a:ext uri="{FF2B5EF4-FFF2-40B4-BE49-F238E27FC236}">
                <a16:creationId xmlns:a16="http://schemas.microsoft.com/office/drawing/2014/main" id="{96C690E9-CAAB-1547-8037-4B346797C82A}"/>
              </a:ext>
            </a:extLst>
          </p:cNvPr>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FCCF40B-042C-E14E-8ACC-B893B0FF805F}"/>
              </a:ext>
            </a:extLst>
          </p:cNvPr>
          <p:cNvSpPr>
            <a:spLocks noGrp="1"/>
          </p:cNvSpPr>
          <p:nvPr>
            <p:ph type="sldNum" sz="quarter" idx="12"/>
          </p:nvPr>
        </p:nvSpPr>
        <p:spPr>
          <a:xfrm>
            <a:off x="10861675" y="381000"/>
            <a:ext cx="644525" cy="365125"/>
          </a:xfrm>
        </p:spPr>
        <p:txBody>
          <a:bodyPr/>
          <a:lstStyle>
            <a:lvl1pPr>
              <a:defRPr/>
            </a:lvl1pPr>
          </a:lstStyle>
          <a:p>
            <a:fld id="{C516A1E2-A388-9B4C-8BF5-7EF3D1470A95}" type="slidenum">
              <a:rPr lang="en-US" altLang="pt-BR"/>
              <a:pPr/>
              <a:t>‹#›</a:t>
            </a:fld>
            <a:endParaRPr lang="en-US" altLang="pt-BR"/>
          </a:p>
        </p:txBody>
      </p:sp>
    </p:spTree>
    <p:extLst>
      <p:ext uri="{BB962C8B-B14F-4D97-AF65-F5344CB8AC3E}">
        <p14:creationId xmlns:p14="http://schemas.microsoft.com/office/powerpoint/2010/main" val="357126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8" descr="C2-HD-BTM.png">
            <a:extLst>
              <a:ext uri="{FF2B5EF4-FFF2-40B4-BE49-F238E27FC236}">
                <a16:creationId xmlns:a16="http://schemas.microsoft.com/office/drawing/2014/main" id="{A6CCE6AF-1101-FE49-B548-F5F9B4489A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61FE35D2-6B94-F749-9244-1B3F35A5C101}"/>
              </a:ext>
            </a:extLst>
          </p:cNvPr>
          <p:cNvSpPr txBox="1"/>
          <p:nvPr/>
        </p:nvSpPr>
        <p:spPr>
          <a:xfrm>
            <a:off x="476250" y="93345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7" name="TextBox 10">
            <a:extLst>
              <a:ext uri="{FF2B5EF4-FFF2-40B4-BE49-F238E27FC236}">
                <a16:creationId xmlns:a16="http://schemas.microsoft.com/office/drawing/2014/main" id="{D9BD7A99-0C1C-5440-8F7D-1073A1D0D935}"/>
              </a:ext>
            </a:extLst>
          </p:cNvPr>
          <p:cNvSpPr txBox="1"/>
          <p:nvPr/>
        </p:nvSpPr>
        <p:spPr>
          <a:xfrm>
            <a:off x="10983913" y="27019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024467" y="753533"/>
            <a:ext cx="10151533" cy="2604495"/>
          </a:xfrm>
        </p:spPr>
        <p:txBody>
          <a:bodyP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E55E6868-4576-3447-81EB-9FC7C6283223}"/>
              </a:ext>
            </a:extLst>
          </p:cNvPr>
          <p:cNvSpPr>
            <a:spLocks noGrp="1"/>
          </p:cNvSpPr>
          <p:nvPr>
            <p:ph type="dt" sz="half" idx="14"/>
          </p:nvPr>
        </p:nvSpPr>
        <p:spPr>
          <a:xfrm>
            <a:off x="7813675" y="381000"/>
            <a:ext cx="2911475" cy="365125"/>
          </a:xfrm>
        </p:spPr>
        <p:txBody>
          <a:bodyPr/>
          <a:lstStyle>
            <a:lvl1pPr algn="r">
              <a:defRPr/>
            </a:lvl1pPr>
          </a:lstStyle>
          <a:p>
            <a:pPr>
              <a:defRPr/>
            </a:pPr>
            <a:fld id="{53F7BABA-CE78-7644-B4D8-4A35EDFA4B76}" type="datetimeFigureOut">
              <a:rPr lang="en-US"/>
              <a:pPr>
                <a:defRPr/>
              </a:pPr>
              <a:t>8/13/20</a:t>
            </a:fld>
            <a:endParaRPr lang="en-US"/>
          </a:p>
        </p:txBody>
      </p:sp>
      <p:sp>
        <p:nvSpPr>
          <p:cNvPr id="9" name="Footer Placeholder 5">
            <a:extLst>
              <a:ext uri="{FF2B5EF4-FFF2-40B4-BE49-F238E27FC236}">
                <a16:creationId xmlns:a16="http://schemas.microsoft.com/office/drawing/2014/main" id="{FD582EB5-C6DF-B84E-811A-6DABD0F3C91F}"/>
              </a:ext>
            </a:extLst>
          </p:cNvPr>
          <p:cNvSpPr>
            <a:spLocks noGrp="1"/>
          </p:cNvSpPr>
          <p:nvPr>
            <p:ph type="ftr" sz="quarter" idx="15"/>
          </p:nvPr>
        </p:nvSpPr>
        <p:spPr>
          <a:xfrm>
            <a:off x="685800" y="379413"/>
            <a:ext cx="6991350" cy="365125"/>
          </a:xfr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09CE85DB-F90D-754F-9742-D40DE3F38D67}"/>
              </a:ext>
            </a:extLst>
          </p:cNvPr>
          <p:cNvSpPr>
            <a:spLocks noGrp="1"/>
          </p:cNvSpPr>
          <p:nvPr>
            <p:ph type="sldNum" sz="quarter" idx="16"/>
          </p:nvPr>
        </p:nvSpPr>
        <p:spPr>
          <a:xfrm>
            <a:off x="10861675" y="381000"/>
            <a:ext cx="644525" cy="365125"/>
          </a:xfrm>
        </p:spPr>
        <p:txBody>
          <a:bodyPr/>
          <a:lstStyle>
            <a:lvl1pPr>
              <a:defRPr/>
            </a:lvl1pPr>
          </a:lstStyle>
          <a:p>
            <a:fld id="{D3F73CBC-3503-B34B-BBAA-E1D13AC34872}" type="slidenum">
              <a:rPr lang="en-US" altLang="pt-BR"/>
              <a:pPr/>
              <a:t>‹#›</a:t>
            </a:fld>
            <a:endParaRPr lang="en-US" altLang="pt-BR"/>
          </a:p>
        </p:txBody>
      </p:sp>
    </p:spTree>
    <p:extLst>
      <p:ext uri="{BB962C8B-B14F-4D97-AF65-F5344CB8AC3E}">
        <p14:creationId xmlns:p14="http://schemas.microsoft.com/office/powerpoint/2010/main" val="51808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8" descr="C2-HD-BTM.png">
            <a:extLst>
              <a:ext uri="{FF2B5EF4-FFF2-40B4-BE49-F238E27FC236}">
                <a16:creationId xmlns:a16="http://schemas.microsoft.com/office/drawing/2014/main" id="{DEF695FE-745D-6047-839A-E5A0940296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96EF497-E9D2-524B-B11C-334D4CF9F9EF}"/>
              </a:ext>
            </a:extLst>
          </p:cNvPr>
          <p:cNvSpPr>
            <a:spLocks noGrp="1"/>
          </p:cNvSpPr>
          <p:nvPr>
            <p:ph type="dt" sz="half" idx="10"/>
          </p:nvPr>
        </p:nvSpPr>
        <p:spPr>
          <a:xfrm>
            <a:off x="7813675" y="379413"/>
            <a:ext cx="2911475" cy="365125"/>
          </a:xfrm>
        </p:spPr>
        <p:txBody>
          <a:bodyPr/>
          <a:lstStyle>
            <a:lvl1pPr algn="r">
              <a:defRPr/>
            </a:lvl1pPr>
          </a:lstStyle>
          <a:p>
            <a:pPr>
              <a:defRPr/>
            </a:pPr>
            <a:fld id="{EB1A1B7F-20C4-D941-BE50-9F783E78EF29}" type="datetimeFigureOut">
              <a:rPr lang="en-US"/>
              <a:pPr>
                <a:defRPr/>
              </a:pPr>
              <a:t>8/13/20</a:t>
            </a:fld>
            <a:endParaRPr lang="en-US"/>
          </a:p>
        </p:txBody>
      </p:sp>
      <p:sp>
        <p:nvSpPr>
          <p:cNvPr id="7" name="Footer Placeholder 5">
            <a:extLst>
              <a:ext uri="{FF2B5EF4-FFF2-40B4-BE49-F238E27FC236}">
                <a16:creationId xmlns:a16="http://schemas.microsoft.com/office/drawing/2014/main" id="{AF3B51D7-4FA3-2046-A9DA-9686240E6FBF}"/>
              </a:ext>
            </a:extLst>
          </p:cNvPr>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466420D-73C2-DA49-AF78-C7BB7A4ECC77}"/>
              </a:ext>
            </a:extLst>
          </p:cNvPr>
          <p:cNvSpPr>
            <a:spLocks noGrp="1"/>
          </p:cNvSpPr>
          <p:nvPr>
            <p:ph type="sldNum" sz="quarter" idx="12"/>
          </p:nvPr>
        </p:nvSpPr>
        <p:spPr>
          <a:xfrm>
            <a:off x="10861675" y="381000"/>
            <a:ext cx="644525" cy="365125"/>
          </a:xfrm>
        </p:spPr>
        <p:txBody>
          <a:bodyPr/>
          <a:lstStyle>
            <a:lvl1pPr>
              <a:defRPr/>
            </a:lvl1pPr>
          </a:lstStyle>
          <a:p>
            <a:fld id="{CD560A26-265F-D649-9F85-76B28C10996E}" type="slidenum">
              <a:rPr lang="en-US" altLang="pt-BR"/>
              <a:pPr/>
              <a:t>‹#›</a:t>
            </a:fld>
            <a:endParaRPr lang="en-US" altLang="pt-BR"/>
          </a:p>
        </p:txBody>
      </p:sp>
    </p:spTree>
    <p:extLst>
      <p:ext uri="{BB962C8B-B14F-4D97-AF65-F5344CB8AC3E}">
        <p14:creationId xmlns:p14="http://schemas.microsoft.com/office/powerpoint/2010/main" val="354375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id="{111A1EA9-28A2-F944-8157-697EDC3C9689}"/>
              </a:ext>
            </a:extLst>
          </p:cNvPr>
          <p:cNvSpPr>
            <a:spLocks noGrp="1"/>
          </p:cNvSpPr>
          <p:nvPr>
            <p:ph type="dt" sz="half" idx="18"/>
          </p:nvPr>
        </p:nvSpPr>
        <p:spPr/>
        <p:txBody>
          <a:bodyPr/>
          <a:lstStyle>
            <a:lvl1pPr>
              <a:defRPr/>
            </a:lvl1pPr>
          </a:lstStyle>
          <a:p>
            <a:pPr>
              <a:defRPr/>
            </a:pPr>
            <a:fld id="{CC9DA7A1-BAF0-224C-B99E-30A56259871E}" type="datetimeFigureOut">
              <a:rPr lang="en-US"/>
              <a:pPr>
                <a:defRPr/>
              </a:pPr>
              <a:t>8/13/20</a:t>
            </a:fld>
            <a:endParaRPr lang="en-US"/>
          </a:p>
        </p:txBody>
      </p:sp>
      <p:sp>
        <p:nvSpPr>
          <p:cNvPr id="14" name="Footer Placeholder 4">
            <a:extLst>
              <a:ext uri="{FF2B5EF4-FFF2-40B4-BE49-F238E27FC236}">
                <a16:creationId xmlns:a16="http://schemas.microsoft.com/office/drawing/2014/main" id="{9CFCDCA9-8197-CC49-BF03-52EADAA041FE}"/>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80B33CFA-261B-DF4C-8135-5AC28CED54F2}"/>
              </a:ext>
            </a:extLst>
          </p:cNvPr>
          <p:cNvSpPr>
            <a:spLocks noGrp="1"/>
          </p:cNvSpPr>
          <p:nvPr>
            <p:ph type="sldNum" sz="quarter" idx="20"/>
          </p:nvPr>
        </p:nvSpPr>
        <p:spPr/>
        <p:txBody>
          <a:bodyPr/>
          <a:lstStyle>
            <a:lvl1pPr>
              <a:defRPr/>
            </a:lvl1pPr>
          </a:lstStyle>
          <a:p>
            <a:fld id="{4B4057AB-666E-E142-B209-E9A1F871A837}" type="slidenum">
              <a:rPr lang="en-US" altLang="pt-BR"/>
              <a:pPr/>
              <a:t>‹#›</a:t>
            </a:fld>
            <a:endParaRPr lang="en-US" altLang="pt-BR"/>
          </a:p>
        </p:txBody>
      </p:sp>
    </p:spTree>
    <p:extLst>
      <p:ext uri="{BB962C8B-B14F-4D97-AF65-F5344CB8AC3E}">
        <p14:creationId xmlns:p14="http://schemas.microsoft.com/office/powerpoint/2010/main" val="1987705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88618" y="4873764"/>
            <a:ext cx="3451582"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374264" y="4873763"/>
            <a:ext cx="344893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8049731" y="4873761"/>
            <a:ext cx="345244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a:extLst>
              <a:ext uri="{FF2B5EF4-FFF2-40B4-BE49-F238E27FC236}">
                <a16:creationId xmlns:a16="http://schemas.microsoft.com/office/drawing/2014/main" id="{EB45DF6B-862B-E247-86FA-B0E0111B3F42}"/>
              </a:ext>
            </a:extLst>
          </p:cNvPr>
          <p:cNvSpPr>
            <a:spLocks noGrp="1"/>
          </p:cNvSpPr>
          <p:nvPr>
            <p:ph type="dt" sz="half" idx="23"/>
          </p:nvPr>
        </p:nvSpPr>
        <p:spPr/>
        <p:txBody>
          <a:bodyPr/>
          <a:lstStyle>
            <a:lvl1pPr>
              <a:defRPr/>
            </a:lvl1pPr>
          </a:lstStyle>
          <a:p>
            <a:pPr>
              <a:defRPr/>
            </a:pPr>
            <a:fld id="{34D3107C-62B3-5242-8953-F514AC19FE76}" type="datetimeFigureOut">
              <a:rPr lang="en-US"/>
              <a:pPr>
                <a:defRPr/>
              </a:pPr>
              <a:t>8/13/20</a:t>
            </a:fld>
            <a:endParaRPr lang="en-US"/>
          </a:p>
        </p:txBody>
      </p:sp>
      <p:sp>
        <p:nvSpPr>
          <p:cNvPr id="13" name="Footer Placeholder 4">
            <a:extLst>
              <a:ext uri="{FF2B5EF4-FFF2-40B4-BE49-F238E27FC236}">
                <a16:creationId xmlns:a16="http://schemas.microsoft.com/office/drawing/2014/main" id="{2865E82A-B937-C543-88A2-DFA6B4A09B51}"/>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A3794C03-B87E-0141-86A0-6BEA67908ACC}"/>
              </a:ext>
            </a:extLst>
          </p:cNvPr>
          <p:cNvSpPr>
            <a:spLocks noGrp="1"/>
          </p:cNvSpPr>
          <p:nvPr>
            <p:ph type="sldNum" sz="quarter" idx="25"/>
          </p:nvPr>
        </p:nvSpPr>
        <p:spPr/>
        <p:txBody>
          <a:bodyPr/>
          <a:lstStyle>
            <a:lvl1pPr>
              <a:defRPr/>
            </a:lvl1pPr>
          </a:lstStyle>
          <a:p>
            <a:fld id="{C387930F-35CA-5441-95FA-EC66AC926E87}" type="slidenum">
              <a:rPr lang="en-US" altLang="pt-BR"/>
              <a:pPr/>
              <a:t>‹#›</a:t>
            </a:fld>
            <a:endParaRPr lang="en-US" altLang="pt-BR"/>
          </a:p>
        </p:txBody>
      </p:sp>
    </p:spTree>
    <p:extLst>
      <p:ext uri="{BB962C8B-B14F-4D97-AF65-F5344CB8AC3E}">
        <p14:creationId xmlns:p14="http://schemas.microsoft.com/office/powerpoint/2010/main" val="3083071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3AC33-8B65-F14A-98A3-1BCC27F8A2B4}"/>
              </a:ext>
            </a:extLst>
          </p:cNvPr>
          <p:cNvSpPr>
            <a:spLocks noGrp="1"/>
          </p:cNvSpPr>
          <p:nvPr>
            <p:ph type="dt" sz="half" idx="10"/>
          </p:nvPr>
        </p:nvSpPr>
        <p:spPr/>
        <p:txBody>
          <a:bodyPr/>
          <a:lstStyle>
            <a:lvl1pPr>
              <a:defRPr/>
            </a:lvl1pPr>
          </a:lstStyle>
          <a:p>
            <a:pPr>
              <a:defRPr/>
            </a:pPr>
            <a:fld id="{FDB18E0E-F486-8D48-8C02-7553E3CBE760}" type="datetimeFigureOut">
              <a:rPr lang="en-US"/>
              <a:pPr>
                <a:defRPr/>
              </a:pPr>
              <a:t>8/13/20</a:t>
            </a:fld>
            <a:endParaRPr lang="en-US"/>
          </a:p>
        </p:txBody>
      </p:sp>
      <p:sp>
        <p:nvSpPr>
          <p:cNvPr id="5" name="Footer Placeholder 4">
            <a:extLst>
              <a:ext uri="{FF2B5EF4-FFF2-40B4-BE49-F238E27FC236}">
                <a16:creationId xmlns:a16="http://schemas.microsoft.com/office/drawing/2014/main" id="{63B5F62A-0536-F94B-BBB3-A329CAFBD7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244D21-E561-2746-992E-200FDD1AD70B}"/>
              </a:ext>
            </a:extLst>
          </p:cNvPr>
          <p:cNvSpPr>
            <a:spLocks noGrp="1"/>
          </p:cNvSpPr>
          <p:nvPr>
            <p:ph type="sldNum" sz="quarter" idx="12"/>
          </p:nvPr>
        </p:nvSpPr>
        <p:spPr/>
        <p:txBody>
          <a:bodyPr/>
          <a:lstStyle>
            <a:lvl1pPr>
              <a:defRPr/>
            </a:lvl1pPr>
          </a:lstStyle>
          <a:p>
            <a:fld id="{B44130ED-E937-2644-8B7E-22C1BF34EA67}" type="slidenum">
              <a:rPr lang="en-US" altLang="pt-BR"/>
              <a:pPr/>
              <a:t>‹#›</a:t>
            </a:fld>
            <a:endParaRPr lang="en-US" altLang="pt-BR"/>
          </a:p>
        </p:txBody>
      </p:sp>
    </p:spTree>
    <p:extLst>
      <p:ext uri="{BB962C8B-B14F-4D97-AF65-F5344CB8AC3E}">
        <p14:creationId xmlns:p14="http://schemas.microsoft.com/office/powerpoint/2010/main" val="1412356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descr="C2-HD-BTM.png">
            <a:extLst>
              <a:ext uri="{FF2B5EF4-FFF2-40B4-BE49-F238E27FC236}">
                <a16:creationId xmlns:a16="http://schemas.microsoft.com/office/drawing/2014/main" id="{E1652EE6-FC40-DB48-8C59-77C6A13C78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0E70719-EF5B-6B49-A234-BAA8B357D047}"/>
              </a:ext>
            </a:extLst>
          </p:cNvPr>
          <p:cNvSpPr>
            <a:spLocks noGrp="1"/>
          </p:cNvSpPr>
          <p:nvPr>
            <p:ph type="dt" sz="half" idx="10"/>
          </p:nvPr>
        </p:nvSpPr>
        <p:spPr>
          <a:xfrm>
            <a:off x="7813675" y="379413"/>
            <a:ext cx="2911475" cy="365125"/>
          </a:xfrm>
        </p:spPr>
        <p:txBody>
          <a:bodyPr/>
          <a:lstStyle>
            <a:lvl1pPr algn="r">
              <a:defRPr/>
            </a:lvl1pPr>
          </a:lstStyle>
          <a:p>
            <a:pPr>
              <a:defRPr/>
            </a:pPr>
            <a:fld id="{F83A64BB-39F8-7047-BBA6-DFC430B1E4BE}" type="datetimeFigureOut">
              <a:rPr lang="en-US"/>
              <a:pPr>
                <a:defRPr/>
              </a:pPr>
              <a:t>8/13/20</a:t>
            </a:fld>
            <a:endParaRPr lang="en-US"/>
          </a:p>
        </p:txBody>
      </p:sp>
      <p:sp>
        <p:nvSpPr>
          <p:cNvPr id="6" name="Footer Placeholder 4">
            <a:extLst>
              <a:ext uri="{FF2B5EF4-FFF2-40B4-BE49-F238E27FC236}">
                <a16:creationId xmlns:a16="http://schemas.microsoft.com/office/drawing/2014/main" id="{798B339B-F1BD-BF49-BBBF-3A763AD12E35}"/>
              </a:ext>
            </a:extLst>
          </p:cNvPr>
          <p:cNvSpPr>
            <a:spLocks noGrp="1"/>
          </p:cNvSpPr>
          <p:nvPr>
            <p:ph type="ftr" sz="quarter" idx="11"/>
          </p:nvPr>
        </p:nvSpPr>
        <p:spPr>
          <a:xfrm>
            <a:off x="685800" y="381000"/>
            <a:ext cx="6991350" cy="3651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E3F1D3-96EA-DD46-9AED-CE18190D66FB}"/>
              </a:ext>
            </a:extLst>
          </p:cNvPr>
          <p:cNvSpPr>
            <a:spLocks noGrp="1"/>
          </p:cNvSpPr>
          <p:nvPr>
            <p:ph type="sldNum" sz="quarter" idx="12"/>
          </p:nvPr>
        </p:nvSpPr>
        <p:spPr>
          <a:xfrm>
            <a:off x="10861675" y="381000"/>
            <a:ext cx="644525" cy="365125"/>
          </a:xfrm>
        </p:spPr>
        <p:txBody>
          <a:bodyPr/>
          <a:lstStyle>
            <a:lvl1pPr>
              <a:defRPr/>
            </a:lvl1pPr>
          </a:lstStyle>
          <a:p>
            <a:fld id="{111DA4CB-316D-3741-8B7C-3EDEF0E27F02}" type="slidenum">
              <a:rPr lang="en-US" altLang="pt-BR"/>
              <a:pPr/>
              <a:t>‹#›</a:t>
            </a:fld>
            <a:endParaRPr lang="en-US" altLang="pt-BR"/>
          </a:p>
        </p:txBody>
      </p:sp>
    </p:spTree>
    <p:extLst>
      <p:ext uri="{BB962C8B-B14F-4D97-AF65-F5344CB8AC3E}">
        <p14:creationId xmlns:p14="http://schemas.microsoft.com/office/powerpoint/2010/main" val="3719747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5" name="Google Shape;25;p4"/>
          <p:cNvSpPr txBox="1">
            <a:spLocks noGrp="1"/>
          </p:cNvSpPr>
          <p:nvPr>
            <p:ph type="title"/>
          </p:nvPr>
        </p:nvSpPr>
        <p:spPr>
          <a:xfrm>
            <a:off x="415600" y="496967"/>
            <a:ext cx="11360800" cy="860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6" name="Google Shape;26;p4"/>
          <p:cNvSpPr txBox="1">
            <a:spLocks noGrp="1"/>
          </p:cNvSpPr>
          <p:nvPr>
            <p:ph type="body" idx="1"/>
          </p:nvPr>
        </p:nvSpPr>
        <p:spPr>
          <a:xfrm>
            <a:off x="415600" y="1890400"/>
            <a:ext cx="11360800" cy="4201200"/>
          </a:xfrm>
          <a:prstGeom prst="rect">
            <a:avLst/>
          </a:prstGeom>
        </p:spPr>
        <p:txBody>
          <a:bodyPr spcFirstLastPara="1" lIns="91425" tIns="91425" rIns="91425" bIns="91425">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 name="Google Shape;27;p4">
            <a:extLst>
              <a:ext uri="{FF2B5EF4-FFF2-40B4-BE49-F238E27FC236}">
                <a16:creationId xmlns:a16="http://schemas.microsoft.com/office/drawing/2014/main" id="{EE4C38E8-B3E1-174D-A223-7D2992410652}"/>
              </a:ext>
            </a:extLst>
          </p:cNvPr>
          <p:cNvSpPr txBox="1">
            <a:spLocks noGrp="1"/>
          </p:cNvSpPr>
          <p:nvPr>
            <p:ph type="sldNum" idx="10"/>
          </p:nvPr>
        </p:nvSpPr>
        <p:spPr>
          <a:xfrm>
            <a:off x="11296650" y="6218238"/>
            <a:ext cx="731838" cy="523875"/>
          </a:xfrm>
        </p:spPr>
        <p:txBody>
          <a:bodyPr lIns="91425" tIns="91425" rIns="91425" bIns="91425">
            <a:noAutofit/>
          </a:bodyPr>
          <a:lstStyle>
            <a:lvl1pPr>
              <a:defRPr/>
            </a:lvl1pPr>
          </a:lstStyle>
          <a:p>
            <a:fld id="{59361231-CCF8-E64F-A904-1E4581F22F1F}" type="slidenum">
              <a:rPr lang="pt-BR" altLang="pt-BR"/>
              <a:pPr/>
              <a:t>‹#›</a:t>
            </a:fld>
            <a:endParaRPr lang="pt-BR" altLang="pt-BR"/>
          </a:p>
        </p:txBody>
      </p:sp>
    </p:spTree>
    <p:extLst>
      <p:ext uri="{BB962C8B-B14F-4D97-AF65-F5344CB8AC3E}">
        <p14:creationId xmlns:p14="http://schemas.microsoft.com/office/powerpoint/2010/main" val="332042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CD4F5DC-9862-9148-904C-8B726700F7C6}"/>
              </a:ext>
            </a:extLst>
          </p:cNvPr>
          <p:cNvSpPr>
            <a:spLocks noGrp="1"/>
          </p:cNvSpPr>
          <p:nvPr>
            <p:ph type="dt" sz="half" idx="10"/>
          </p:nvPr>
        </p:nvSpPr>
        <p:spPr/>
        <p:txBody>
          <a:bodyPr/>
          <a:lstStyle>
            <a:lvl1pPr>
              <a:defRPr/>
            </a:lvl1pPr>
          </a:lstStyle>
          <a:p>
            <a:pPr>
              <a:defRPr/>
            </a:pPr>
            <a:fld id="{C70EDCAB-EDAE-1A47-B65C-0A01C7857CFC}" type="datetimeFigureOut">
              <a:rPr lang="en-US"/>
              <a:pPr>
                <a:defRPr/>
              </a:pPr>
              <a:t>8/13/20</a:t>
            </a:fld>
            <a:endParaRPr lang="en-US"/>
          </a:p>
        </p:txBody>
      </p:sp>
      <p:sp>
        <p:nvSpPr>
          <p:cNvPr id="5" name="Footer Placeholder 4">
            <a:extLst>
              <a:ext uri="{FF2B5EF4-FFF2-40B4-BE49-F238E27FC236}">
                <a16:creationId xmlns:a16="http://schemas.microsoft.com/office/drawing/2014/main" id="{4B965968-3973-AC4F-B96D-1C133E2FB7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0B39B5-84AA-5949-8B09-B24C82F696D1}"/>
              </a:ext>
            </a:extLst>
          </p:cNvPr>
          <p:cNvSpPr>
            <a:spLocks noGrp="1"/>
          </p:cNvSpPr>
          <p:nvPr>
            <p:ph type="sldNum" sz="quarter" idx="12"/>
          </p:nvPr>
        </p:nvSpPr>
        <p:spPr/>
        <p:txBody>
          <a:bodyPr/>
          <a:lstStyle>
            <a:lvl1pPr>
              <a:defRPr/>
            </a:lvl1pPr>
          </a:lstStyle>
          <a:p>
            <a:fld id="{C6ECA804-D50F-8747-9B01-CD40D59E2CDE}" type="slidenum">
              <a:rPr lang="en-US" altLang="pt-BR"/>
              <a:pPr/>
              <a:t>‹#›</a:t>
            </a:fld>
            <a:endParaRPr lang="en-US" altLang="pt-BR"/>
          </a:p>
        </p:txBody>
      </p:sp>
    </p:spTree>
    <p:extLst>
      <p:ext uri="{BB962C8B-B14F-4D97-AF65-F5344CB8AC3E}">
        <p14:creationId xmlns:p14="http://schemas.microsoft.com/office/powerpoint/2010/main" val="123853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C2-HD-BTM.png">
            <a:extLst>
              <a:ext uri="{FF2B5EF4-FFF2-40B4-BE49-F238E27FC236}">
                <a16:creationId xmlns:a16="http://schemas.microsoft.com/office/drawing/2014/main" id="{6EFAE247-FDC2-DB4D-93E5-F58F62FDB0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3"/>
            <a:ext cx="10820399" cy="2801935"/>
          </a:xfrm>
        </p:spPr>
        <p:txBody>
          <a:bodyPr anchor="b"/>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50523A9-5195-014B-B180-C6D4C0EADB3B}"/>
              </a:ext>
            </a:extLst>
          </p:cNvPr>
          <p:cNvSpPr>
            <a:spLocks noGrp="1"/>
          </p:cNvSpPr>
          <p:nvPr>
            <p:ph type="dt" sz="half" idx="10"/>
          </p:nvPr>
        </p:nvSpPr>
        <p:spPr>
          <a:xfrm>
            <a:off x="7813675" y="381000"/>
            <a:ext cx="2911475" cy="365125"/>
          </a:xfrm>
        </p:spPr>
        <p:txBody>
          <a:bodyPr/>
          <a:lstStyle>
            <a:lvl1pPr algn="r">
              <a:defRPr/>
            </a:lvl1pPr>
          </a:lstStyle>
          <a:p>
            <a:pPr>
              <a:defRPr/>
            </a:pPr>
            <a:fld id="{FA45961C-AE54-934B-864F-220DB8159C09}" type="datetimeFigureOut">
              <a:rPr lang="en-US"/>
              <a:pPr>
                <a:defRPr/>
              </a:pPr>
              <a:t>8/13/20</a:t>
            </a:fld>
            <a:endParaRPr lang="en-US"/>
          </a:p>
        </p:txBody>
      </p:sp>
      <p:sp>
        <p:nvSpPr>
          <p:cNvPr id="6" name="Footer Placeholder 4">
            <a:extLst>
              <a:ext uri="{FF2B5EF4-FFF2-40B4-BE49-F238E27FC236}">
                <a16:creationId xmlns:a16="http://schemas.microsoft.com/office/drawing/2014/main" id="{7669BE98-C7F4-394E-B48A-7DA8AD777179}"/>
              </a:ext>
            </a:extLst>
          </p:cNvPr>
          <p:cNvSpPr>
            <a:spLocks noGrp="1"/>
          </p:cNvSpPr>
          <p:nvPr>
            <p:ph type="ftr" sz="quarter" idx="11"/>
          </p:nvPr>
        </p:nvSpPr>
        <p:spPr>
          <a:xfrm>
            <a:off x="685800" y="381000"/>
            <a:ext cx="6991350" cy="363538"/>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A024A1-C2D2-AE48-AD0B-FEFD37071DA4}"/>
              </a:ext>
            </a:extLst>
          </p:cNvPr>
          <p:cNvSpPr>
            <a:spLocks noGrp="1"/>
          </p:cNvSpPr>
          <p:nvPr>
            <p:ph type="sldNum" sz="quarter" idx="12"/>
          </p:nvPr>
        </p:nvSpPr>
        <p:spPr>
          <a:xfrm>
            <a:off x="10861675" y="381000"/>
            <a:ext cx="644525" cy="365125"/>
          </a:xfrm>
        </p:spPr>
        <p:txBody>
          <a:bodyPr/>
          <a:lstStyle>
            <a:lvl1pPr>
              <a:defRPr/>
            </a:lvl1pPr>
          </a:lstStyle>
          <a:p>
            <a:fld id="{538E96B3-955E-C648-8AD9-A7DA61081783}" type="slidenum">
              <a:rPr lang="en-US" altLang="pt-BR"/>
              <a:pPr/>
              <a:t>‹#›</a:t>
            </a:fld>
            <a:endParaRPr lang="en-US" altLang="pt-BR"/>
          </a:p>
        </p:txBody>
      </p:sp>
    </p:spTree>
    <p:extLst>
      <p:ext uri="{BB962C8B-B14F-4D97-AF65-F5344CB8AC3E}">
        <p14:creationId xmlns:p14="http://schemas.microsoft.com/office/powerpoint/2010/main" val="18586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5C64D8B-A43D-8F41-8335-FBF83E7170F7}"/>
              </a:ext>
            </a:extLst>
          </p:cNvPr>
          <p:cNvSpPr>
            <a:spLocks noGrp="1"/>
          </p:cNvSpPr>
          <p:nvPr>
            <p:ph type="dt" sz="half" idx="10"/>
          </p:nvPr>
        </p:nvSpPr>
        <p:spPr/>
        <p:txBody>
          <a:bodyPr/>
          <a:lstStyle>
            <a:lvl1pPr>
              <a:defRPr/>
            </a:lvl1pPr>
          </a:lstStyle>
          <a:p>
            <a:pPr>
              <a:defRPr/>
            </a:pPr>
            <a:fld id="{B491532F-F823-D04E-AB38-907F9EC70A81}" type="datetimeFigureOut">
              <a:rPr lang="en-US"/>
              <a:pPr>
                <a:defRPr/>
              </a:pPr>
              <a:t>8/13/20</a:t>
            </a:fld>
            <a:endParaRPr lang="en-US"/>
          </a:p>
        </p:txBody>
      </p:sp>
      <p:sp>
        <p:nvSpPr>
          <p:cNvPr id="6" name="Footer Placeholder 4">
            <a:extLst>
              <a:ext uri="{FF2B5EF4-FFF2-40B4-BE49-F238E27FC236}">
                <a16:creationId xmlns:a16="http://schemas.microsoft.com/office/drawing/2014/main" id="{B1204A2B-3037-2445-813B-08D775FA1F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9A16CE-4B56-EC41-A023-9D64BF2CF80A}"/>
              </a:ext>
            </a:extLst>
          </p:cNvPr>
          <p:cNvSpPr>
            <a:spLocks noGrp="1"/>
          </p:cNvSpPr>
          <p:nvPr>
            <p:ph type="sldNum" sz="quarter" idx="12"/>
          </p:nvPr>
        </p:nvSpPr>
        <p:spPr/>
        <p:txBody>
          <a:bodyPr/>
          <a:lstStyle>
            <a:lvl1pPr>
              <a:defRPr/>
            </a:lvl1pPr>
          </a:lstStyle>
          <a:p>
            <a:fld id="{558F7CD3-7B94-6E4F-8CA5-0C325BC616A8}" type="slidenum">
              <a:rPr lang="en-US" altLang="pt-BR"/>
              <a:pPr/>
              <a:t>‹#›</a:t>
            </a:fld>
            <a:endParaRPr lang="en-US" altLang="pt-BR"/>
          </a:p>
        </p:txBody>
      </p:sp>
    </p:spTree>
    <p:extLst>
      <p:ext uri="{BB962C8B-B14F-4D97-AF65-F5344CB8AC3E}">
        <p14:creationId xmlns:p14="http://schemas.microsoft.com/office/powerpoint/2010/main" val="320449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FB00F71-0613-6E4A-8C37-12221AB57C42}"/>
              </a:ext>
            </a:extLst>
          </p:cNvPr>
          <p:cNvSpPr>
            <a:spLocks noGrp="1"/>
          </p:cNvSpPr>
          <p:nvPr>
            <p:ph type="dt" sz="half" idx="10"/>
          </p:nvPr>
        </p:nvSpPr>
        <p:spPr/>
        <p:txBody>
          <a:bodyPr/>
          <a:lstStyle>
            <a:lvl1pPr>
              <a:defRPr/>
            </a:lvl1pPr>
          </a:lstStyle>
          <a:p>
            <a:pPr>
              <a:defRPr/>
            </a:pPr>
            <a:fld id="{B3A692BD-7015-7B48-9D47-D4A0BAA91149}" type="datetimeFigureOut">
              <a:rPr lang="en-US"/>
              <a:pPr>
                <a:defRPr/>
              </a:pPr>
              <a:t>8/13/20</a:t>
            </a:fld>
            <a:endParaRPr lang="en-US"/>
          </a:p>
        </p:txBody>
      </p:sp>
      <p:sp>
        <p:nvSpPr>
          <p:cNvPr id="8" name="Footer Placeholder 4">
            <a:extLst>
              <a:ext uri="{FF2B5EF4-FFF2-40B4-BE49-F238E27FC236}">
                <a16:creationId xmlns:a16="http://schemas.microsoft.com/office/drawing/2014/main" id="{495ADD0C-3364-F74B-BC0D-CEA67B94C4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9B4578-9DF0-B64A-988F-6A0646461EFF}"/>
              </a:ext>
            </a:extLst>
          </p:cNvPr>
          <p:cNvSpPr>
            <a:spLocks noGrp="1"/>
          </p:cNvSpPr>
          <p:nvPr>
            <p:ph type="sldNum" sz="quarter" idx="12"/>
          </p:nvPr>
        </p:nvSpPr>
        <p:spPr/>
        <p:txBody>
          <a:bodyPr/>
          <a:lstStyle>
            <a:lvl1pPr>
              <a:defRPr/>
            </a:lvl1pPr>
          </a:lstStyle>
          <a:p>
            <a:fld id="{7994118F-8251-F144-AA79-D61E73313ECB}" type="slidenum">
              <a:rPr lang="en-US" altLang="pt-BR"/>
              <a:pPr/>
              <a:t>‹#›</a:t>
            </a:fld>
            <a:endParaRPr lang="en-US" altLang="pt-BR"/>
          </a:p>
        </p:txBody>
      </p:sp>
    </p:spTree>
    <p:extLst>
      <p:ext uri="{BB962C8B-B14F-4D97-AF65-F5344CB8AC3E}">
        <p14:creationId xmlns:p14="http://schemas.microsoft.com/office/powerpoint/2010/main" val="12163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5DABA59-870B-7847-A92A-E254E124F7EA}"/>
              </a:ext>
            </a:extLst>
          </p:cNvPr>
          <p:cNvSpPr>
            <a:spLocks noGrp="1"/>
          </p:cNvSpPr>
          <p:nvPr>
            <p:ph type="dt" sz="half" idx="10"/>
          </p:nvPr>
        </p:nvSpPr>
        <p:spPr/>
        <p:txBody>
          <a:bodyPr/>
          <a:lstStyle>
            <a:lvl1pPr>
              <a:defRPr/>
            </a:lvl1pPr>
          </a:lstStyle>
          <a:p>
            <a:pPr>
              <a:defRPr/>
            </a:pPr>
            <a:fld id="{0213A1F5-B6BD-1A40-B954-1FD9550038B4}" type="datetimeFigureOut">
              <a:rPr lang="en-US"/>
              <a:pPr>
                <a:defRPr/>
              </a:pPr>
              <a:t>8/13/20</a:t>
            </a:fld>
            <a:endParaRPr lang="en-US"/>
          </a:p>
        </p:txBody>
      </p:sp>
      <p:sp>
        <p:nvSpPr>
          <p:cNvPr id="4" name="Footer Placeholder 4">
            <a:extLst>
              <a:ext uri="{FF2B5EF4-FFF2-40B4-BE49-F238E27FC236}">
                <a16:creationId xmlns:a16="http://schemas.microsoft.com/office/drawing/2014/main" id="{490C0507-1CDA-7A49-B0CB-F5269139297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E49F0F3-A5F5-BE42-8F4C-3E98B4FDB735}"/>
              </a:ext>
            </a:extLst>
          </p:cNvPr>
          <p:cNvSpPr>
            <a:spLocks noGrp="1"/>
          </p:cNvSpPr>
          <p:nvPr>
            <p:ph type="sldNum" sz="quarter" idx="12"/>
          </p:nvPr>
        </p:nvSpPr>
        <p:spPr/>
        <p:txBody>
          <a:bodyPr/>
          <a:lstStyle>
            <a:lvl1pPr>
              <a:defRPr/>
            </a:lvl1pPr>
          </a:lstStyle>
          <a:p>
            <a:fld id="{141F12BC-8226-F44F-A518-894FFC1A9A0B}" type="slidenum">
              <a:rPr lang="en-US" altLang="pt-BR"/>
              <a:pPr/>
              <a:t>‹#›</a:t>
            </a:fld>
            <a:endParaRPr lang="en-US" altLang="pt-BR"/>
          </a:p>
        </p:txBody>
      </p:sp>
    </p:spTree>
    <p:extLst>
      <p:ext uri="{BB962C8B-B14F-4D97-AF65-F5344CB8AC3E}">
        <p14:creationId xmlns:p14="http://schemas.microsoft.com/office/powerpoint/2010/main" val="127329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01D878-ED0D-E742-8A77-D29E3E5917BF}"/>
              </a:ext>
            </a:extLst>
          </p:cNvPr>
          <p:cNvSpPr>
            <a:spLocks noGrp="1"/>
          </p:cNvSpPr>
          <p:nvPr>
            <p:ph type="dt" sz="half" idx="10"/>
          </p:nvPr>
        </p:nvSpPr>
        <p:spPr/>
        <p:txBody>
          <a:bodyPr/>
          <a:lstStyle>
            <a:lvl1pPr>
              <a:defRPr/>
            </a:lvl1pPr>
          </a:lstStyle>
          <a:p>
            <a:pPr>
              <a:defRPr/>
            </a:pPr>
            <a:fld id="{40AEBA62-4AB2-4D4B-A7E6-451A8F91A52F}" type="datetimeFigureOut">
              <a:rPr lang="en-US"/>
              <a:pPr>
                <a:defRPr/>
              </a:pPr>
              <a:t>8/13/20</a:t>
            </a:fld>
            <a:endParaRPr lang="en-US"/>
          </a:p>
        </p:txBody>
      </p:sp>
      <p:sp>
        <p:nvSpPr>
          <p:cNvPr id="3" name="Footer Placeholder 4">
            <a:extLst>
              <a:ext uri="{FF2B5EF4-FFF2-40B4-BE49-F238E27FC236}">
                <a16:creationId xmlns:a16="http://schemas.microsoft.com/office/drawing/2014/main" id="{0181FF06-58D9-4A45-A1CE-CDED089DC6C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428CD4A-889D-644E-AABC-8DD94DE51E9B}"/>
              </a:ext>
            </a:extLst>
          </p:cNvPr>
          <p:cNvSpPr>
            <a:spLocks noGrp="1"/>
          </p:cNvSpPr>
          <p:nvPr>
            <p:ph type="sldNum" sz="quarter" idx="12"/>
          </p:nvPr>
        </p:nvSpPr>
        <p:spPr/>
        <p:txBody>
          <a:bodyPr/>
          <a:lstStyle>
            <a:lvl1pPr>
              <a:defRPr/>
            </a:lvl1pPr>
          </a:lstStyle>
          <a:p>
            <a:fld id="{E7A5B07A-466E-C844-8306-9EC4CA40D45B}" type="slidenum">
              <a:rPr lang="en-US" altLang="pt-BR"/>
              <a:pPr/>
              <a:t>‹#›</a:t>
            </a:fld>
            <a:endParaRPr lang="en-US" altLang="pt-BR"/>
          </a:p>
        </p:txBody>
      </p:sp>
    </p:spTree>
    <p:extLst>
      <p:ext uri="{BB962C8B-B14F-4D97-AF65-F5344CB8AC3E}">
        <p14:creationId xmlns:p14="http://schemas.microsoft.com/office/powerpoint/2010/main" val="28065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A6A996A-91E4-4543-A138-9F5352BDE160}"/>
              </a:ext>
            </a:extLst>
          </p:cNvPr>
          <p:cNvSpPr>
            <a:spLocks noGrp="1"/>
          </p:cNvSpPr>
          <p:nvPr>
            <p:ph type="dt" sz="half" idx="10"/>
          </p:nvPr>
        </p:nvSpPr>
        <p:spPr/>
        <p:txBody>
          <a:bodyPr/>
          <a:lstStyle>
            <a:lvl1pPr>
              <a:defRPr/>
            </a:lvl1pPr>
          </a:lstStyle>
          <a:p>
            <a:pPr>
              <a:defRPr/>
            </a:pPr>
            <a:fld id="{1B4BE281-621A-8344-B55D-C66C634A5BB1}" type="datetimeFigureOut">
              <a:rPr lang="en-US"/>
              <a:pPr>
                <a:defRPr/>
              </a:pPr>
              <a:t>8/13/20</a:t>
            </a:fld>
            <a:endParaRPr lang="en-US"/>
          </a:p>
        </p:txBody>
      </p:sp>
      <p:sp>
        <p:nvSpPr>
          <p:cNvPr id="6" name="Footer Placeholder 4">
            <a:extLst>
              <a:ext uri="{FF2B5EF4-FFF2-40B4-BE49-F238E27FC236}">
                <a16:creationId xmlns:a16="http://schemas.microsoft.com/office/drawing/2014/main" id="{0CA18A14-C834-9E42-A03A-BBEDB3E34F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7AB019-F17C-7F49-B5F0-2CA3CD07CCA1}"/>
              </a:ext>
            </a:extLst>
          </p:cNvPr>
          <p:cNvSpPr>
            <a:spLocks noGrp="1"/>
          </p:cNvSpPr>
          <p:nvPr>
            <p:ph type="sldNum" sz="quarter" idx="12"/>
          </p:nvPr>
        </p:nvSpPr>
        <p:spPr/>
        <p:txBody>
          <a:bodyPr/>
          <a:lstStyle>
            <a:lvl1pPr>
              <a:defRPr/>
            </a:lvl1pPr>
          </a:lstStyle>
          <a:p>
            <a:fld id="{DABBE3EB-69D6-794A-915C-9A30CA329669}" type="slidenum">
              <a:rPr lang="en-US" altLang="pt-BR"/>
              <a:pPr/>
              <a:t>‹#›</a:t>
            </a:fld>
            <a:endParaRPr lang="en-US" altLang="pt-BR"/>
          </a:p>
        </p:txBody>
      </p:sp>
    </p:spTree>
    <p:extLst>
      <p:ext uri="{BB962C8B-B14F-4D97-AF65-F5344CB8AC3E}">
        <p14:creationId xmlns:p14="http://schemas.microsoft.com/office/powerpoint/2010/main" val="268092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09AC430-51A3-2442-A2AE-4068FEB5A010}"/>
              </a:ext>
            </a:extLst>
          </p:cNvPr>
          <p:cNvSpPr>
            <a:spLocks noGrp="1"/>
          </p:cNvSpPr>
          <p:nvPr>
            <p:ph type="dt" sz="half" idx="10"/>
          </p:nvPr>
        </p:nvSpPr>
        <p:spPr/>
        <p:txBody>
          <a:bodyPr/>
          <a:lstStyle>
            <a:lvl1pPr>
              <a:defRPr/>
            </a:lvl1pPr>
          </a:lstStyle>
          <a:p>
            <a:pPr>
              <a:defRPr/>
            </a:pPr>
            <a:fld id="{5555F540-E334-9C46-A04A-35CA59DE3CAE}" type="datetimeFigureOut">
              <a:rPr lang="en-US"/>
              <a:pPr>
                <a:defRPr/>
              </a:pPr>
              <a:t>8/13/20</a:t>
            </a:fld>
            <a:endParaRPr lang="en-US"/>
          </a:p>
        </p:txBody>
      </p:sp>
      <p:sp>
        <p:nvSpPr>
          <p:cNvPr id="6" name="Footer Placeholder 4">
            <a:extLst>
              <a:ext uri="{FF2B5EF4-FFF2-40B4-BE49-F238E27FC236}">
                <a16:creationId xmlns:a16="http://schemas.microsoft.com/office/drawing/2014/main" id="{DDF9A891-CBCE-D44F-96D9-23864BF173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31637C-6B03-D842-9508-921337DFED7E}"/>
              </a:ext>
            </a:extLst>
          </p:cNvPr>
          <p:cNvSpPr>
            <a:spLocks noGrp="1"/>
          </p:cNvSpPr>
          <p:nvPr>
            <p:ph type="sldNum" sz="quarter" idx="12"/>
          </p:nvPr>
        </p:nvSpPr>
        <p:spPr/>
        <p:txBody>
          <a:bodyPr/>
          <a:lstStyle>
            <a:lvl1pPr>
              <a:defRPr/>
            </a:lvl1pPr>
          </a:lstStyle>
          <a:p>
            <a:fld id="{C3AB2091-15C9-6D47-B50E-1EBEFB42BFB1}" type="slidenum">
              <a:rPr lang="en-US" altLang="pt-BR"/>
              <a:pPr/>
              <a:t>‹#›</a:t>
            </a:fld>
            <a:endParaRPr lang="en-US" altLang="pt-BR"/>
          </a:p>
        </p:txBody>
      </p:sp>
    </p:spTree>
    <p:extLst>
      <p:ext uri="{BB962C8B-B14F-4D97-AF65-F5344CB8AC3E}">
        <p14:creationId xmlns:p14="http://schemas.microsoft.com/office/powerpoint/2010/main" val="387550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1026" name="Picture 7" descr="C2-HD-TOP.png">
            <a:extLst>
              <a:ext uri="{FF2B5EF4-FFF2-40B4-BE49-F238E27FC236}">
                <a16:creationId xmlns:a16="http://schemas.microsoft.com/office/drawing/2014/main" id="{D7EB14E8-5625-9C42-9710-458EF0CAE0ED}"/>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5BC08540-8BA4-C842-A497-526FEACB5861}"/>
              </a:ext>
            </a:extLst>
          </p:cNvPr>
          <p:cNvSpPr>
            <a:spLocks noGrp="1"/>
          </p:cNvSpPr>
          <p:nvPr>
            <p:ph type="title"/>
          </p:nvPr>
        </p:nvSpPr>
        <p:spPr>
          <a:xfrm>
            <a:off x="2895600" y="763588"/>
            <a:ext cx="8610600" cy="12938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228BF56A-B101-3744-80BA-3ED35795DFD4}"/>
              </a:ext>
            </a:extLst>
          </p:cNvPr>
          <p:cNvSpPr>
            <a:spLocks noGrp="1"/>
          </p:cNvSpPr>
          <p:nvPr>
            <p:ph type="body" idx="1"/>
          </p:nvPr>
        </p:nvSpPr>
        <p:spPr bwMode="auto">
          <a:xfrm>
            <a:off x="685800" y="2193925"/>
            <a:ext cx="108204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a:t>Click to 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p>
        </p:txBody>
      </p:sp>
      <p:sp>
        <p:nvSpPr>
          <p:cNvPr id="4" name="Date Placeholder 3">
            <a:extLst>
              <a:ext uri="{FF2B5EF4-FFF2-40B4-BE49-F238E27FC236}">
                <a16:creationId xmlns:a16="http://schemas.microsoft.com/office/drawing/2014/main" id="{92ABAC0A-5617-FC46-B482-73B5C49B37B1}"/>
              </a:ext>
            </a:extLst>
          </p:cNvPr>
          <p:cNvSpPr>
            <a:spLocks noGrp="1"/>
          </p:cNvSpPr>
          <p:nvPr>
            <p:ph type="dt" sz="half" idx="2"/>
          </p:nvPr>
        </p:nvSpPr>
        <p:spPr>
          <a:xfrm>
            <a:off x="8594725" y="6356350"/>
            <a:ext cx="29114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765CEB99-E43D-204B-AB72-EE30BF5B0B42}" type="datetimeFigureOut">
              <a:rPr lang="en-US"/>
              <a:pPr>
                <a:defRPr/>
              </a:pPr>
              <a:t>8/13/20</a:t>
            </a:fld>
            <a:endParaRPr lang="en-US"/>
          </a:p>
        </p:txBody>
      </p:sp>
      <p:sp>
        <p:nvSpPr>
          <p:cNvPr id="5" name="Footer Placeholder 4">
            <a:extLst>
              <a:ext uri="{FF2B5EF4-FFF2-40B4-BE49-F238E27FC236}">
                <a16:creationId xmlns:a16="http://schemas.microsoft.com/office/drawing/2014/main" id="{DFD6BFF0-5A26-3D44-87B7-0DF46A0EC1FB}"/>
              </a:ext>
            </a:extLst>
          </p:cNvPr>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3B3E0FD-F17B-4F43-8207-36E1C5101AD1}"/>
              </a:ext>
            </a:extLst>
          </p:cNvPr>
          <p:cNvSpPr>
            <a:spLocks noGrp="1"/>
          </p:cNvSpPr>
          <p:nvPr>
            <p:ph type="sldNum" sz="quarter" idx="4"/>
          </p:nvPr>
        </p:nvSpPr>
        <p:spPr>
          <a:xfrm>
            <a:off x="8763000" y="38100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fld id="{7699E9F9-580D-924A-8192-591339CDCEBE}" type="slidenum">
              <a:rPr lang="en-US" altLang="pt-BR"/>
              <a:pPr/>
              <a:t>‹#›</a:t>
            </a:fld>
            <a:endParaRPr lang="en-US" altLang="pt-BR"/>
          </a:p>
        </p:txBody>
      </p:sp>
    </p:spTree>
  </p:cSld>
  <p:clrMap bg1="lt1" tx1="dk1" bg2="lt2" tx2="dk2" accent1="accent1" accent2="accent2" accent3="accent3" accent4="accent4" accent5="accent5" accent6="accent6" hlink="hlink" folHlink="folHlink"/>
  <p:sldLayoutIdLst>
    <p:sldLayoutId id="2147483969" r:id="rId1"/>
    <p:sldLayoutId id="2147483958" r:id="rId2"/>
    <p:sldLayoutId id="2147483970" r:id="rId3"/>
    <p:sldLayoutId id="2147483959" r:id="rId4"/>
    <p:sldLayoutId id="2147483960" r:id="rId5"/>
    <p:sldLayoutId id="2147483961" r:id="rId6"/>
    <p:sldLayoutId id="2147483962" r:id="rId7"/>
    <p:sldLayoutId id="2147483963" r:id="rId8"/>
    <p:sldLayoutId id="2147483964" r:id="rId9"/>
    <p:sldLayoutId id="2147483965" r:id="rId10"/>
    <p:sldLayoutId id="2147483971" r:id="rId11"/>
    <p:sldLayoutId id="2147483972" r:id="rId12"/>
    <p:sldLayoutId id="2147483973" r:id="rId13"/>
    <p:sldLayoutId id="2147483966" r:id="rId14"/>
    <p:sldLayoutId id="2147483967" r:id="rId15"/>
    <p:sldLayoutId id="2147483968" r:id="rId16"/>
    <p:sldLayoutId id="2147483974" r:id="rId17"/>
    <p:sldLayoutId id="2147483975" r:id="rId18"/>
  </p:sldLayoutIdLst>
  <p:txStyles>
    <p:titleStyle>
      <a:lvl1pPr algn="r" rtl="0" eaLnBrk="0" fontAlgn="base" hangingPunct="0">
        <a:lnSpc>
          <a:spcPct val="90000"/>
        </a:lnSpc>
        <a:spcBef>
          <a:spcPct val="0"/>
        </a:spcBef>
        <a:spcAft>
          <a:spcPct val="0"/>
        </a:spcAft>
        <a:defRPr sz="4000" kern="1200" cap="all">
          <a:solidFill>
            <a:schemeClr val="tx1"/>
          </a:solidFill>
          <a:latin typeface="+mj-lt"/>
          <a:ea typeface="+mj-ea"/>
          <a:cs typeface="+mj-cs"/>
        </a:defRPr>
      </a:lvl1pPr>
      <a:lvl2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2pPr>
      <a:lvl3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3pPr>
      <a:lvl4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4pPr>
      <a:lvl5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5pPr>
      <a:lvl6pPr marL="457200" algn="r" rtl="0" fontAlgn="base">
        <a:lnSpc>
          <a:spcPct val="90000"/>
        </a:lnSpc>
        <a:spcBef>
          <a:spcPct val="0"/>
        </a:spcBef>
        <a:spcAft>
          <a:spcPct val="0"/>
        </a:spcAft>
        <a:defRPr sz="4000">
          <a:solidFill>
            <a:schemeClr val="tx1"/>
          </a:solidFill>
          <a:latin typeface="Century Gothic" panose="020B0502020202020204" pitchFamily="34" charset="0"/>
        </a:defRPr>
      </a:lvl6pPr>
      <a:lvl7pPr marL="914400" algn="r" rtl="0" fontAlgn="base">
        <a:lnSpc>
          <a:spcPct val="90000"/>
        </a:lnSpc>
        <a:spcBef>
          <a:spcPct val="0"/>
        </a:spcBef>
        <a:spcAft>
          <a:spcPct val="0"/>
        </a:spcAft>
        <a:defRPr sz="4000">
          <a:solidFill>
            <a:schemeClr val="tx1"/>
          </a:solidFill>
          <a:latin typeface="Century Gothic" panose="020B0502020202020204" pitchFamily="34" charset="0"/>
        </a:defRPr>
      </a:lvl7pPr>
      <a:lvl8pPr marL="1371600" algn="r" rtl="0" fontAlgn="base">
        <a:lnSpc>
          <a:spcPct val="90000"/>
        </a:lnSpc>
        <a:spcBef>
          <a:spcPct val="0"/>
        </a:spcBef>
        <a:spcAft>
          <a:spcPct val="0"/>
        </a:spcAft>
        <a:defRPr sz="4000">
          <a:solidFill>
            <a:schemeClr val="tx1"/>
          </a:solidFill>
          <a:latin typeface="Century Gothic" panose="020B0502020202020204" pitchFamily="34" charset="0"/>
        </a:defRPr>
      </a:lvl8pPr>
      <a:lvl9pPr marL="1828800" algn="r" rtl="0" fontAlgn="base">
        <a:lnSpc>
          <a:spcPct val="90000"/>
        </a:lnSpc>
        <a:spcBef>
          <a:spcPct val="0"/>
        </a:spcBef>
        <a:spcAft>
          <a:spcPct val="0"/>
        </a:spcAft>
        <a:defRPr sz="4000">
          <a:solidFill>
            <a:schemeClr val="tx1"/>
          </a:solidFill>
          <a:latin typeface="Century Gothic" panose="020B0502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9-xdy1Jr2eg"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98.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111.jpeg"/><Relationship Id="rId11" Type="http://schemas.openxmlformats.org/officeDocument/2006/relationships/image" Target="../media/image3.png"/><Relationship Id="rId5" Type="http://schemas.openxmlformats.org/officeDocument/2006/relationships/image" Target="../media/image110.jpeg"/><Relationship Id="rId10" Type="http://schemas.openxmlformats.org/officeDocument/2006/relationships/image" Target="../media/image114.jpeg"/><Relationship Id="rId4" Type="http://schemas.openxmlformats.org/officeDocument/2006/relationships/image" Target="../media/image109.jpeg"/><Relationship Id="rId9" Type="http://schemas.openxmlformats.org/officeDocument/2006/relationships/image" Target="../media/image49.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8.xml"/><Relationship Id="rId5" Type="http://schemas.openxmlformats.org/officeDocument/2006/relationships/hyperlink" Target="https://www.facebook.com/unanimaintl/videos/1023186921388896/" TargetMode="Externa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11.jpeg"/><Relationship Id="rId4" Type="http://schemas.openxmlformats.org/officeDocument/2006/relationships/image" Target="../media/image116.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119.png"/><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12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3.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jpeg"/></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1.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40.png"/><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6F0A203-B585-ED45-839E-09F85B8B31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504950"/>
            <a:ext cx="12192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oogle Shape;133;p21">
            <a:extLst>
              <a:ext uri="{FF2B5EF4-FFF2-40B4-BE49-F238E27FC236}">
                <a16:creationId xmlns:a16="http://schemas.microsoft.com/office/drawing/2014/main" id="{162F0231-3D4A-454C-8F10-DBB528F4789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357313"/>
            <a:ext cx="95631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C2-HD-BTM.png">
            <a:extLst>
              <a:ext uri="{FF2B5EF4-FFF2-40B4-BE49-F238E27FC236}">
                <a16:creationId xmlns:a16="http://schemas.microsoft.com/office/drawing/2014/main" id="{5A26E721-ECA2-874B-9530-6335A1FC4C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Google Shape;116;p20">
            <a:extLst>
              <a:ext uri="{FF2B5EF4-FFF2-40B4-BE49-F238E27FC236}">
                <a16:creationId xmlns:a16="http://schemas.microsoft.com/office/drawing/2014/main" id="{A0F51A49-9DB6-774A-99B9-D9FBA5EAA8DF}"/>
              </a:ext>
            </a:extLst>
          </p:cNvPr>
          <p:cNvSpPr txBox="1">
            <a:spLocks noGrp="1"/>
          </p:cNvSpPr>
          <p:nvPr>
            <p:ph type="body" idx="1"/>
          </p:nvPr>
        </p:nvSpPr>
        <p:spPr>
          <a:xfrm>
            <a:off x="3238500" y="5186363"/>
            <a:ext cx="2160588" cy="1538287"/>
          </a:xfrm>
        </p:spPr>
        <p:txBody>
          <a:bodyPr lIns="121900" tIns="121900" rIns="121900" bIns="121900" rtlCol="0"/>
          <a:lstStyle/>
          <a:p>
            <a:pPr marL="0" indent="0" eaLnBrk="1" fontAlgn="auto" hangingPunct="1">
              <a:spcAft>
                <a:spcPts val="2133"/>
              </a:spcAft>
              <a:buFont typeface="Arial" panose="020B0604020202020204" pitchFamily="34" charset="0"/>
              <a:buNone/>
              <a:defRPr/>
            </a:pPr>
            <a:r>
              <a:rPr lang="en" sz="1867" dirty="0"/>
              <a:t>Kirin Taylor</a:t>
            </a:r>
            <a:br>
              <a:rPr lang="en" sz="1867" dirty="0"/>
            </a:br>
            <a:r>
              <a:rPr lang="pt-BR" sz="1867" dirty="0"/>
              <a:t>Responsável pelas pesquisas</a:t>
            </a:r>
            <a:endParaRPr sz="1867" dirty="0"/>
          </a:p>
        </p:txBody>
      </p:sp>
      <p:sp>
        <p:nvSpPr>
          <p:cNvPr id="121" name="Google Shape;121;p20">
            <a:extLst>
              <a:ext uri="{FF2B5EF4-FFF2-40B4-BE49-F238E27FC236}">
                <a16:creationId xmlns:a16="http://schemas.microsoft.com/office/drawing/2014/main" id="{946A70C6-53BD-414C-81D8-F6D82AF9CDA7}"/>
              </a:ext>
            </a:extLst>
          </p:cNvPr>
          <p:cNvSpPr txBox="1">
            <a:spLocks noGrp="1"/>
          </p:cNvSpPr>
          <p:nvPr>
            <p:ph type="body" idx="4294967295"/>
          </p:nvPr>
        </p:nvSpPr>
        <p:spPr>
          <a:xfrm>
            <a:off x="10282238" y="1987550"/>
            <a:ext cx="1909762" cy="1360488"/>
          </a:xfrm>
        </p:spPr>
        <p:txBody>
          <a:bodyPr spcFirstLastPara="1" lIns="121900" tIns="121900" rIns="121900" bIns="121900" rtlCol="0">
            <a:noAutofit/>
          </a:bodyPr>
          <a:lstStyle/>
          <a:p>
            <a:pPr marL="0" indent="0" eaLnBrk="1" fontAlgn="auto" hangingPunct="1">
              <a:spcAft>
                <a:spcPts val="2133"/>
              </a:spcAft>
              <a:buFont typeface="Arial" panose="020B0604020202020204" pitchFamily="34" charset="0"/>
              <a:buNone/>
              <a:defRPr/>
            </a:pPr>
            <a:r>
              <a:rPr lang="en" sz="1867" dirty="0"/>
              <a:t>Eliza Gelfand </a:t>
            </a:r>
            <a:br>
              <a:rPr lang="en" sz="1867" dirty="0"/>
            </a:br>
            <a:r>
              <a:rPr lang="en" sz="1867" dirty="0"/>
              <a:t>As</a:t>
            </a:r>
            <a:r>
              <a:rPr lang="pt-BR" sz="1867" dirty="0" err="1"/>
              <a:t>sistente</a:t>
            </a:r>
            <a:r>
              <a:rPr lang="pt-BR" sz="1867" dirty="0"/>
              <a:t> </a:t>
            </a:r>
            <a:r>
              <a:rPr lang="en" sz="1867" dirty="0"/>
              <a:t>Administrativ</a:t>
            </a:r>
            <a:r>
              <a:rPr lang="pt-BR" sz="1867" dirty="0"/>
              <a:t>a</a:t>
            </a:r>
            <a:endParaRPr sz="1867" dirty="0"/>
          </a:p>
        </p:txBody>
      </p:sp>
      <p:sp>
        <p:nvSpPr>
          <p:cNvPr id="125" name="Google Shape;125;p20">
            <a:extLst>
              <a:ext uri="{FF2B5EF4-FFF2-40B4-BE49-F238E27FC236}">
                <a16:creationId xmlns:a16="http://schemas.microsoft.com/office/drawing/2014/main" id="{FB6E791E-74C9-4F4E-B21E-EA2D45DA3240}"/>
              </a:ext>
            </a:extLst>
          </p:cNvPr>
          <p:cNvSpPr txBox="1">
            <a:spLocks noGrp="1"/>
          </p:cNvSpPr>
          <p:nvPr>
            <p:ph type="body" idx="4294967295"/>
          </p:nvPr>
        </p:nvSpPr>
        <p:spPr>
          <a:xfrm>
            <a:off x="6275388" y="1954213"/>
            <a:ext cx="1841500" cy="1538287"/>
          </a:xfrm>
        </p:spPr>
        <p:txBody>
          <a:bodyPr spcFirstLastPara="1" lIns="121900" tIns="121900" rIns="121900" bIns="121900" rtlCol="0">
            <a:noAutofit/>
          </a:bodyPr>
          <a:lstStyle/>
          <a:p>
            <a:pPr marL="0" indent="0" eaLnBrk="1" fontAlgn="auto" hangingPunct="1">
              <a:spcAft>
                <a:spcPts val="2133"/>
              </a:spcAft>
              <a:buFont typeface="Arial" panose="020B0604020202020204" pitchFamily="34" charset="0"/>
              <a:buNone/>
              <a:defRPr/>
            </a:pPr>
            <a:r>
              <a:rPr lang="en" sz="1867" dirty="0"/>
              <a:t>Molly Gerke </a:t>
            </a:r>
            <a:br>
              <a:rPr lang="en" sz="1867" dirty="0"/>
            </a:br>
            <a:r>
              <a:rPr lang="pt-BR" sz="1867" dirty="0"/>
              <a:t>Assistente </a:t>
            </a:r>
            <a:r>
              <a:rPr lang="en" sz="1867" dirty="0"/>
              <a:t>Executiv</a:t>
            </a:r>
            <a:r>
              <a:rPr lang="pt-BR" sz="1867" dirty="0"/>
              <a:t>a</a:t>
            </a:r>
            <a:r>
              <a:rPr lang="en" sz="1867" dirty="0"/>
              <a:t> </a:t>
            </a:r>
            <a:endParaRPr sz="1867" dirty="0"/>
          </a:p>
        </p:txBody>
      </p:sp>
      <p:sp>
        <p:nvSpPr>
          <p:cNvPr id="126" name="Google Shape;126;p20">
            <a:extLst>
              <a:ext uri="{FF2B5EF4-FFF2-40B4-BE49-F238E27FC236}">
                <a16:creationId xmlns:a16="http://schemas.microsoft.com/office/drawing/2014/main" id="{BE346FFC-D6AB-E448-8D06-9E82B4A9FB4F}"/>
              </a:ext>
            </a:extLst>
          </p:cNvPr>
          <p:cNvSpPr txBox="1">
            <a:spLocks noGrp="1"/>
          </p:cNvSpPr>
          <p:nvPr>
            <p:ph type="body" idx="4294967295"/>
          </p:nvPr>
        </p:nvSpPr>
        <p:spPr>
          <a:xfrm>
            <a:off x="8482013" y="4622800"/>
            <a:ext cx="1979612" cy="1538288"/>
          </a:xfrm>
        </p:spPr>
        <p:txBody>
          <a:bodyPr spcFirstLastPara="1" lIns="121900" tIns="121900" rIns="121900" bIns="121900" rtlCol="0">
            <a:noAutofit/>
          </a:bodyPr>
          <a:lstStyle/>
          <a:p>
            <a:pPr marL="0" indent="0" eaLnBrk="1" fontAlgn="auto" hangingPunct="1">
              <a:spcAft>
                <a:spcPts val="2133"/>
              </a:spcAft>
              <a:buFont typeface="Arial" panose="020B0604020202020204" pitchFamily="34" charset="0"/>
              <a:buNone/>
              <a:defRPr/>
            </a:pPr>
            <a:r>
              <a:rPr lang="en" sz="1867" dirty="0"/>
              <a:t>Patricia Flattery, CND </a:t>
            </a:r>
            <a:br>
              <a:rPr lang="en" sz="1867" dirty="0"/>
            </a:br>
            <a:r>
              <a:rPr lang="pt-BR" sz="1867" dirty="0"/>
              <a:t>Membro do Conselho</a:t>
            </a:r>
            <a:r>
              <a:rPr lang="en" sz="1867" dirty="0"/>
              <a:t> </a:t>
            </a:r>
            <a:endParaRPr sz="1867" dirty="0"/>
          </a:p>
        </p:txBody>
      </p:sp>
      <p:sp>
        <p:nvSpPr>
          <p:cNvPr id="127" name="Google Shape;127;p20">
            <a:extLst>
              <a:ext uri="{FF2B5EF4-FFF2-40B4-BE49-F238E27FC236}">
                <a16:creationId xmlns:a16="http://schemas.microsoft.com/office/drawing/2014/main" id="{19C76E32-E7B4-CD4D-A015-EEFB456C6242}"/>
              </a:ext>
            </a:extLst>
          </p:cNvPr>
          <p:cNvSpPr txBox="1">
            <a:spLocks noGrp="1"/>
          </p:cNvSpPr>
          <p:nvPr>
            <p:ph type="body" idx="4294967295"/>
          </p:nvPr>
        </p:nvSpPr>
        <p:spPr>
          <a:xfrm>
            <a:off x="2133600" y="2265363"/>
            <a:ext cx="2889250" cy="1538287"/>
          </a:xfrm>
        </p:spPr>
        <p:txBody>
          <a:bodyPr spcFirstLastPara="1" lIns="121900" tIns="121900" rIns="121900" bIns="121900" rtlCol="0">
            <a:noAutofit/>
          </a:bodyPr>
          <a:lstStyle/>
          <a:p>
            <a:pPr marL="0" indent="0" eaLnBrk="1" fontAlgn="auto" hangingPunct="1">
              <a:spcAft>
                <a:spcPts val="2133"/>
              </a:spcAft>
              <a:buFont typeface="Arial" panose="020B0604020202020204" pitchFamily="34" charset="0"/>
              <a:buNone/>
              <a:defRPr/>
            </a:pPr>
            <a:r>
              <a:rPr lang="en" sz="1867" dirty="0"/>
              <a:t>Jean Quinn, DW</a:t>
            </a:r>
            <a:br>
              <a:rPr lang="en" sz="1867" dirty="0"/>
            </a:br>
            <a:r>
              <a:rPr lang="pt-BR" sz="1867" dirty="0"/>
              <a:t>Diretora </a:t>
            </a:r>
            <a:r>
              <a:rPr lang="en" sz="1867" dirty="0"/>
              <a:t>Executiv</a:t>
            </a:r>
            <a:r>
              <a:rPr lang="pt-BR" sz="1867" dirty="0"/>
              <a:t>a</a:t>
            </a:r>
            <a:endParaRPr sz="1867" dirty="0"/>
          </a:p>
        </p:txBody>
      </p:sp>
      <p:pic>
        <p:nvPicPr>
          <p:cNvPr id="30727" name="Google Shape;118;p20">
            <a:extLst>
              <a:ext uri="{FF2B5EF4-FFF2-40B4-BE49-F238E27FC236}">
                <a16:creationId xmlns:a16="http://schemas.microsoft.com/office/drawing/2014/main" id="{4D82C059-6490-894B-8B36-75863A16061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1333500"/>
            <a:ext cx="20796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Google Shape;123;p20">
            <a:extLst>
              <a:ext uri="{FF2B5EF4-FFF2-40B4-BE49-F238E27FC236}">
                <a16:creationId xmlns:a16="http://schemas.microsoft.com/office/drawing/2014/main" id="{ECA26998-FF69-B840-A932-E03FC96864F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2780" t="28891" r="29555" b="22932"/>
          <a:stretch>
            <a:fillRect/>
          </a:stretch>
        </p:blipFill>
        <p:spPr bwMode="auto">
          <a:xfrm>
            <a:off x="173038" y="1243013"/>
            <a:ext cx="197961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Google Shape;124;p20">
            <a:extLst>
              <a:ext uri="{FF2B5EF4-FFF2-40B4-BE49-F238E27FC236}">
                <a16:creationId xmlns:a16="http://schemas.microsoft.com/office/drawing/2014/main" id="{7C0B8A38-7B04-1F45-B641-7DFD90E556D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5908" r="44162" b="32275"/>
          <a:stretch>
            <a:fillRect/>
          </a:stretch>
        </p:blipFill>
        <p:spPr bwMode="auto">
          <a:xfrm>
            <a:off x="4522788" y="1357313"/>
            <a:ext cx="1752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
            <a:extLst>
              <a:ext uri="{FF2B5EF4-FFF2-40B4-BE49-F238E27FC236}">
                <a16:creationId xmlns:a16="http://schemas.microsoft.com/office/drawing/2014/main" id="{C7388D0B-8FF0-4541-9BF3-E2CCAD6560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3638" y="4551363"/>
            <a:ext cx="2125662"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1" descr="C2-HD-BTM.png">
            <a:extLst>
              <a:ext uri="{FF2B5EF4-FFF2-40B4-BE49-F238E27FC236}">
                <a16:creationId xmlns:a16="http://schemas.microsoft.com/office/drawing/2014/main" id="{BFE17072-A87E-7F41-ABC1-5439BD96E6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2B970FBD-483E-454D-A512-AC76179B1047}"/>
              </a:ext>
            </a:extLst>
          </p:cNvPr>
          <p:cNvSpPr txBox="1">
            <a:spLocks/>
          </p:cNvSpPr>
          <p:nvPr/>
        </p:nvSpPr>
        <p:spPr>
          <a:xfrm>
            <a:off x="415925" y="334963"/>
            <a:ext cx="11360150" cy="860425"/>
          </a:xfrm>
          <a:prstGeom prst="rect">
            <a:avLst/>
          </a:prstGeom>
        </p:spPr>
        <p:txBody>
          <a:bodyPr spcFirstLastPara="1" lIns="91425" tIns="91425" rIns="91425" bIns="91425"/>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US" b="1" dirty="0">
                <a:solidFill>
                  <a:schemeClr val="accent5">
                    <a:lumMod val="75000"/>
                  </a:schemeClr>
                </a:solidFill>
              </a:rPr>
              <a:t>NOSSA EQUIPE EM NEW YORK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139;p22">
            <a:extLst>
              <a:ext uri="{FF2B5EF4-FFF2-40B4-BE49-F238E27FC236}">
                <a16:creationId xmlns:a16="http://schemas.microsoft.com/office/drawing/2014/main" id="{B54A3B47-D7D6-6147-BB1F-6588B348118B}"/>
              </a:ext>
            </a:extLst>
          </p:cNvPr>
          <p:cNvSpPr txBox="1">
            <a:spLocks noGrp="1"/>
          </p:cNvSpPr>
          <p:nvPr>
            <p:ph type="title"/>
          </p:nvPr>
        </p:nvSpPr>
        <p:spPr>
          <a:xfrm>
            <a:off x="-4683125" y="2640013"/>
            <a:ext cx="11360150" cy="944562"/>
          </a:xfrm>
        </p:spPr>
        <p:txBody>
          <a:bodyPr lIns="121900" tIns="121900" rIns="121900" bIns="121900"/>
          <a:lstStyle/>
          <a:p>
            <a:pPr eaLnBrk="1" fontAlgn="auto" hangingPunct="1">
              <a:defRPr/>
            </a:pPr>
            <a:r>
              <a:rPr lang="en" sz="6400" dirty="0"/>
              <a:t>“UNA – </a:t>
            </a:r>
            <a:r>
              <a:rPr lang="pt-BR" sz="6400" dirty="0"/>
              <a:t>O QUE</a:t>
            </a:r>
            <a:r>
              <a:rPr lang="en" sz="6400" dirty="0"/>
              <a:t>?”</a:t>
            </a:r>
            <a:endParaRPr sz="6400" dirty="0"/>
          </a:p>
        </p:txBody>
      </p:sp>
      <p:sp>
        <p:nvSpPr>
          <p:cNvPr id="140" name="Google Shape;140;p22">
            <a:extLst>
              <a:ext uri="{FF2B5EF4-FFF2-40B4-BE49-F238E27FC236}">
                <a16:creationId xmlns:a16="http://schemas.microsoft.com/office/drawing/2014/main" id="{6EDE9FD4-F80A-CE40-BB7B-E400A4CB9348}"/>
              </a:ext>
            </a:extLst>
          </p:cNvPr>
          <p:cNvSpPr txBox="1">
            <a:spLocks noGrp="1"/>
          </p:cNvSpPr>
          <p:nvPr>
            <p:ph type="body" idx="1"/>
          </p:nvPr>
        </p:nvSpPr>
        <p:spPr>
          <a:xfrm>
            <a:off x="6462713" y="927100"/>
            <a:ext cx="5338762" cy="5715000"/>
          </a:xfrm>
        </p:spPr>
        <p:txBody>
          <a:bodyPr lIns="121900" tIns="121900" rIns="121900" bIns="121900" rtlCol="0"/>
          <a:lstStyle/>
          <a:p>
            <a:pPr marL="0" indent="0" algn="ctr" eaLnBrk="1" fontAlgn="auto" hangingPunct="1">
              <a:buFont typeface="Arial" panose="020B0604020202020204" pitchFamily="34" charset="0"/>
              <a:buNone/>
              <a:defRPr/>
            </a:pPr>
            <a:r>
              <a:rPr lang="en" sz="4267" b="1" u="sng" dirty="0">
                <a:solidFill>
                  <a:schemeClr val="accent2">
                    <a:lumMod val="60000"/>
                    <a:lumOff val="40000"/>
                  </a:schemeClr>
                </a:solidFill>
              </a:rPr>
              <a:t>U</a:t>
            </a:r>
            <a:r>
              <a:rPr lang="en" sz="4267" dirty="0"/>
              <a:t>nited </a:t>
            </a:r>
            <a:r>
              <a:rPr lang="en" sz="4267" b="1" u="sng" dirty="0">
                <a:solidFill>
                  <a:schemeClr val="accent2">
                    <a:lumMod val="60000"/>
                    <a:lumOff val="40000"/>
                  </a:schemeClr>
                </a:solidFill>
              </a:rPr>
              <a:t>N</a:t>
            </a:r>
            <a:r>
              <a:rPr lang="en" sz="4267" dirty="0"/>
              <a:t>ations</a:t>
            </a:r>
            <a:endParaRPr sz="4267" dirty="0"/>
          </a:p>
          <a:p>
            <a:pPr marL="0" indent="0" algn="ctr" eaLnBrk="1" fontAlgn="auto" hangingPunct="1">
              <a:spcBef>
                <a:spcPts val="2133"/>
              </a:spcBef>
              <a:buFont typeface="Arial" panose="020B0604020202020204" pitchFamily="34" charset="0"/>
              <a:buNone/>
              <a:defRPr/>
            </a:pPr>
            <a:r>
              <a:rPr lang="en" sz="4000" dirty="0"/>
              <a:t>+</a:t>
            </a:r>
            <a:endParaRPr sz="4000" dirty="0"/>
          </a:p>
          <a:p>
            <a:pPr marL="0" indent="0" algn="ctr" eaLnBrk="1" fontAlgn="auto" hangingPunct="1">
              <a:spcBef>
                <a:spcPts val="2133"/>
              </a:spcBef>
              <a:buFont typeface="Arial" panose="020B0604020202020204" pitchFamily="34" charset="0"/>
              <a:buNone/>
              <a:defRPr/>
            </a:pPr>
            <a:r>
              <a:rPr lang="en" sz="4000" b="1" u="sng" dirty="0">
                <a:solidFill>
                  <a:schemeClr val="accent2">
                    <a:lumMod val="60000"/>
                    <a:lumOff val="40000"/>
                  </a:schemeClr>
                </a:solidFill>
              </a:rPr>
              <a:t>ANIMA</a:t>
            </a:r>
            <a:endParaRPr sz="4000" b="1" u="sng" dirty="0">
              <a:solidFill>
                <a:schemeClr val="accent2">
                  <a:lumMod val="60000"/>
                  <a:lumOff val="40000"/>
                </a:schemeClr>
              </a:solidFill>
            </a:endParaRPr>
          </a:p>
          <a:p>
            <a:pPr marL="0" indent="0" algn="ctr" eaLnBrk="1" fontAlgn="auto" hangingPunct="1">
              <a:spcBef>
                <a:spcPts val="2133"/>
              </a:spcBef>
              <a:spcAft>
                <a:spcPts val="2133"/>
              </a:spcAft>
              <a:buFont typeface="Arial" panose="020B0604020202020204" pitchFamily="34" charset="0"/>
              <a:buNone/>
              <a:defRPr/>
            </a:pPr>
            <a:r>
              <a:rPr lang="en" dirty="0"/>
              <a:t>--</a:t>
            </a:r>
            <a:r>
              <a:rPr lang="pt-BR" dirty="0"/>
              <a:t>alma feminina, força vital, princípio de vida</a:t>
            </a:r>
            <a:r>
              <a:rPr lang="en" dirty="0"/>
              <a:t>--</a:t>
            </a:r>
            <a:br>
              <a:rPr lang="en" dirty="0"/>
            </a:br>
            <a:br>
              <a:rPr lang="en" dirty="0"/>
            </a:br>
            <a:r>
              <a:rPr lang="en" sz="4000" dirty="0">
                <a:solidFill>
                  <a:schemeClr val="accent3">
                    <a:lumMod val="75000"/>
                  </a:schemeClr>
                </a:solidFill>
              </a:rPr>
              <a:t>UNANIMOUS?</a:t>
            </a:r>
            <a:endParaRPr sz="4000" dirty="0">
              <a:solidFill>
                <a:schemeClr val="accent3">
                  <a:lumMod val="75000"/>
                </a:schemeClr>
              </a:solidFill>
            </a:endParaRPr>
          </a:p>
        </p:txBody>
      </p:sp>
      <p:pic>
        <p:nvPicPr>
          <p:cNvPr id="32772" name="Picture 3" descr="C2-HD-BTM.png">
            <a:extLst>
              <a:ext uri="{FF2B5EF4-FFF2-40B4-BE49-F238E27FC236}">
                <a16:creationId xmlns:a16="http://schemas.microsoft.com/office/drawing/2014/main" id="{8007A589-B2C5-E44C-83E0-C0ED99D19E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a:extLst>
              <a:ext uri="{FF2B5EF4-FFF2-40B4-BE49-F238E27FC236}">
                <a16:creationId xmlns:a16="http://schemas.microsoft.com/office/drawing/2014/main" id="{F9A2200A-B1ED-224D-ABD0-49BA8802FD28}"/>
              </a:ext>
            </a:extLst>
          </p:cNvPr>
          <p:cNvSpPr txBox="1">
            <a:spLocks noGrp="1"/>
          </p:cNvSpPr>
          <p:nvPr>
            <p:ph type="title"/>
          </p:nvPr>
        </p:nvSpPr>
        <p:spPr>
          <a:xfrm>
            <a:off x="415925" y="995363"/>
            <a:ext cx="11360150" cy="860425"/>
          </a:xfrm>
        </p:spPr>
        <p:txBody>
          <a:bodyPr lIns="121900" tIns="121900" rIns="121900" bIns="121900"/>
          <a:lstStyle/>
          <a:p>
            <a:pPr eaLnBrk="1" fontAlgn="auto" hangingPunct="1">
              <a:defRPr/>
            </a:pPr>
            <a:r>
              <a:rPr lang="pt-BR" b="1" dirty="0">
                <a:solidFill>
                  <a:schemeClr val="accent5">
                    <a:lumMod val="75000"/>
                  </a:schemeClr>
                </a:solidFill>
              </a:rPr>
              <a:t>NOSSA VISÃO </a:t>
            </a:r>
            <a:r>
              <a:rPr lang="en" b="1" dirty="0">
                <a:solidFill>
                  <a:schemeClr val="accent5">
                    <a:lumMod val="75000"/>
                  </a:schemeClr>
                </a:solidFill>
              </a:rPr>
              <a:t>&amp; </a:t>
            </a:r>
            <a:r>
              <a:rPr lang="pt-BR" b="1" dirty="0">
                <a:solidFill>
                  <a:schemeClr val="accent5">
                    <a:lumMod val="75000"/>
                  </a:schemeClr>
                </a:solidFill>
              </a:rPr>
              <a:t>MISSÃO</a:t>
            </a:r>
            <a:endParaRPr b="1" dirty="0">
              <a:solidFill>
                <a:schemeClr val="accent5">
                  <a:lumMod val="75000"/>
                </a:schemeClr>
              </a:solidFill>
            </a:endParaRPr>
          </a:p>
        </p:txBody>
      </p:sp>
      <p:sp>
        <p:nvSpPr>
          <p:cNvPr id="146" name="Google Shape;146;p23">
            <a:extLst>
              <a:ext uri="{FF2B5EF4-FFF2-40B4-BE49-F238E27FC236}">
                <a16:creationId xmlns:a16="http://schemas.microsoft.com/office/drawing/2014/main" id="{32E36FBB-389C-EB47-972A-B189D87A0190}"/>
              </a:ext>
            </a:extLst>
          </p:cNvPr>
          <p:cNvSpPr txBox="1">
            <a:spLocks noGrp="1"/>
          </p:cNvSpPr>
          <p:nvPr>
            <p:ph type="body" idx="1"/>
          </p:nvPr>
        </p:nvSpPr>
        <p:spPr>
          <a:xfrm>
            <a:off x="415925" y="2155825"/>
            <a:ext cx="11360150" cy="4403725"/>
          </a:xfrm>
        </p:spPr>
        <p:txBody>
          <a:bodyPr lIns="121900" tIns="121900" rIns="121900" bIns="121900" rtlCol="0"/>
          <a:lstStyle/>
          <a:p>
            <a:pPr marL="0" indent="0" eaLnBrk="1" fontAlgn="auto" hangingPunct="1">
              <a:spcBef>
                <a:spcPts val="267"/>
              </a:spcBef>
              <a:buFont typeface="Arial" panose="020B0604020202020204" pitchFamily="34" charset="0"/>
              <a:buNone/>
              <a:defRPr/>
            </a:pPr>
            <a:r>
              <a:rPr lang="pt-BR" i="1" dirty="0">
                <a:solidFill>
                  <a:schemeClr val="accent2">
                    <a:lumMod val="60000"/>
                    <a:lumOff val="40000"/>
                  </a:schemeClr>
                </a:solidFill>
                <a:latin typeface="Arial"/>
                <a:cs typeface="Arial"/>
              </a:rPr>
              <a:t>Um futuro em que mulheres e crianças vivendo em extrema pobreza em nossa sociedade serão empoderadas para alcançar uma melhor qualidade de vida.</a:t>
            </a:r>
          </a:p>
          <a:p>
            <a:pPr marL="0" indent="0" eaLnBrk="1" fontAlgn="auto" hangingPunct="1">
              <a:spcBef>
                <a:spcPts val="267"/>
              </a:spcBef>
              <a:buFont typeface="Arial" panose="020B0604020202020204" pitchFamily="34" charset="0"/>
              <a:buNone/>
              <a:defRPr/>
            </a:pPr>
            <a:endParaRPr sz="2133" dirty="0">
              <a:solidFill>
                <a:srgbClr val="2A5780"/>
              </a:solidFill>
              <a:latin typeface="Arial"/>
              <a:ea typeface="Arial"/>
              <a:cs typeface="Arial"/>
              <a:sym typeface="Arial"/>
            </a:endParaRPr>
          </a:p>
          <a:p>
            <a:pPr marL="0" indent="0" eaLnBrk="1" fontAlgn="auto" hangingPunct="1">
              <a:spcBef>
                <a:spcPts val="267"/>
              </a:spcBef>
              <a:buClr>
                <a:srgbClr val="000000"/>
              </a:buClr>
              <a:buSzPts val="1100"/>
              <a:buFont typeface="Arial" panose="020B0604020202020204" pitchFamily="34" charset="0"/>
              <a:buNone/>
              <a:defRPr/>
            </a:pPr>
            <a:endParaRPr sz="2133" dirty="0">
              <a:latin typeface="Arial"/>
              <a:ea typeface="Arial"/>
              <a:cs typeface="Arial"/>
              <a:sym typeface="Arial"/>
            </a:endParaRPr>
          </a:p>
          <a:p>
            <a:pPr marL="0" indent="0" eaLnBrk="1" fontAlgn="auto" hangingPunct="1">
              <a:spcAft>
                <a:spcPts val="2133"/>
              </a:spcAft>
              <a:buFont typeface="Arial" panose="020B0604020202020204" pitchFamily="34" charset="0"/>
              <a:buNone/>
              <a:defRPr/>
            </a:pPr>
            <a:r>
              <a:rPr lang="pt-BR" sz="2133" dirty="0">
                <a:latin typeface="Arial"/>
                <a:cs typeface="Arial"/>
              </a:rPr>
              <a:t>A UNANIMA </a:t>
            </a:r>
            <a:r>
              <a:rPr lang="pt-BR" sz="2133" dirty="0" err="1">
                <a:latin typeface="Arial"/>
                <a:cs typeface="Arial"/>
              </a:rPr>
              <a:t>International</a:t>
            </a:r>
            <a:r>
              <a:rPr lang="pt-BR" sz="2133" dirty="0">
                <a:latin typeface="Arial"/>
                <a:cs typeface="Arial"/>
              </a:rPr>
              <a:t> é uma organização não-governamental (ONG) que exerce a advocacia em nome de mulheres e crianças (principalmente as que vivem em situação de pobreza), desabrigadas e deslocadas, migrantes e refugiados e o meio ambiente. Nosso trabalho ocorre principalmente na sede das Nações Unidas em Nova York, onde nós e outros membros da Sociedade Civil pretendemos educar e influenciar os formuladores de políticas em nível global. Em solidariedade, trabalhamos em prol de uma mudança sistêmica para construir um mundo mais justo.</a:t>
            </a:r>
          </a:p>
          <a:p>
            <a:pPr marL="0" indent="0" eaLnBrk="1" fontAlgn="auto" hangingPunct="1">
              <a:spcAft>
                <a:spcPts val="2133"/>
              </a:spcAft>
              <a:buFont typeface="Arial" panose="020B0604020202020204" pitchFamily="34" charset="0"/>
              <a:buNone/>
              <a:defRPr/>
            </a:pPr>
            <a:endParaRPr sz="3200" dirty="0">
              <a:solidFill>
                <a:srgbClr val="FF9900"/>
              </a:solidFill>
            </a:endParaRPr>
          </a:p>
        </p:txBody>
      </p:sp>
      <p:pic>
        <p:nvPicPr>
          <p:cNvPr id="34820" name="Picture 4" descr="C2-HD-BTM.png">
            <a:extLst>
              <a:ext uri="{FF2B5EF4-FFF2-40B4-BE49-F238E27FC236}">
                <a16:creationId xmlns:a16="http://schemas.microsoft.com/office/drawing/2014/main" id="{D3AE84F0-D2E6-4E4B-ABF2-2532DF95A8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Google Shape;152;p24">
            <a:extLst>
              <a:ext uri="{FF2B5EF4-FFF2-40B4-BE49-F238E27FC236}">
                <a16:creationId xmlns:a16="http://schemas.microsoft.com/office/drawing/2014/main" id="{3B31986A-14D4-A84E-8E20-76972ADDA8AA}"/>
              </a:ext>
            </a:extLst>
          </p:cNvPr>
          <p:cNvSpPr txBox="1">
            <a:spLocks noGrp="1"/>
          </p:cNvSpPr>
          <p:nvPr>
            <p:ph type="title"/>
          </p:nvPr>
        </p:nvSpPr>
        <p:spPr>
          <a:xfrm>
            <a:off x="831850" y="593725"/>
            <a:ext cx="11360150" cy="858838"/>
          </a:xfrm>
        </p:spPr>
        <p:txBody>
          <a:bodyPr lIns="121900" tIns="121900" rIns="121900" bIns="121900"/>
          <a:lstStyle/>
          <a:p>
            <a:pPr eaLnBrk="1" fontAlgn="auto" hangingPunct="1">
              <a:defRPr/>
            </a:pPr>
            <a:r>
              <a:rPr lang="en" b="1" dirty="0">
                <a:solidFill>
                  <a:schemeClr val="accent5">
                    <a:lumMod val="75000"/>
                  </a:schemeClr>
                </a:solidFill>
              </a:rPr>
              <a:t>Areas </a:t>
            </a:r>
            <a:r>
              <a:rPr lang="pt-BR" b="1" dirty="0" err="1">
                <a:solidFill>
                  <a:schemeClr val="accent5">
                    <a:lumMod val="75000"/>
                  </a:schemeClr>
                </a:solidFill>
              </a:rPr>
              <a:t>ESPECÍFICAs</a:t>
            </a:r>
            <a:r>
              <a:rPr lang="pt-BR" b="1" dirty="0">
                <a:solidFill>
                  <a:schemeClr val="accent5">
                    <a:lumMod val="75000"/>
                  </a:schemeClr>
                </a:solidFill>
              </a:rPr>
              <a:t> DE interesse</a:t>
            </a:r>
            <a:endParaRPr b="1" dirty="0">
              <a:solidFill>
                <a:schemeClr val="accent5">
                  <a:lumMod val="75000"/>
                </a:schemeClr>
              </a:solidFill>
            </a:endParaRPr>
          </a:p>
        </p:txBody>
      </p:sp>
      <p:sp>
        <p:nvSpPr>
          <p:cNvPr id="153" name="Google Shape;153;p24">
            <a:extLst>
              <a:ext uri="{FF2B5EF4-FFF2-40B4-BE49-F238E27FC236}">
                <a16:creationId xmlns:a16="http://schemas.microsoft.com/office/drawing/2014/main" id="{E7F7EA88-52FD-0A4D-BFFE-14BF7FE161E0}"/>
              </a:ext>
            </a:extLst>
          </p:cNvPr>
          <p:cNvSpPr txBox="1">
            <a:spLocks noGrp="1"/>
          </p:cNvSpPr>
          <p:nvPr>
            <p:ph type="body" idx="1"/>
          </p:nvPr>
        </p:nvSpPr>
        <p:spPr>
          <a:xfrm>
            <a:off x="415925" y="1765300"/>
            <a:ext cx="11096625" cy="4068763"/>
          </a:xfrm>
        </p:spPr>
        <p:txBody>
          <a:bodyPr lIns="121900" tIns="121900" rIns="121900" bIns="121900" rtlCol="0"/>
          <a:lstStyle/>
          <a:p>
            <a:pPr indent="-507987" algn="ctr" eaLnBrk="1" fontAlgn="auto" hangingPunct="1">
              <a:buClr>
                <a:srgbClr val="00FF00"/>
              </a:buClr>
              <a:buSzPts val="2400"/>
              <a:defRPr/>
            </a:pPr>
            <a:r>
              <a:rPr lang="pt-BR" sz="3200" dirty="0">
                <a:solidFill>
                  <a:schemeClr val="accent2">
                    <a:lumMod val="60000"/>
                    <a:lumOff val="40000"/>
                  </a:schemeClr>
                </a:solidFill>
              </a:rPr>
              <a:t>Mulheres e crianças, </a:t>
            </a:r>
            <a:r>
              <a:rPr lang="en" sz="3200" dirty="0">
                <a:solidFill>
                  <a:schemeClr val="accent2">
                    <a:lumMod val="60000"/>
                    <a:lumOff val="40000"/>
                  </a:schemeClr>
                </a:solidFill>
              </a:rPr>
              <a:t>especial</a:t>
            </a:r>
            <a:r>
              <a:rPr lang="pt-BR" sz="3200" dirty="0">
                <a:solidFill>
                  <a:schemeClr val="accent2">
                    <a:lumMod val="60000"/>
                    <a:lumOff val="40000"/>
                  </a:schemeClr>
                </a:solidFill>
              </a:rPr>
              <a:t>mente as economicamente pobres</a:t>
            </a:r>
            <a:br>
              <a:rPr lang="en" sz="3200" dirty="0">
                <a:solidFill>
                  <a:schemeClr val="accent2">
                    <a:lumMod val="60000"/>
                    <a:lumOff val="40000"/>
                  </a:schemeClr>
                </a:solidFill>
              </a:rPr>
            </a:br>
            <a:endParaRPr sz="3200" dirty="0">
              <a:solidFill>
                <a:schemeClr val="accent2">
                  <a:lumMod val="60000"/>
                  <a:lumOff val="40000"/>
                </a:schemeClr>
              </a:solidFill>
            </a:endParaRPr>
          </a:p>
          <a:p>
            <a:pPr indent="-507987" algn="ctr" eaLnBrk="1" fontAlgn="auto" hangingPunct="1">
              <a:buClr>
                <a:srgbClr val="00FF00"/>
              </a:buClr>
              <a:buSzPts val="2400"/>
              <a:defRPr/>
            </a:pPr>
            <a:r>
              <a:rPr lang="pt-BR" sz="3200" dirty="0">
                <a:solidFill>
                  <a:schemeClr val="accent2">
                    <a:lumMod val="60000"/>
                    <a:lumOff val="40000"/>
                  </a:schemeClr>
                </a:solidFill>
              </a:rPr>
              <a:t>Sem-teto e deslocados</a:t>
            </a:r>
            <a:br>
              <a:rPr lang="en" sz="3200" dirty="0">
                <a:solidFill>
                  <a:schemeClr val="accent2">
                    <a:lumMod val="60000"/>
                    <a:lumOff val="40000"/>
                  </a:schemeClr>
                </a:solidFill>
              </a:rPr>
            </a:br>
            <a:endParaRPr sz="3200" dirty="0">
              <a:solidFill>
                <a:schemeClr val="accent2">
                  <a:lumMod val="60000"/>
                  <a:lumOff val="40000"/>
                </a:schemeClr>
              </a:solidFill>
            </a:endParaRPr>
          </a:p>
          <a:p>
            <a:pPr indent="-507987" algn="ctr" eaLnBrk="1" fontAlgn="auto" hangingPunct="1">
              <a:buClr>
                <a:srgbClr val="00FF00"/>
              </a:buClr>
              <a:buSzPts val="2400"/>
              <a:defRPr/>
            </a:pPr>
            <a:r>
              <a:rPr lang="en" sz="3200" dirty="0">
                <a:solidFill>
                  <a:schemeClr val="accent2">
                    <a:lumMod val="60000"/>
                    <a:lumOff val="40000"/>
                  </a:schemeClr>
                </a:solidFill>
              </a:rPr>
              <a:t>Migrant</a:t>
            </a:r>
            <a:r>
              <a:rPr lang="pt-BR" sz="3200" dirty="0">
                <a:solidFill>
                  <a:schemeClr val="accent2">
                    <a:lumMod val="60000"/>
                    <a:lumOff val="40000"/>
                  </a:schemeClr>
                </a:solidFill>
              </a:rPr>
              <a:t>es e</a:t>
            </a:r>
            <a:r>
              <a:rPr lang="en" sz="3200" dirty="0">
                <a:solidFill>
                  <a:schemeClr val="accent2">
                    <a:lumMod val="60000"/>
                    <a:lumOff val="40000"/>
                  </a:schemeClr>
                </a:solidFill>
              </a:rPr>
              <a:t> Refug</a:t>
            </a:r>
            <a:r>
              <a:rPr lang="pt-BR" sz="3200" dirty="0" err="1">
                <a:solidFill>
                  <a:schemeClr val="accent2">
                    <a:lumMod val="60000"/>
                    <a:lumOff val="40000"/>
                  </a:schemeClr>
                </a:solidFill>
              </a:rPr>
              <a:t>iados</a:t>
            </a:r>
            <a:br>
              <a:rPr lang="en" sz="3200" dirty="0">
                <a:solidFill>
                  <a:schemeClr val="accent2">
                    <a:lumMod val="60000"/>
                    <a:lumOff val="40000"/>
                  </a:schemeClr>
                </a:solidFill>
              </a:rPr>
            </a:br>
            <a:endParaRPr sz="3200" dirty="0">
              <a:solidFill>
                <a:schemeClr val="accent2">
                  <a:lumMod val="60000"/>
                  <a:lumOff val="40000"/>
                </a:schemeClr>
              </a:solidFill>
            </a:endParaRPr>
          </a:p>
          <a:p>
            <a:pPr indent="-507987" algn="ctr" eaLnBrk="1" fontAlgn="auto" hangingPunct="1">
              <a:buClr>
                <a:srgbClr val="00FF00"/>
              </a:buClr>
              <a:buSzPts val="2400"/>
              <a:defRPr/>
            </a:pPr>
            <a:r>
              <a:rPr lang="pt-BR" sz="3200" dirty="0">
                <a:solidFill>
                  <a:schemeClr val="accent2">
                    <a:lumMod val="60000"/>
                    <a:lumOff val="40000"/>
                  </a:schemeClr>
                </a:solidFill>
              </a:rPr>
              <a:t>Meio ambiente</a:t>
            </a:r>
            <a:endParaRPr sz="3200" dirty="0">
              <a:solidFill>
                <a:schemeClr val="accent2">
                  <a:lumMod val="60000"/>
                  <a:lumOff val="40000"/>
                </a:schemeClr>
              </a:solidFill>
            </a:endParaRPr>
          </a:p>
          <a:p>
            <a:pPr marL="0" indent="0" eaLnBrk="1" fontAlgn="auto" hangingPunct="1">
              <a:spcBef>
                <a:spcPts val="2133"/>
              </a:spcBef>
              <a:spcAft>
                <a:spcPts val="2133"/>
              </a:spcAft>
              <a:buFont typeface="Arial" panose="020B0604020202020204" pitchFamily="34" charset="0"/>
              <a:buNone/>
              <a:defRPr/>
            </a:pPr>
            <a:endParaRPr dirty="0"/>
          </a:p>
        </p:txBody>
      </p:sp>
      <p:pic>
        <p:nvPicPr>
          <p:cNvPr id="36868" name="Picture 3" descr="C2-HD-BTM.png">
            <a:extLst>
              <a:ext uri="{FF2B5EF4-FFF2-40B4-BE49-F238E27FC236}">
                <a16:creationId xmlns:a16="http://schemas.microsoft.com/office/drawing/2014/main" id="{62C6BD3F-8D32-D042-9AAD-51997AB726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Google Shape;97;p18">
            <a:extLst>
              <a:ext uri="{FF2B5EF4-FFF2-40B4-BE49-F238E27FC236}">
                <a16:creationId xmlns:a16="http://schemas.microsoft.com/office/drawing/2014/main" id="{8D4BF8A2-2CA9-C449-AC58-644520CDBEA5}"/>
              </a:ext>
            </a:extLst>
          </p:cNvPr>
          <p:cNvSpPr txBox="1">
            <a:spLocks noGrp="1"/>
          </p:cNvSpPr>
          <p:nvPr>
            <p:ph type="title"/>
          </p:nvPr>
        </p:nvSpPr>
        <p:spPr>
          <a:xfrm>
            <a:off x="7767638" y="1955800"/>
            <a:ext cx="4119562" cy="2532063"/>
          </a:xfrm>
        </p:spPr>
        <p:txBody>
          <a:bodyPr lIns="121900" tIns="121900" rIns="121900" bIns="121900" anchor="b"/>
          <a:lstStyle/>
          <a:p>
            <a:pPr eaLnBrk="1" fontAlgn="auto" hangingPunct="1">
              <a:defRPr/>
            </a:pPr>
            <a:r>
              <a:rPr lang="pt-BR" b="1" dirty="0">
                <a:solidFill>
                  <a:schemeClr val="accent5">
                    <a:lumMod val="75000"/>
                  </a:schemeClr>
                </a:solidFill>
              </a:rPr>
              <a:t>prioridades da </a:t>
            </a:r>
            <a:r>
              <a:rPr lang="en" b="1" dirty="0">
                <a:solidFill>
                  <a:schemeClr val="accent5">
                    <a:lumMod val="75000"/>
                  </a:schemeClr>
                </a:solidFill>
              </a:rPr>
              <a:t>UNANIMA International</a:t>
            </a:r>
            <a:br>
              <a:rPr b="1" dirty="0">
                <a:solidFill>
                  <a:schemeClr val="accent5">
                    <a:lumMod val="75000"/>
                  </a:schemeClr>
                </a:solidFill>
              </a:rPr>
            </a:br>
            <a:endParaRPr b="1" dirty="0">
              <a:solidFill>
                <a:schemeClr val="accent5">
                  <a:lumMod val="75000"/>
                </a:schemeClr>
              </a:solidFill>
            </a:endParaRPr>
          </a:p>
        </p:txBody>
      </p:sp>
      <p:pic>
        <p:nvPicPr>
          <p:cNvPr id="38915" name="Google Shape;99;p18">
            <a:extLst>
              <a:ext uri="{FF2B5EF4-FFF2-40B4-BE49-F238E27FC236}">
                <a16:creationId xmlns:a16="http://schemas.microsoft.com/office/drawing/2014/main" id="{40F24594-3BB0-ED4A-99CD-E39719E4FF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0"/>
            <a:ext cx="8653462"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C2-HD-BTM.png">
            <a:extLst>
              <a:ext uri="{FF2B5EF4-FFF2-40B4-BE49-F238E27FC236}">
                <a16:creationId xmlns:a16="http://schemas.microsoft.com/office/drawing/2014/main" id="{B01A5D25-B48A-404B-9007-0172C43EF2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FE2B-09B3-964C-AA30-32C75F9E05F6}"/>
              </a:ext>
            </a:extLst>
          </p:cNvPr>
          <p:cNvSpPr>
            <a:spLocks noGrp="1"/>
          </p:cNvSpPr>
          <p:nvPr>
            <p:ph type="title"/>
          </p:nvPr>
        </p:nvSpPr>
        <p:spPr>
          <a:xfrm>
            <a:off x="685800" y="690563"/>
            <a:ext cx="10820400" cy="2801937"/>
          </a:xfrm>
        </p:spPr>
        <p:txBody>
          <a:bodyPr/>
          <a:lstStyle/>
          <a:p>
            <a:pPr algn="ctr" eaLnBrk="1" fontAlgn="auto" hangingPunct="1">
              <a:spcAft>
                <a:spcPts val="0"/>
              </a:spcAft>
              <a:defRPr/>
            </a:pPr>
            <a:r>
              <a:rPr lang="en-US" sz="5000" b="1" dirty="0">
                <a:solidFill>
                  <a:srgbClr val="E94579"/>
                </a:solidFill>
              </a:rPr>
              <a:t>PERGUNTAS?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oogle Shape;161;p25">
            <a:extLst>
              <a:ext uri="{FF2B5EF4-FFF2-40B4-BE49-F238E27FC236}">
                <a16:creationId xmlns:a16="http://schemas.microsoft.com/office/drawing/2014/main" id="{470BF8FE-9008-0D44-90DB-B624616E118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24081"/>
          <a:stretch>
            <a:fillRect/>
          </a:stretch>
        </p:blipFill>
        <p:spPr bwMode="auto">
          <a:xfrm>
            <a:off x="2411413" y="-350838"/>
            <a:ext cx="7369175" cy="559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descr="C2-HD-BTM.png">
            <a:extLst>
              <a:ext uri="{FF2B5EF4-FFF2-40B4-BE49-F238E27FC236}">
                <a16:creationId xmlns:a16="http://schemas.microsoft.com/office/drawing/2014/main" id="{D027AA7A-D233-CB4E-AE5D-66E005C197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F883421A-BFDB-5B41-90A9-941AE7E23355}"/>
              </a:ext>
            </a:extLst>
          </p:cNvPr>
          <p:cNvSpPr>
            <a:spLocks noGrp="1"/>
          </p:cNvSpPr>
          <p:nvPr>
            <p:ph type="title"/>
          </p:nvPr>
        </p:nvSpPr>
        <p:spPr>
          <a:xfrm>
            <a:off x="685800" y="5189538"/>
            <a:ext cx="10820400" cy="2801937"/>
          </a:xfrm>
        </p:spPr>
        <p:txBody>
          <a:bodyPr>
            <a:normAutofit/>
          </a:bodyPr>
          <a:lstStyle/>
          <a:p>
            <a:pPr algn="ctr" eaLnBrk="1" fontAlgn="auto" hangingPunct="1">
              <a:defRPr/>
            </a:pPr>
            <a:r>
              <a:rPr lang="en-US" sz="5000" b="1" u="sng" dirty="0">
                <a:solidFill>
                  <a:srgbClr val="E94579"/>
                </a:solidFill>
              </a:rPr>
              <a:t>NAÇÕES </a:t>
            </a:r>
            <a:r>
              <a:rPr lang="en-US" sz="5000" b="1" u="sng" dirty="0" err="1">
                <a:solidFill>
                  <a:srgbClr val="E94579"/>
                </a:solidFill>
              </a:rPr>
              <a:t>UniDAS</a:t>
            </a:r>
            <a:endParaRPr lang="en-US" sz="5000" b="1" u="sng" dirty="0">
              <a:solidFill>
                <a:srgbClr val="E9457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67C16A5-48B2-844E-A109-7761C06DFA96}"/>
              </a:ext>
            </a:extLst>
          </p:cNvPr>
          <p:cNvSpPr txBox="1">
            <a:spLocks noGrp="1"/>
          </p:cNvSpPr>
          <p:nvPr>
            <p:ph type="title"/>
          </p:nvPr>
        </p:nvSpPr>
        <p:spPr>
          <a:xfrm>
            <a:off x="6273800" y="698500"/>
            <a:ext cx="5153025" cy="630238"/>
          </a:xfrm>
        </p:spPr>
        <p:txBody>
          <a:bodyPr wrap="square" lIns="0" tIns="13335" rIns="0" bIns="0">
            <a:spAutoFit/>
          </a:bodyPr>
          <a:lstStyle/>
          <a:p>
            <a:pPr marL="12700" eaLnBrk="1" fontAlgn="auto" hangingPunct="1">
              <a:lnSpc>
                <a:spcPct val="100000"/>
              </a:lnSpc>
              <a:spcBef>
                <a:spcPts val="105"/>
              </a:spcBef>
              <a:spcAft>
                <a:spcPts val="0"/>
              </a:spcAft>
              <a:defRPr/>
            </a:pPr>
            <a:r>
              <a:rPr lang="pt-BR" b="1" dirty="0">
                <a:solidFill>
                  <a:schemeClr val="accent5">
                    <a:lumMod val="75000"/>
                  </a:schemeClr>
                </a:solidFill>
              </a:rPr>
              <a:t>CARTA DA ONU</a:t>
            </a:r>
            <a:r>
              <a:rPr b="1" spc="-5" dirty="0">
                <a:solidFill>
                  <a:schemeClr val="accent5">
                    <a:lumMod val="75000"/>
                  </a:schemeClr>
                </a:solidFill>
              </a:rPr>
              <a:t>:</a:t>
            </a:r>
          </a:p>
        </p:txBody>
      </p:sp>
      <p:sp>
        <p:nvSpPr>
          <p:cNvPr id="44035" name="object 3">
            <a:extLst>
              <a:ext uri="{FF2B5EF4-FFF2-40B4-BE49-F238E27FC236}">
                <a16:creationId xmlns:a16="http://schemas.microsoft.com/office/drawing/2014/main" id="{23636925-3DEC-914D-AACB-51971A3DA4CF}"/>
              </a:ext>
            </a:extLst>
          </p:cNvPr>
          <p:cNvSpPr txBox="1">
            <a:spLocks noChangeArrowheads="1"/>
          </p:cNvSpPr>
          <p:nvPr/>
        </p:nvSpPr>
        <p:spPr bwMode="auto">
          <a:xfrm>
            <a:off x="765175" y="1733550"/>
            <a:ext cx="105537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600" rIns="0" bIns="0">
            <a:spAutoFit/>
          </a:bodyPr>
          <a:lstStyle>
            <a:lvl1pPr marL="12700">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ts val="800"/>
              </a:spcBef>
              <a:buFontTx/>
              <a:buNone/>
            </a:pPr>
            <a:r>
              <a:rPr lang="pt-BR" altLang="pt-BR" sz="2400" b="1">
                <a:solidFill>
                  <a:srgbClr val="F63892"/>
                </a:solidFill>
                <a:ea typeface="Century Gothic" panose="020B0502020202020204" pitchFamily="34" charset="0"/>
                <a:cs typeface="Century Gothic" panose="020B0502020202020204" pitchFamily="34" charset="0"/>
              </a:rPr>
              <a:t>NÓS, OS POVOS DAS NAÇÕES UNIDAS, DECIDIMOS</a:t>
            </a:r>
            <a:endParaRPr lang="pt-BR" altLang="pt-BR" sz="2400">
              <a:solidFill>
                <a:srgbClr val="F63892"/>
              </a:solidFill>
              <a:ea typeface="Century Gothic" panose="020B0502020202020204" pitchFamily="34" charset="0"/>
              <a:cs typeface="Century Gothic" panose="020B0502020202020204" pitchFamily="34" charset="0"/>
            </a:endParaRPr>
          </a:p>
          <a:p>
            <a:pPr eaLnBrk="1" hangingPunct="1">
              <a:lnSpc>
                <a:spcPts val="2588"/>
              </a:lnSpc>
              <a:spcBef>
                <a:spcPts val="1025"/>
              </a:spcBef>
            </a:pPr>
            <a:r>
              <a:rPr lang="pt-BR" altLang="pt-BR" sz="2400" b="1">
                <a:solidFill>
                  <a:srgbClr val="F63892"/>
                </a:solidFill>
                <a:ea typeface="Century Gothic" panose="020B0502020202020204" pitchFamily="34" charset="0"/>
                <a:cs typeface="Century Gothic" panose="020B0502020202020204" pitchFamily="34" charset="0"/>
              </a:rPr>
              <a:t> preservar as gerações vindouras do flagelo da guerra</a:t>
            </a:r>
            <a:r>
              <a:rPr lang="pt-BR" altLang="pt-BR" sz="2400">
                <a:ea typeface="Century Gothic" panose="020B0502020202020204" pitchFamily="34" charset="0"/>
                <a:cs typeface="Century Gothic" panose="020B0502020202020204" pitchFamily="34" charset="0"/>
              </a:rPr>
              <a:t>, que por duas vezes, no espaço da nossa vida, trouxe sofrimentos indizíveis à humanidade, e a</a:t>
            </a:r>
          </a:p>
          <a:p>
            <a:pPr eaLnBrk="1" hangingPunct="1">
              <a:spcBef>
                <a:spcPts val="963"/>
              </a:spcBef>
            </a:pPr>
            <a:r>
              <a:rPr lang="pt-BR" altLang="pt-BR" sz="2400">
                <a:ea typeface="Century Gothic" panose="020B0502020202020204" pitchFamily="34" charset="0"/>
                <a:cs typeface="Century Gothic" panose="020B0502020202020204" pitchFamily="34" charset="0"/>
              </a:rPr>
              <a:t> </a:t>
            </a:r>
            <a:r>
              <a:rPr lang="pt-BR" altLang="pt-BR" sz="2400" b="1">
                <a:solidFill>
                  <a:srgbClr val="F63892"/>
                </a:solidFill>
                <a:ea typeface="Century Gothic" panose="020B0502020202020204" pitchFamily="34" charset="0"/>
                <a:cs typeface="Century Gothic" panose="020B0502020202020204" pitchFamily="34" charset="0"/>
              </a:rPr>
              <a:t>reafirmar a fé </a:t>
            </a:r>
            <a:r>
              <a:rPr lang="pt-BR" altLang="pt-BR" sz="2400">
                <a:ea typeface="Century Gothic" panose="020B0502020202020204" pitchFamily="34" charset="0"/>
                <a:cs typeface="Century Gothic" panose="020B0502020202020204" pitchFamily="34" charset="0"/>
              </a:rPr>
              <a:t>nos direitos fundamentais do homem, na </a:t>
            </a:r>
            <a:r>
              <a:rPr lang="pt-BR" altLang="pt-BR" sz="2400" b="1">
                <a:solidFill>
                  <a:srgbClr val="F63892"/>
                </a:solidFill>
                <a:ea typeface="Century Gothic" panose="020B0502020202020204" pitchFamily="34" charset="0"/>
                <a:cs typeface="Century Gothic" panose="020B0502020202020204" pitchFamily="34" charset="0"/>
              </a:rPr>
              <a:t>dignidade e no valor do ser humano</a:t>
            </a:r>
            <a:r>
              <a:rPr lang="pt-BR" altLang="pt-BR" sz="2400">
                <a:solidFill>
                  <a:srgbClr val="F63892"/>
                </a:solidFill>
                <a:ea typeface="Century Gothic" panose="020B0502020202020204" pitchFamily="34" charset="0"/>
                <a:cs typeface="Century Gothic" panose="020B0502020202020204" pitchFamily="34" charset="0"/>
              </a:rPr>
              <a:t>,</a:t>
            </a:r>
            <a:r>
              <a:rPr lang="pt-BR" altLang="pt-BR" sz="2400">
                <a:ea typeface="Century Gothic" panose="020B0502020202020204" pitchFamily="34" charset="0"/>
                <a:cs typeface="Century Gothic" panose="020B0502020202020204" pitchFamily="34" charset="0"/>
              </a:rPr>
              <a:t> na igualdade de direito dos homens e mulheres, assim como das nações grandes e pequenas e a</a:t>
            </a:r>
          </a:p>
          <a:p>
            <a:pPr eaLnBrk="1" hangingPunct="1"/>
            <a:r>
              <a:rPr lang="pt-BR" altLang="pt-BR" sz="2400">
                <a:ea typeface="Century Gothic" panose="020B0502020202020204" pitchFamily="34" charset="0"/>
                <a:cs typeface="Century Gothic" panose="020B0502020202020204" pitchFamily="34" charset="0"/>
              </a:rPr>
              <a:t> </a:t>
            </a:r>
            <a:r>
              <a:rPr lang="pt-BR" altLang="pt-BR" sz="2400" b="1">
                <a:solidFill>
                  <a:srgbClr val="F63892"/>
                </a:solidFill>
                <a:ea typeface="Century Gothic" panose="020B0502020202020204" pitchFamily="34" charset="0"/>
                <a:cs typeface="Century Gothic" panose="020B0502020202020204" pitchFamily="34" charset="0"/>
              </a:rPr>
              <a:t>estabelecer </a:t>
            </a:r>
            <a:r>
              <a:rPr lang="pt-BR" altLang="pt-BR" sz="2400">
                <a:ea typeface="Century Gothic" panose="020B0502020202020204" pitchFamily="34" charset="0"/>
                <a:cs typeface="Century Gothic" panose="020B0502020202020204" pitchFamily="34" charset="0"/>
              </a:rPr>
              <a:t>condições sob as quais a </a:t>
            </a:r>
            <a:r>
              <a:rPr lang="pt-BR" altLang="pt-BR" sz="2400" b="1">
                <a:solidFill>
                  <a:srgbClr val="F63892"/>
                </a:solidFill>
                <a:ea typeface="Century Gothic" panose="020B0502020202020204" pitchFamily="34" charset="0"/>
                <a:cs typeface="Century Gothic" panose="020B0502020202020204" pitchFamily="34" charset="0"/>
              </a:rPr>
              <a:t>justiça</a:t>
            </a:r>
            <a:r>
              <a:rPr lang="pt-BR" altLang="pt-BR" sz="2400" b="1">
                <a:ea typeface="Century Gothic" panose="020B0502020202020204" pitchFamily="34" charset="0"/>
                <a:cs typeface="Century Gothic" panose="020B0502020202020204" pitchFamily="34" charset="0"/>
              </a:rPr>
              <a:t> </a:t>
            </a:r>
            <a:r>
              <a:rPr lang="pt-BR" altLang="pt-BR" sz="2400">
                <a:ea typeface="Century Gothic" panose="020B0502020202020204" pitchFamily="34" charset="0"/>
                <a:cs typeface="Century Gothic" panose="020B0502020202020204" pitchFamily="34" charset="0"/>
              </a:rPr>
              <a:t>e o respeito às obrigações decorrentes de tratados e de outras fontes do direito internacional possam ser mantidos e a</a:t>
            </a:r>
          </a:p>
          <a:p>
            <a:pPr eaLnBrk="1" hangingPunct="1">
              <a:lnSpc>
                <a:spcPts val="2588"/>
              </a:lnSpc>
              <a:spcBef>
                <a:spcPts val="1050"/>
              </a:spcBef>
            </a:pPr>
            <a:r>
              <a:rPr lang="pt-BR" altLang="pt-BR" sz="2400">
                <a:ea typeface="Century Gothic" panose="020B0502020202020204" pitchFamily="34" charset="0"/>
                <a:cs typeface="Century Gothic" panose="020B0502020202020204" pitchFamily="34" charset="0"/>
              </a:rPr>
              <a:t> promover o progresso social e </a:t>
            </a:r>
            <a:r>
              <a:rPr lang="pt-BR" altLang="pt-BR" sz="2400" b="1">
                <a:solidFill>
                  <a:srgbClr val="F63892"/>
                </a:solidFill>
                <a:ea typeface="Century Gothic" panose="020B0502020202020204" pitchFamily="34" charset="0"/>
                <a:cs typeface="Century Gothic" panose="020B0502020202020204" pitchFamily="34" charset="0"/>
              </a:rPr>
              <a:t>melhores condições de vida dentro de uma liberdade ampla</a:t>
            </a:r>
            <a:r>
              <a:rPr lang="pt-BR" altLang="pt-BR" sz="2400">
                <a:solidFill>
                  <a:srgbClr val="F63892"/>
                </a:solidFill>
                <a:ea typeface="Century Gothic" panose="020B0502020202020204" pitchFamily="34" charset="0"/>
                <a:cs typeface="Century Gothic" panose="020B0502020202020204" pitchFamily="34" charset="0"/>
              </a:rPr>
              <a:t>,</a:t>
            </a:r>
          </a:p>
        </p:txBody>
      </p:sp>
      <p:pic>
        <p:nvPicPr>
          <p:cNvPr id="44036" name="Picture 3" descr="C2-HD-BTM.png">
            <a:extLst>
              <a:ext uri="{FF2B5EF4-FFF2-40B4-BE49-F238E27FC236}">
                <a16:creationId xmlns:a16="http://schemas.microsoft.com/office/drawing/2014/main" id="{E8E142B3-8B78-E44A-9125-6423C9A1E8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7192B6C-4BD3-AB45-B18C-420268B942DE}"/>
              </a:ext>
            </a:extLst>
          </p:cNvPr>
          <p:cNvSpPr txBox="1">
            <a:spLocks noGrp="1"/>
          </p:cNvSpPr>
          <p:nvPr>
            <p:ph type="title"/>
          </p:nvPr>
        </p:nvSpPr>
        <p:spPr>
          <a:xfrm>
            <a:off x="6096000" y="698500"/>
            <a:ext cx="5330825" cy="630238"/>
          </a:xfrm>
        </p:spPr>
        <p:txBody>
          <a:bodyPr wrap="square" lIns="0" tIns="13335" rIns="0" bIns="0">
            <a:spAutoFit/>
          </a:bodyPr>
          <a:lstStyle/>
          <a:p>
            <a:pPr marL="12700" eaLnBrk="1" fontAlgn="auto" hangingPunct="1">
              <a:lnSpc>
                <a:spcPct val="100000"/>
              </a:lnSpc>
              <a:spcBef>
                <a:spcPts val="105"/>
              </a:spcBef>
              <a:spcAft>
                <a:spcPts val="0"/>
              </a:spcAft>
              <a:defRPr/>
            </a:pPr>
            <a:r>
              <a:rPr lang="pt-BR" b="1" dirty="0">
                <a:solidFill>
                  <a:schemeClr val="accent5">
                    <a:lumMod val="75000"/>
                  </a:schemeClr>
                </a:solidFill>
              </a:rPr>
              <a:t>CARTA DA ONU</a:t>
            </a:r>
            <a:r>
              <a:rPr b="1" spc="-5" dirty="0">
                <a:solidFill>
                  <a:schemeClr val="accent5">
                    <a:lumMod val="75000"/>
                  </a:schemeClr>
                </a:solidFill>
              </a:rPr>
              <a:t>:</a:t>
            </a:r>
          </a:p>
        </p:txBody>
      </p:sp>
      <p:sp>
        <p:nvSpPr>
          <p:cNvPr id="45059" name="object 3">
            <a:extLst>
              <a:ext uri="{FF2B5EF4-FFF2-40B4-BE49-F238E27FC236}">
                <a16:creationId xmlns:a16="http://schemas.microsoft.com/office/drawing/2014/main" id="{84F6EBD5-608E-2B45-A24B-D56F461150D3}"/>
              </a:ext>
            </a:extLst>
          </p:cNvPr>
          <p:cNvSpPr txBox="1">
            <a:spLocks noChangeArrowheads="1"/>
          </p:cNvSpPr>
          <p:nvPr/>
        </p:nvSpPr>
        <p:spPr bwMode="auto">
          <a:xfrm>
            <a:off x="765175" y="1733550"/>
            <a:ext cx="1052195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600" rIns="0" bIns="0">
            <a:spAutoFit/>
          </a:bodyPr>
          <a:lstStyle>
            <a:lvl1pPr marL="12700">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ts val="800"/>
              </a:spcBef>
              <a:buFontTx/>
              <a:buNone/>
            </a:pPr>
            <a:r>
              <a:rPr lang="pt-BR" altLang="pt-BR" sz="2400" b="1">
                <a:solidFill>
                  <a:srgbClr val="F63892"/>
                </a:solidFill>
                <a:ea typeface="Century Gothic" panose="020B0502020202020204" pitchFamily="34" charset="0"/>
                <a:cs typeface="Century Gothic" panose="020B0502020202020204" pitchFamily="34" charset="0"/>
              </a:rPr>
              <a:t>E PARA TAIS FINS</a:t>
            </a:r>
            <a:endParaRPr lang="pt-BR" altLang="pt-BR" sz="2400">
              <a:solidFill>
                <a:srgbClr val="F63892"/>
              </a:solidFill>
              <a:ea typeface="Century Gothic" panose="020B0502020202020204" pitchFamily="34" charset="0"/>
              <a:cs typeface="Century Gothic" panose="020B0502020202020204" pitchFamily="34" charset="0"/>
            </a:endParaRPr>
          </a:p>
          <a:p>
            <a:pPr eaLnBrk="1" hangingPunct="1">
              <a:lnSpc>
                <a:spcPts val="2738"/>
              </a:lnSpc>
              <a:spcBef>
                <a:spcPts val="700"/>
              </a:spcBef>
            </a:pPr>
            <a:r>
              <a:rPr lang="pt-BR" altLang="pt-BR" sz="2400">
                <a:ea typeface="Century Gothic" panose="020B0502020202020204" pitchFamily="34" charset="0"/>
                <a:cs typeface="Century Gothic" panose="020B0502020202020204" pitchFamily="34" charset="0"/>
              </a:rPr>
              <a:t> praticar a tolerância e viver em paz, uns com os outros como</a:t>
            </a:r>
          </a:p>
          <a:p>
            <a:pPr eaLnBrk="1" hangingPunct="1">
              <a:lnSpc>
                <a:spcPts val="2738"/>
              </a:lnSpc>
              <a:spcBef>
                <a:spcPct val="0"/>
              </a:spcBef>
              <a:buFontTx/>
              <a:buNone/>
            </a:pPr>
            <a:r>
              <a:rPr lang="pt-BR" altLang="pt-BR" sz="2400" b="1">
                <a:solidFill>
                  <a:srgbClr val="F63892"/>
                </a:solidFill>
                <a:ea typeface="Century Gothic" panose="020B0502020202020204" pitchFamily="34" charset="0"/>
                <a:cs typeface="Century Gothic" panose="020B0502020202020204" pitchFamily="34" charset="0"/>
              </a:rPr>
              <a:t>bons vizinhos e</a:t>
            </a:r>
            <a:endParaRPr lang="pt-BR" altLang="pt-BR" sz="2400">
              <a:ea typeface="Century Gothic" panose="020B0502020202020204" pitchFamily="34" charset="0"/>
              <a:cs typeface="Century Gothic" panose="020B0502020202020204" pitchFamily="34" charset="0"/>
            </a:endParaRPr>
          </a:p>
          <a:p>
            <a:pPr eaLnBrk="1" hangingPunct="1">
              <a:lnSpc>
                <a:spcPts val="2588"/>
              </a:lnSpc>
              <a:spcBef>
                <a:spcPts val="1038"/>
              </a:spcBef>
            </a:pPr>
            <a:r>
              <a:rPr lang="pt-BR" altLang="pt-BR" sz="2400">
                <a:ea typeface="Century Gothic" panose="020B0502020202020204" pitchFamily="34" charset="0"/>
                <a:cs typeface="Century Gothic" panose="020B0502020202020204" pitchFamily="34" charset="0"/>
              </a:rPr>
              <a:t> unir as nossas forças para manter a paz e a segurança internacionais, e a </a:t>
            </a:r>
          </a:p>
          <a:p>
            <a:pPr eaLnBrk="1" hangingPunct="1">
              <a:lnSpc>
                <a:spcPts val="2588"/>
              </a:lnSpc>
              <a:spcBef>
                <a:spcPts val="1038"/>
              </a:spcBef>
            </a:pPr>
            <a:r>
              <a:rPr lang="pt-BR" altLang="pt-BR" sz="2400">
                <a:ea typeface="Century Gothic" panose="020B0502020202020204" pitchFamily="34" charset="0"/>
                <a:cs typeface="Century Gothic" panose="020B0502020202020204" pitchFamily="34" charset="0"/>
              </a:rPr>
              <a:t> garantir, pela aceitação de princípios e a instituições dos métodos, que a força armada não será usada a não ser no interesse comum e</a:t>
            </a:r>
          </a:p>
          <a:p>
            <a:pPr eaLnBrk="1" hangingPunct="1">
              <a:lnSpc>
                <a:spcPts val="2738"/>
              </a:lnSpc>
              <a:spcBef>
                <a:spcPts val="675"/>
              </a:spcBef>
            </a:pPr>
            <a:r>
              <a:rPr lang="pt-BR" altLang="pt-BR" sz="2400">
                <a:ea typeface="Century Gothic" panose="020B0502020202020204" pitchFamily="34" charset="0"/>
                <a:cs typeface="Century Gothic" panose="020B0502020202020204" pitchFamily="34" charset="0"/>
              </a:rPr>
              <a:t> empregar um mecanismo internacional para </a:t>
            </a:r>
            <a:r>
              <a:rPr lang="pt-BR" altLang="pt-BR" sz="2400" b="1">
                <a:solidFill>
                  <a:srgbClr val="F63892"/>
                </a:solidFill>
                <a:ea typeface="Century Gothic" panose="020B0502020202020204" pitchFamily="34" charset="0"/>
                <a:cs typeface="Century Gothic" panose="020B0502020202020204" pitchFamily="34" charset="0"/>
              </a:rPr>
              <a:t>promover o progresso econômico e social de todos os povos…</a:t>
            </a:r>
            <a:endParaRPr lang="pt-BR" altLang="pt-BR" sz="2400">
              <a:solidFill>
                <a:srgbClr val="F63892"/>
              </a:solidFill>
              <a:ea typeface="Century Gothic" panose="020B0502020202020204" pitchFamily="34" charset="0"/>
              <a:cs typeface="Century Gothic" panose="020B0502020202020204" pitchFamily="34" charset="0"/>
            </a:endParaRPr>
          </a:p>
        </p:txBody>
      </p:sp>
      <p:pic>
        <p:nvPicPr>
          <p:cNvPr id="45060" name="Picture 3" descr="C2-HD-BTM.png">
            <a:extLst>
              <a:ext uri="{FF2B5EF4-FFF2-40B4-BE49-F238E27FC236}">
                <a16:creationId xmlns:a16="http://schemas.microsoft.com/office/drawing/2014/main" id="{786E6B91-D337-AE4B-8170-C3DD9C438A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0F9C-CBEC-214C-8CEC-AD4416936614}"/>
              </a:ext>
            </a:extLst>
          </p:cNvPr>
          <p:cNvSpPr>
            <a:spLocks noGrp="1"/>
          </p:cNvSpPr>
          <p:nvPr>
            <p:ph type="title"/>
          </p:nvPr>
        </p:nvSpPr>
        <p:spPr>
          <a:xfrm>
            <a:off x="488950" y="1428750"/>
            <a:ext cx="11345863" cy="3381375"/>
          </a:xfrm>
        </p:spPr>
        <p:txBody>
          <a:bodyPr>
            <a:normAutofit fontScale="90000"/>
          </a:bodyPr>
          <a:lstStyle/>
          <a:p>
            <a:pPr eaLnBrk="1" fontAlgn="auto" hangingPunct="1">
              <a:spcAft>
                <a:spcPts val="0"/>
              </a:spcAft>
              <a:defRPr/>
            </a:pPr>
            <a:r>
              <a:rPr lang="en-US" b="1" dirty="0">
                <a:solidFill>
                  <a:schemeClr val="accent5">
                    <a:lumMod val="75000"/>
                  </a:schemeClr>
                </a:solidFill>
              </a:rPr>
              <a:t>Workshop COM </a:t>
            </a:r>
            <a:r>
              <a:rPr lang="en-US" b="1" dirty="0">
                <a:solidFill>
                  <a:srgbClr val="FF0000"/>
                </a:solidFill>
              </a:rPr>
              <a:t>ADICIONAR NOME DO GRUPO,</a:t>
            </a:r>
            <a:br>
              <a:rPr lang="en-US" b="1" dirty="0">
                <a:solidFill>
                  <a:srgbClr val="FF0000"/>
                </a:solidFill>
              </a:rPr>
            </a:br>
            <a:r>
              <a:rPr lang="en-US" b="1" dirty="0">
                <a:solidFill>
                  <a:srgbClr val="FF0000"/>
                </a:solidFill>
              </a:rPr>
              <a:t> E LOCAL</a:t>
            </a:r>
            <a:br>
              <a:rPr lang="en-US" b="1" dirty="0">
                <a:solidFill>
                  <a:schemeClr val="accent5">
                    <a:lumMod val="75000"/>
                  </a:schemeClr>
                </a:solidFill>
              </a:rPr>
            </a:br>
            <a:br>
              <a:rPr lang="en-US" b="1" dirty="0">
                <a:solidFill>
                  <a:schemeClr val="accent5">
                    <a:lumMod val="75000"/>
                  </a:schemeClr>
                </a:solidFill>
              </a:rPr>
            </a:br>
            <a:br>
              <a:rPr lang="en-US" b="1" dirty="0">
                <a:solidFill>
                  <a:schemeClr val="accent5">
                    <a:lumMod val="75000"/>
                  </a:schemeClr>
                </a:solidFill>
              </a:rPr>
            </a:br>
            <a:r>
              <a:rPr lang="en-US" sz="3600" b="1" dirty="0">
                <a:solidFill>
                  <a:srgbClr val="FF0000"/>
                </a:solidFill>
              </a:rPr>
              <a:t>NOME DO PALESTRANTE</a:t>
            </a:r>
            <a:r>
              <a:rPr lang="en-US" dirty="0">
                <a:solidFill>
                  <a:schemeClr val="accent5">
                    <a:lumMod val="75000"/>
                  </a:schemeClr>
                </a:solidFill>
              </a:rPr>
              <a:t>,</a:t>
            </a:r>
            <a:br>
              <a:rPr lang="en-US" dirty="0">
                <a:solidFill>
                  <a:schemeClr val="accent5">
                    <a:lumMod val="75000"/>
                  </a:schemeClr>
                </a:solidFill>
              </a:rPr>
            </a:br>
            <a:r>
              <a:rPr lang="en-US" sz="2700" dirty="0">
                <a:solidFill>
                  <a:schemeClr val="accent5">
                    <a:lumMod val="75000"/>
                  </a:schemeClr>
                </a:solidFill>
              </a:rPr>
              <a:t>UNANIMA International  </a:t>
            </a:r>
            <a:r>
              <a:rPr lang="en-US" sz="2700" b="1" dirty="0">
                <a:solidFill>
                  <a:schemeClr val="accent5">
                    <a:lumMod val="75000"/>
                  </a:schemeClr>
                </a:solidFill>
              </a:rPr>
              <a:t> </a:t>
            </a:r>
          </a:p>
        </p:txBody>
      </p:sp>
      <p:pic>
        <p:nvPicPr>
          <p:cNvPr id="12291" name="Picture 6">
            <a:extLst>
              <a:ext uri="{FF2B5EF4-FFF2-40B4-BE49-F238E27FC236}">
                <a16:creationId xmlns:a16="http://schemas.microsoft.com/office/drawing/2014/main" id="{11EE36CE-8A3C-ED4C-819B-BA7B466048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2654300"/>
            <a:ext cx="309245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1">
            <a:extLst>
              <a:ext uri="{FF2B5EF4-FFF2-40B4-BE49-F238E27FC236}">
                <a16:creationId xmlns:a16="http://schemas.microsoft.com/office/drawing/2014/main" id="{EF75A19D-5D9F-154C-8354-778927E50047}"/>
              </a:ext>
            </a:extLst>
          </p:cNvPr>
          <p:cNvSpPr txBox="1">
            <a:spLocks noGrp="1"/>
          </p:cNvSpPr>
          <p:nvPr>
            <p:ph type="title"/>
          </p:nvPr>
        </p:nvSpPr>
        <p:spPr>
          <a:xfrm>
            <a:off x="3595688" y="392113"/>
            <a:ext cx="8596312" cy="1320800"/>
          </a:xfrm>
        </p:spPr>
        <p:txBody>
          <a:bodyPr/>
          <a:lstStyle>
            <a:lvl1pPr algn="ctr">
              <a:defRPr sz="4000" b="1"/>
            </a:lvl1pPr>
          </a:lstStyle>
          <a:p>
            <a:pPr eaLnBrk="1" fontAlgn="auto" hangingPunct="1">
              <a:spcAft>
                <a:spcPts val="0"/>
              </a:spcAft>
              <a:defRPr/>
            </a:pPr>
            <a:r>
              <a:rPr lang="en-AU" dirty="0">
                <a:solidFill>
                  <a:schemeClr val="accent5">
                    <a:lumMod val="75000"/>
                  </a:schemeClr>
                </a:solidFill>
              </a:rPr>
              <a:t>2020 – ANO DOS ANIVERSÁRIOS</a:t>
            </a:r>
            <a:r>
              <a:rPr dirty="0">
                <a:solidFill>
                  <a:schemeClr val="accent5">
                    <a:lumMod val="75000"/>
                  </a:schemeClr>
                </a:solidFill>
              </a:rPr>
              <a:t> </a:t>
            </a:r>
          </a:p>
        </p:txBody>
      </p:sp>
      <p:sp>
        <p:nvSpPr>
          <p:cNvPr id="46083" name="Content Placeholder 2">
            <a:extLst>
              <a:ext uri="{FF2B5EF4-FFF2-40B4-BE49-F238E27FC236}">
                <a16:creationId xmlns:a16="http://schemas.microsoft.com/office/drawing/2014/main" id="{2F406D4F-F13C-044B-9BDB-762C6324076E}"/>
              </a:ext>
            </a:extLst>
          </p:cNvPr>
          <p:cNvSpPr>
            <a:spLocks noGrp="1"/>
          </p:cNvSpPr>
          <p:nvPr>
            <p:ph idx="1"/>
          </p:nvPr>
        </p:nvSpPr>
        <p:spPr>
          <a:xfrm>
            <a:off x="677863" y="2160588"/>
            <a:ext cx="10793412" cy="3881437"/>
          </a:xfrm>
        </p:spPr>
        <p:txBody>
          <a:bodyPr/>
          <a:lstStyle/>
          <a:p>
            <a:pPr eaLnBrk="1" hangingPunct="1"/>
            <a:r>
              <a:rPr lang="en-AU" altLang="pt-BR" sz="2600"/>
              <a:t>75º aniversário da ONU</a:t>
            </a:r>
          </a:p>
          <a:p>
            <a:pPr eaLnBrk="1" hangingPunct="1"/>
            <a:r>
              <a:rPr lang="en-AU" altLang="pt-BR" sz="2600"/>
              <a:t>25º aniversário da Declaração de Copenhage </a:t>
            </a:r>
          </a:p>
          <a:p>
            <a:pPr eaLnBrk="1" hangingPunct="1"/>
            <a:r>
              <a:rPr lang="en-AU" altLang="pt-BR" sz="2600"/>
              <a:t>Declaração de Pequim e Plataforma de Ação +25 </a:t>
            </a:r>
          </a:p>
          <a:p>
            <a:pPr eaLnBrk="1" hangingPunct="1"/>
            <a:r>
              <a:rPr lang="pt-BR" altLang="pt-BR" sz="2600"/>
              <a:t>20º aniversário da Resolução 1325 do Conselho de Segurança da ONU sobre mulheres, paz e segurança</a:t>
            </a:r>
            <a:endParaRPr lang="en-US" altLang="pt-BR" sz="2600"/>
          </a:p>
          <a:p>
            <a:pPr eaLnBrk="1" hangingPunct="1"/>
            <a:r>
              <a:rPr lang="pt-BR" altLang="pt-BR" sz="2600"/>
              <a:t>5ª aniversário dos Objetivos para o Desenvolvimento Sustentável Global.</a:t>
            </a:r>
            <a:endParaRPr lang="en-US" altLang="pt-BR" sz="2600"/>
          </a:p>
          <a:p>
            <a:pPr eaLnBrk="1" hangingPunct="1"/>
            <a:r>
              <a:rPr lang="en-US" altLang="pt-BR" sz="2600"/>
              <a:t>10º aniversário das Mulhers na ONU</a:t>
            </a:r>
            <a:endParaRPr lang="en-AU" altLang="pt-BR" sz="2600"/>
          </a:p>
        </p:txBody>
      </p:sp>
      <p:pic>
        <p:nvPicPr>
          <p:cNvPr id="46084" name="Picture 4" descr="C2-HD-BTM.png">
            <a:extLst>
              <a:ext uri="{FF2B5EF4-FFF2-40B4-BE49-F238E27FC236}">
                <a16:creationId xmlns:a16="http://schemas.microsoft.com/office/drawing/2014/main" id="{BE64608C-DB5E-EA4C-BDB1-853AE7A2E5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07138"/>
            <a:ext cx="12192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Graphic 2" descr="Cake">
            <a:extLst>
              <a:ext uri="{FF2B5EF4-FFF2-40B4-BE49-F238E27FC236}">
                <a16:creationId xmlns:a16="http://schemas.microsoft.com/office/drawing/2014/main" id="{689F6B6D-324A-D846-8B6F-195449311B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8513" y="1684338"/>
            <a:ext cx="771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Graphic 5" descr="Wedding cake">
            <a:extLst>
              <a:ext uri="{FF2B5EF4-FFF2-40B4-BE49-F238E27FC236}">
                <a16:creationId xmlns:a16="http://schemas.microsoft.com/office/drawing/2014/main" id="{CB2C0906-190E-6E47-99E4-D1617E733A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2160588"/>
            <a:ext cx="2128838"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object 2">
            <a:extLst>
              <a:ext uri="{FF2B5EF4-FFF2-40B4-BE49-F238E27FC236}">
                <a16:creationId xmlns:a16="http://schemas.microsoft.com/office/drawing/2014/main" id="{D63C4A9C-0323-8F4F-B42D-F49D70E000EA}"/>
              </a:ext>
            </a:extLst>
          </p:cNvPr>
          <p:cNvSpPr>
            <a:spLocks noGrp="1" noChangeArrowheads="1"/>
          </p:cNvSpPr>
          <p:nvPr>
            <p:ph type="title"/>
          </p:nvPr>
        </p:nvSpPr>
        <p:spPr bwMode="auto">
          <a:xfrm>
            <a:off x="4760913" y="403225"/>
            <a:ext cx="6665912" cy="1589088"/>
          </a:xfrm>
        </p:spPr>
        <p:txBody>
          <a:bodyPr wrap="square" lIns="0" tIns="12700" rIns="0" bIns="0" numCol="1" anchorCtr="0" compatLnSpc="1">
            <a:prstTxWarp prst="textNoShape">
              <a:avLst/>
            </a:prstTxWarp>
            <a:spAutoFit/>
          </a:bodyPr>
          <a:lstStyle/>
          <a:p>
            <a:pPr eaLnBrk="1" hangingPunct="1">
              <a:lnSpc>
                <a:spcPts val="4100"/>
              </a:lnSpc>
            </a:pPr>
            <a:r>
              <a:rPr lang="pt-BR" altLang="pt-BR" sz="3600" b="1" cap="none">
                <a:solidFill>
                  <a:srgbClr val="2365C9"/>
                </a:solidFill>
              </a:rPr>
              <a:t>INTEGRAÇÃO DE TODAS AS DIMENSÕES DO DESENVOLVIMENTO</a:t>
            </a:r>
          </a:p>
        </p:txBody>
      </p:sp>
      <p:sp>
        <p:nvSpPr>
          <p:cNvPr id="48131" name="object 3">
            <a:extLst>
              <a:ext uri="{FF2B5EF4-FFF2-40B4-BE49-F238E27FC236}">
                <a16:creationId xmlns:a16="http://schemas.microsoft.com/office/drawing/2014/main" id="{A0886AE6-9BF4-1E49-86B1-4D1ACC145F48}"/>
              </a:ext>
            </a:extLst>
          </p:cNvPr>
          <p:cNvSpPr>
            <a:spLocks noChangeArrowheads="1"/>
          </p:cNvSpPr>
          <p:nvPr/>
        </p:nvSpPr>
        <p:spPr bwMode="auto">
          <a:xfrm>
            <a:off x="385763" y="2490788"/>
            <a:ext cx="3709987" cy="27701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pt-BR" altLang="pt-BR" sz="1800"/>
          </a:p>
        </p:txBody>
      </p:sp>
      <p:sp>
        <p:nvSpPr>
          <p:cNvPr id="48132" name="object 4">
            <a:extLst>
              <a:ext uri="{FF2B5EF4-FFF2-40B4-BE49-F238E27FC236}">
                <a16:creationId xmlns:a16="http://schemas.microsoft.com/office/drawing/2014/main" id="{B8A443FD-78AA-5441-B627-C1F43FC44AFE}"/>
              </a:ext>
            </a:extLst>
          </p:cNvPr>
          <p:cNvSpPr txBox="1">
            <a:spLocks noChangeArrowheads="1"/>
          </p:cNvSpPr>
          <p:nvPr/>
        </p:nvSpPr>
        <p:spPr bwMode="auto">
          <a:xfrm>
            <a:off x="4752975" y="1984375"/>
            <a:ext cx="6675438"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0165" rIns="0" bIns="0">
            <a:spAutoFit/>
          </a:bodyPr>
          <a:lstStyle>
            <a:lvl1pPr marL="12700">
              <a:lnSpc>
                <a:spcPct val="90000"/>
              </a:lnSpc>
              <a:spcBef>
                <a:spcPts val="1000"/>
              </a:spcBef>
              <a:buFont typeface="Arial" panose="020B0604020202020204" pitchFamily="34" charset="0"/>
              <a:buChar char="•"/>
              <a:tabLst>
                <a:tab pos="2278063" algn="l"/>
              </a:tabLst>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tabLst>
                <a:tab pos="2278063" algn="l"/>
              </a:tabLst>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tabLst>
                <a:tab pos="2278063" algn="l"/>
              </a:tabLst>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tabLst>
                <a:tab pos="2278063" algn="l"/>
              </a:tabLst>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tabLst>
                <a:tab pos="2278063" algn="l"/>
              </a:tabLst>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2278063" algn="l"/>
              </a:tabLst>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2278063" algn="l"/>
              </a:tabLst>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2278063" algn="l"/>
              </a:tabLst>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2278063" algn="l"/>
              </a:tabLst>
              <a:defRPr sz="1600">
                <a:solidFill>
                  <a:schemeClr val="tx1"/>
                </a:solidFill>
                <a:latin typeface="Century Gothic" panose="020B0502020202020204" pitchFamily="34" charset="0"/>
              </a:defRPr>
            </a:lvl9pPr>
          </a:lstStyle>
          <a:p>
            <a:pPr eaLnBrk="1" hangingPunct="1">
              <a:lnSpc>
                <a:spcPts val="2375"/>
              </a:lnSpc>
              <a:spcBef>
                <a:spcPts val="400"/>
              </a:spcBef>
              <a:buFontTx/>
              <a:buNone/>
            </a:pPr>
            <a:r>
              <a:rPr lang="pt-BR" altLang="pt-BR">
                <a:ea typeface="Century Gothic" panose="020B0502020202020204" pitchFamily="34" charset="0"/>
                <a:cs typeface="Century Gothic" panose="020B0502020202020204" pitchFamily="34" charset="0"/>
              </a:rPr>
              <a:t>“Não há duas crises separadas: uma ambiental e uma social;</a:t>
            </a:r>
            <a:r>
              <a:rPr lang="pt-BR" altLang="pt-BR" i="1">
                <a:ea typeface="Century Gothic" panose="020B0502020202020204" pitchFamily="34" charset="0"/>
                <a:cs typeface="Century Gothic" panose="020B0502020202020204" pitchFamily="34" charset="0"/>
              </a:rPr>
              <a:t> mas uma única e complexa crise sócio-ambiental.</a:t>
            </a:r>
          </a:p>
          <a:p>
            <a:pPr eaLnBrk="1" hangingPunct="1">
              <a:lnSpc>
                <a:spcPct val="100000"/>
              </a:lnSpc>
              <a:spcBef>
                <a:spcPts val="13"/>
              </a:spcBef>
              <a:buFontTx/>
              <a:buNone/>
            </a:pPr>
            <a:endParaRPr lang="pt-BR" altLang="pt-BR" sz="3500" i="1">
              <a:ea typeface="Century Gothic" panose="020B0502020202020204" pitchFamily="34" charset="0"/>
              <a:cs typeface="Century Gothic" panose="020B0502020202020204" pitchFamily="34" charset="0"/>
            </a:endParaRPr>
          </a:p>
          <a:p>
            <a:pPr eaLnBrk="1" hangingPunct="1">
              <a:lnSpc>
                <a:spcPts val="2375"/>
              </a:lnSpc>
              <a:spcBef>
                <a:spcPct val="0"/>
              </a:spcBef>
              <a:buFontTx/>
              <a:buNone/>
            </a:pPr>
            <a:r>
              <a:rPr lang="pt-BR" altLang="pt-BR" i="1">
                <a:ea typeface="Century Gothic" panose="020B0502020202020204" pitchFamily="34" charset="0"/>
                <a:cs typeface="Century Gothic" panose="020B0502020202020204" pitchFamily="34" charset="0"/>
              </a:rPr>
              <a:t>As estratégias para a solução requerem uma abordagem integral para combater a pobreza, devolver a dignidade aos excluídos e, simultaneamente, cuidar da natureza”.</a:t>
            </a:r>
          </a:p>
          <a:p>
            <a:pPr eaLnBrk="1" hangingPunct="1">
              <a:lnSpc>
                <a:spcPct val="100000"/>
              </a:lnSpc>
              <a:spcBef>
                <a:spcPts val="13"/>
              </a:spcBef>
              <a:buFontTx/>
              <a:buNone/>
            </a:pPr>
            <a:endParaRPr lang="pt-BR" altLang="pt-BR" sz="3300">
              <a:ea typeface="Century Gothic" panose="020B0502020202020204" pitchFamily="34" charset="0"/>
              <a:cs typeface="Century Gothic" panose="020B0502020202020204" pitchFamily="34" charset="0"/>
            </a:endParaRPr>
          </a:p>
          <a:p>
            <a:pPr eaLnBrk="1" hangingPunct="1">
              <a:lnSpc>
                <a:spcPct val="100000"/>
              </a:lnSpc>
              <a:spcBef>
                <a:spcPct val="0"/>
              </a:spcBef>
              <a:buFontTx/>
              <a:buNone/>
            </a:pPr>
            <a:r>
              <a:rPr lang="pt-BR" altLang="pt-BR">
                <a:ea typeface="Century Gothic" panose="020B0502020202020204" pitchFamily="34" charset="0"/>
                <a:cs typeface="Century Gothic" panose="020B0502020202020204" pitchFamily="34" charset="0"/>
              </a:rPr>
              <a:t>(Papa Francisco, Laudato Si, 139)</a:t>
            </a:r>
          </a:p>
        </p:txBody>
      </p:sp>
      <p:pic>
        <p:nvPicPr>
          <p:cNvPr id="48133" name="Picture 4" descr="C2-HD-BTM.png">
            <a:extLst>
              <a:ext uri="{FF2B5EF4-FFF2-40B4-BE49-F238E27FC236}">
                <a16:creationId xmlns:a16="http://schemas.microsoft.com/office/drawing/2014/main" id="{58B81313-739A-F746-BD15-99895003BA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1EA0DA7-13C2-5D45-BDE6-C3F6C71D0EE6}"/>
              </a:ext>
            </a:extLst>
          </p:cNvPr>
          <p:cNvSpPr txBox="1">
            <a:spLocks noGrp="1"/>
          </p:cNvSpPr>
          <p:nvPr>
            <p:ph type="title"/>
          </p:nvPr>
        </p:nvSpPr>
        <p:spPr>
          <a:xfrm>
            <a:off x="4445000" y="131763"/>
            <a:ext cx="6540500" cy="696912"/>
          </a:xfrm>
        </p:spPr>
        <p:txBody>
          <a:bodyPr wrap="square" lIns="0" tIns="12065" rIns="0" bIns="0">
            <a:spAutoFit/>
          </a:bodyPr>
          <a:lstStyle/>
          <a:p>
            <a:pPr marL="12700" eaLnBrk="1" fontAlgn="auto" hangingPunct="1">
              <a:lnSpc>
                <a:spcPct val="100000"/>
              </a:lnSpc>
              <a:spcBef>
                <a:spcPts val="95"/>
              </a:spcBef>
              <a:spcAft>
                <a:spcPts val="0"/>
              </a:spcAft>
              <a:defRPr/>
            </a:pPr>
            <a:r>
              <a:rPr lang="pt-BR" sz="4400" b="1" spc="-5" dirty="0">
                <a:solidFill>
                  <a:schemeClr val="accent5">
                    <a:lumMod val="75000"/>
                  </a:schemeClr>
                </a:solidFill>
              </a:rPr>
              <a:t>ONGs NA ONU</a:t>
            </a:r>
            <a:endParaRPr sz="4400" b="1" dirty="0">
              <a:solidFill>
                <a:schemeClr val="accent5">
                  <a:lumMod val="75000"/>
                </a:schemeClr>
              </a:solidFill>
            </a:endParaRPr>
          </a:p>
        </p:txBody>
      </p:sp>
      <p:sp>
        <p:nvSpPr>
          <p:cNvPr id="50179" name="object 3">
            <a:extLst>
              <a:ext uri="{FF2B5EF4-FFF2-40B4-BE49-F238E27FC236}">
                <a16:creationId xmlns:a16="http://schemas.microsoft.com/office/drawing/2014/main" id="{1A8F2130-3D46-654F-A8A9-5DD5BFB18B82}"/>
              </a:ext>
            </a:extLst>
          </p:cNvPr>
          <p:cNvSpPr txBox="1">
            <a:spLocks noChangeArrowheads="1"/>
          </p:cNvSpPr>
          <p:nvPr/>
        </p:nvSpPr>
        <p:spPr bwMode="auto">
          <a:xfrm>
            <a:off x="579438" y="1746250"/>
            <a:ext cx="2897187"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895" rIns="0" bIns="0">
            <a:spAutoFit/>
          </a:bodyPr>
          <a:lstStyle>
            <a:lvl1pPr marL="241300" indent="-228600">
              <a:lnSpc>
                <a:spcPct val="90000"/>
              </a:lnSpc>
              <a:spcBef>
                <a:spcPts val="1000"/>
              </a:spcBef>
              <a:buFont typeface="Arial" panose="020B0604020202020204" pitchFamily="34" charset="0"/>
              <a:buChar char="•"/>
              <a:tabLst>
                <a:tab pos="241300" algn="l"/>
              </a:tabLst>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tabLst>
                <a:tab pos="241300" algn="l"/>
              </a:tabLst>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tabLst>
                <a:tab pos="241300" algn="l"/>
              </a:tabLst>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tabLst>
                <a:tab pos="241300" algn="l"/>
              </a:tabLst>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tabLst>
                <a:tab pos="241300" algn="l"/>
              </a:tabLst>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241300" algn="l"/>
              </a:tabLst>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241300" algn="l"/>
              </a:tabLst>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241300" algn="l"/>
              </a:tabLst>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241300" algn="l"/>
              </a:tabLst>
              <a:defRPr sz="1600">
                <a:solidFill>
                  <a:schemeClr val="tx1"/>
                </a:solidFill>
                <a:latin typeface="Century Gothic" panose="020B0502020202020204" pitchFamily="34" charset="0"/>
              </a:defRPr>
            </a:lvl9pPr>
          </a:lstStyle>
          <a:p>
            <a:pPr eaLnBrk="1" hangingPunct="1">
              <a:spcBef>
                <a:spcPts val="388"/>
              </a:spcBef>
            </a:pPr>
            <a:r>
              <a:rPr lang="pt-BR" altLang="pt-BR" sz="2400">
                <a:ea typeface="Century Gothic" panose="020B0502020202020204" pitchFamily="34" charset="0"/>
                <a:cs typeface="Century Gothic" panose="020B0502020202020204" pitchFamily="34" charset="0"/>
              </a:rPr>
              <a:t>No sistema da ONU somos consideradas ONGs (organizações não-governamentais)</a:t>
            </a:r>
          </a:p>
          <a:p>
            <a:pPr eaLnBrk="1" hangingPunct="1">
              <a:lnSpc>
                <a:spcPct val="100000"/>
              </a:lnSpc>
              <a:spcBef>
                <a:spcPts val="38"/>
              </a:spcBef>
            </a:pPr>
            <a:endParaRPr lang="pt-BR" altLang="pt-BR" sz="3700">
              <a:ea typeface="Century Gothic" panose="020B0502020202020204" pitchFamily="34" charset="0"/>
              <a:cs typeface="Century Gothic" panose="020B0502020202020204" pitchFamily="34" charset="0"/>
            </a:endParaRPr>
          </a:p>
          <a:p>
            <a:pPr algn="just" eaLnBrk="1" hangingPunct="1">
              <a:lnSpc>
                <a:spcPts val="2588"/>
              </a:lnSpc>
              <a:spcBef>
                <a:spcPct val="0"/>
              </a:spcBef>
            </a:pPr>
            <a:r>
              <a:rPr lang="pt-BR" altLang="pt-BR" sz="2400">
                <a:ea typeface="Century Gothic" panose="020B0502020202020204" pitchFamily="34" charset="0"/>
                <a:cs typeface="Century Gothic" panose="020B0502020202020204" pitchFamily="34" charset="0"/>
              </a:rPr>
              <a:t>Pouco mais de 5.000  ONGS têm acreditação da ONU</a:t>
            </a:r>
          </a:p>
        </p:txBody>
      </p:sp>
      <p:sp>
        <p:nvSpPr>
          <p:cNvPr id="50180" name="object 4">
            <a:extLst>
              <a:ext uri="{FF2B5EF4-FFF2-40B4-BE49-F238E27FC236}">
                <a16:creationId xmlns:a16="http://schemas.microsoft.com/office/drawing/2014/main" id="{FFE47703-7555-AC46-8B7E-3FD9F715264D}"/>
              </a:ext>
            </a:extLst>
          </p:cNvPr>
          <p:cNvSpPr>
            <a:spLocks noChangeArrowheads="1"/>
          </p:cNvSpPr>
          <p:nvPr/>
        </p:nvSpPr>
        <p:spPr bwMode="auto">
          <a:xfrm>
            <a:off x="3805238" y="828675"/>
            <a:ext cx="8234362" cy="56975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pt-BR" altLang="pt-BR" sz="1800"/>
          </a:p>
        </p:txBody>
      </p:sp>
      <p:pic>
        <p:nvPicPr>
          <p:cNvPr id="50181" name="Picture 5" descr="C2-HD-BTM.png">
            <a:extLst>
              <a:ext uri="{FF2B5EF4-FFF2-40B4-BE49-F238E27FC236}">
                <a16:creationId xmlns:a16="http://schemas.microsoft.com/office/drawing/2014/main" id="{143D359E-44F7-784B-9FC7-C2B2DBA07C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Google Shape;174;p27">
            <a:extLst>
              <a:ext uri="{FF2B5EF4-FFF2-40B4-BE49-F238E27FC236}">
                <a16:creationId xmlns:a16="http://schemas.microsoft.com/office/drawing/2014/main" id="{0F0B3A1F-33EB-DF4C-A188-847B0BA2EFF5}"/>
              </a:ext>
            </a:extLst>
          </p:cNvPr>
          <p:cNvSpPr txBox="1">
            <a:spLocks noGrp="1"/>
          </p:cNvSpPr>
          <p:nvPr>
            <p:ph type="title"/>
          </p:nvPr>
        </p:nvSpPr>
        <p:spPr>
          <a:xfrm>
            <a:off x="-955675" y="874713"/>
            <a:ext cx="11360150" cy="860425"/>
          </a:xfrm>
        </p:spPr>
        <p:txBody>
          <a:bodyPr lIns="121900" tIns="121900" rIns="121900" bIns="121900"/>
          <a:lstStyle/>
          <a:p>
            <a:pPr eaLnBrk="1" fontAlgn="auto" hangingPunct="1">
              <a:defRPr/>
            </a:pPr>
            <a:r>
              <a:rPr lang="pt-BR" b="1" dirty="0">
                <a:solidFill>
                  <a:schemeClr val="accent5">
                    <a:lumMod val="75000"/>
                  </a:schemeClr>
                </a:solidFill>
              </a:rPr>
              <a:t>Sede da </a:t>
            </a:r>
            <a:r>
              <a:rPr lang="pt-BR" b="1" dirty="0" err="1">
                <a:solidFill>
                  <a:schemeClr val="accent5">
                    <a:lumMod val="75000"/>
                  </a:schemeClr>
                </a:solidFill>
              </a:rPr>
              <a:t>onu</a:t>
            </a:r>
            <a:r>
              <a:rPr lang="en" b="1" dirty="0">
                <a:solidFill>
                  <a:schemeClr val="accent5">
                    <a:lumMod val="75000"/>
                  </a:schemeClr>
                </a:solidFill>
              </a:rPr>
              <a:t> New York</a:t>
            </a:r>
            <a:endParaRPr b="1" dirty="0">
              <a:solidFill>
                <a:schemeClr val="accent5">
                  <a:lumMod val="75000"/>
                </a:schemeClr>
              </a:solidFill>
            </a:endParaRPr>
          </a:p>
        </p:txBody>
      </p:sp>
      <p:sp>
        <p:nvSpPr>
          <p:cNvPr id="175" name="Google Shape;175;p27">
            <a:extLst>
              <a:ext uri="{FF2B5EF4-FFF2-40B4-BE49-F238E27FC236}">
                <a16:creationId xmlns:a16="http://schemas.microsoft.com/office/drawing/2014/main" id="{43D62F56-7DB2-044A-868F-16E9F0DF5357}"/>
              </a:ext>
            </a:extLst>
          </p:cNvPr>
          <p:cNvSpPr txBox="1">
            <a:spLocks noGrp="1"/>
          </p:cNvSpPr>
          <p:nvPr>
            <p:ph type="body" idx="1"/>
          </p:nvPr>
        </p:nvSpPr>
        <p:spPr>
          <a:xfrm>
            <a:off x="334963" y="1577975"/>
            <a:ext cx="11360150" cy="4200525"/>
          </a:xfrm>
        </p:spPr>
        <p:txBody>
          <a:bodyPr lIns="121900" tIns="121900" rIns="121900" bIns="121900" rtlCol="0"/>
          <a:lstStyle/>
          <a:p>
            <a:pPr marL="0" indent="0" eaLnBrk="1" fontAlgn="auto" hangingPunct="1">
              <a:spcAft>
                <a:spcPts val="2133"/>
              </a:spcAft>
              <a:buFont typeface="Arial" panose="020B0604020202020204" pitchFamily="34" charset="0"/>
              <a:buNone/>
              <a:defRPr/>
            </a:pPr>
            <a:r>
              <a:rPr lang="en" dirty="0">
                <a:solidFill>
                  <a:schemeClr val="accent2">
                    <a:lumMod val="60000"/>
                    <a:lumOff val="40000"/>
                  </a:schemeClr>
                </a:solidFill>
              </a:rPr>
              <a:t>Situa</a:t>
            </a:r>
            <a:r>
              <a:rPr lang="pt-BR" dirty="0">
                <a:solidFill>
                  <a:schemeClr val="accent2">
                    <a:lumMod val="60000"/>
                    <a:lumOff val="40000"/>
                  </a:schemeClr>
                </a:solidFill>
              </a:rPr>
              <a:t>da em</a:t>
            </a:r>
            <a:r>
              <a:rPr lang="en" dirty="0">
                <a:solidFill>
                  <a:schemeClr val="accent2">
                    <a:lumMod val="60000"/>
                    <a:lumOff val="40000"/>
                  </a:schemeClr>
                </a:solidFill>
              </a:rPr>
              <a:t> Nova </a:t>
            </a:r>
          </a:p>
          <a:p>
            <a:pPr marL="0" indent="0" eaLnBrk="1" fontAlgn="auto" hangingPunct="1">
              <a:spcAft>
                <a:spcPts val="2133"/>
              </a:spcAft>
              <a:buFont typeface="Arial" panose="020B0604020202020204" pitchFamily="34" charset="0"/>
              <a:buNone/>
              <a:defRPr/>
            </a:pPr>
            <a:r>
              <a:rPr lang="en" dirty="0">
                <a:solidFill>
                  <a:schemeClr val="accent2">
                    <a:lumMod val="60000"/>
                    <a:lumOff val="40000"/>
                  </a:schemeClr>
                </a:solidFill>
              </a:rPr>
              <a:t>Iorque</a:t>
            </a:r>
            <a:endParaRPr dirty="0">
              <a:solidFill>
                <a:schemeClr val="accent2">
                  <a:lumMod val="60000"/>
                  <a:lumOff val="40000"/>
                </a:schemeClr>
              </a:solidFill>
            </a:endParaRPr>
          </a:p>
        </p:txBody>
      </p:sp>
      <p:pic>
        <p:nvPicPr>
          <p:cNvPr id="51204" name="Google Shape;176;p27">
            <a:extLst>
              <a:ext uri="{FF2B5EF4-FFF2-40B4-BE49-F238E27FC236}">
                <a16:creationId xmlns:a16="http://schemas.microsoft.com/office/drawing/2014/main" id="{790CAB2E-86BE-7646-A017-E8EA62B3B75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387350"/>
            <a:ext cx="44704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Google Shape;177;p27">
            <a:extLst>
              <a:ext uri="{FF2B5EF4-FFF2-40B4-BE49-F238E27FC236}">
                <a16:creationId xmlns:a16="http://schemas.microsoft.com/office/drawing/2014/main" id="{81E878DB-53E6-CD4B-B864-7F28C0B4867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4587875"/>
            <a:ext cx="73199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Google Shape;178;p27">
            <a:extLst>
              <a:ext uri="{FF2B5EF4-FFF2-40B4-BE49-F238E27FC236}">
                <a16:creationId xmlns:a16="http://schemas.microsoft.com/office/drawing/2014/main" id="{68DE76EC-9E9B-BD4B-86F1-D77E1B9CE91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9175" y="1579563"/>
            <a:ext cx="39687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Google Shape;179;p27">
            <a:extLst>
              <a:ext uri="{FF2B5EF4-FFF2-40B4-BE49-F238E27FC236}">
                <a16:creationId xmlns:a16="http://schemas.microsoft.com/office/drawing/2014/main" id="{B7F27760-6D4F-CA4F-8CC9-14ECE5C1213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88" y="2733675"/>
            <a:ext cx="314801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7" descr="C2-HD-BTM.png">
            <a:extLst>
              <a:ext uri="{FF2B5EF4-FFF2-40B4-BE49-F238E27FC236}">
                <a16:creationId xmlns:a16="http://schemas.microsoft.com/office/drawing/2014/main" id="{02B671F9-54C5-D543-B6B9-405536615C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Google Shape;184;p28">
            <a:extLst>
              <a:ext uri="{FF2B5EF4-FFF2-40B4-BE49-F238E27FC236}">
                <a16:creationId xmlns:a16="http://schemas.microsoft.com/office/drawing/2014/main" id="{7B06A955-5B68-EF4A-9D8A-DEA6B15BA291}"/>
              </a:ext>
            </a:extLst>
          </p:cNvPr>
          <p:cNvSpPr txBox="1">
            <a:spLocks noGrp="1"/>
          </p:cNvSpPr>
          <p:nvPr>
            <p:ph type="title"/>
          </p:nvPr>
        </p:nvSpPr>
        <p:spPr>
          <a:xfrm>
            <a:off x="-3317875" y="436563"/>
            <a:ext cx="11360150" cy="860425"/>
          </a:xfrm>
        </p:spPr>
        <p:txBody>
          <a:bodyPr lIns="121900" tIns="121900" rIns="121900" bIns="121900"/>
          <a:lstStyle/>
          <a:p>
            <a:pPr eaLnBrk="1" fontAlgn="auto" hangingPunct="1">
              <a:defRPr/>
            </a:pPr>
            <a:r>
              <a:rPr lang="en" b="1" dirty="0">
                <a:solidFill>
                  <a:schemeClr val="accent5">
                    <a:lumMod val="75000"/>
                  </a:schemeClr>
                </a:solidFill>
              </a:rPr>
              <a:t>Gene</a:t>
            </a:r>
            <a:r>
              <a:rPr lang="pt-BR" b="1" dirty="0" err="1">
                <a:solidFill>
                  <a:schemeClr val="accent5">
                    <a:lumMod val="75000"/>
                  </a:schemeClr>
                </a:solidFill>
              </a:rPr>
              <a:t>bra</a:t>
            </a:r>
            <a:r>
              <a:rPr lang="en" b="1" dirty="0">
                <a:solidFill>
                  <a:schemeClr val="accent5">
                    <a:lumMod val="75000"/>
                  </a:schemeClr>
                </a:solidFill>
              </a:rPr>
              <a:t> </a:t>
            </a:r>
            <a:endParaRPr b="1" dirty="0">
              <a:solidFill>
                <a:schemeClr val="accent5">
                  <a:lumMod val="75000"/>
                </a:schemeClr>
              </a:solidFill>
            </a:endParaRPr>
          </a:p>
        </p:txBody>
      </p:sp>
      <p:sp>
        <p:nvSpPr>
          <p:cNvPr id="53251" name="Google Shape;185;p28">
            <a:extLst>
              <a:ext uri="{FF2B5EF4-FFF2-40B4-BE49-F238E27FC236}">
                <a16:creationId xmlns:a16="http://schemas.microsoft.com/office/drawing/2014/main" id="{06655B29-A4EB-B34C-86BB-AF1CC2C85E9D}"/>
              </a:ext>
            </a:extLst>
          </p:cNvPr>
          <p:cNvSpPr>
            <a:spLocks noGrp="1"/>
          </p:cNvSpPr>
          <p:nvPr>
            <p:ph type="body" idx="1"/>
          </p:nvPr>
        </p:nvSpPr>
        <p:spPr>
          <a:xfrm>
            <a:off x="415925" y="1890713"/>
            <a:ext cx="11360150" cy="4200525"/>
          </a:xfrm>
        </p:spPr>
        <p:txBody>
          <a:bodyPr lIns="121900" tIns="121900" rIns="121900" bIns="121900"/>
          <a:lstStyle/>
          <a:p>
            <a:pPr marL="0" indent="0" eaLnBrk="1" hangingPunct="1">
              <a:spcBef>
                <a:spcPct val="0"/>
              </a:spcBef>
              <a:spcAft>
                <a:spcPts val="2138"/>
              </a:spcAft>
              <a:buFont typeface="Arial" panose="020B0604020202020204" pitchFamily="34" charset="0"/>
              <a:buNone/>
            </a:pPr>
            <a:endParaRPr lang="pt-BR" altLang="pt-BR"/>
          </a:p>
        </p:txBody>
      </p:sp>
      <p:pic>
        <p:nvPicPr>
          <p:cNvPr id="53252" name="Google Shape;186;p28">
            <a:extLst>
              <a:ext uri="{FF2B5EF4-FFF2-40B4-BE49-F238E27FC236}">
                <a16:creationId xmlns:a16="http://schemas.microsoft.com/office/drawing/2014/main" id="{F443E901-7026-FA4E-AC48-19062FBD5F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0867" b="21075"/>
          <a:stretch>
            <a:fillRect/>
          </a:stretch>
        </p:blipFill>
        <p:spPr bwMode="auto">
          <a:xfrm>
            <a:off x="8480425" y="976313"/>
            <a:ext cx="360203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Google Shape;187;p28">
            <a:extLst>
              <a:ext uri="{FF2B5EF4-FFF2-40B4-BE49-F238E27FC236}">
                <a16:creationId xmlns:a16="http://schemas.microsoft.com/office/drawing/2014/main" id="{BB9DFC5C-0675-DA40-B56C-7C5B3B0B238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425" y="4065588"/>
            <a:ext cx="360203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Google Shape;188;p28">
            <a:extLst>
              <a:ext uri="{FF2B5EF4-FFF2-40B4-BE49-F238E27FC236}">
                <a16:creationId xmlns:a16="http://schemas.microsoft.com/office/drawing/2014/main" id="{FCD03A45-7E89-4A4A-B1A5-016BA1045F7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1711325"/>
            <a:ext cx="8097837"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descr="C2-HD-BTM.png">
            <a:extLst>
              <a:ext uri="{FF2B5EF4-FFF2-40B4-BE49-F238E27FC236}">
                <a16:creationId xmlns:a16="http://schemas.microsoft.com/office/drawing/2014/main" id="{AEFD6EEE-1B76-9244-BFCC-A7A6D2BAEF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93;p29">
            <a:extLst>
              <a:ext uri="{FF2B5EF4-FFF2-40B4-BE49-F238E27FC236}">
                <a16:creationId xmlns:a16="http://schemas.microsoft.com/office/drawing/2014/main" id="{781858DE-902B-614B-BCF0-B45D6AF49E2C}"/>
              </a:ext>
            </a:extLst>
          </p:cNvPr>
          <p:cNvSpPr txBox="1">
            <a:spLocks noGrp="1"/>
          </p:cNvSpPr>
          <p:nvPr>
            <p:ph type="title"/>
          </p:nvPr>
        </p:nvSpPr>
        <p:spPr>
          <a:xfrm>
            <a:off x="415925" y="641350"/>
            <a:ext cx="11360150" cy="858838"/>
          </a:xfrm>
        </p:spPr>
        <p:txBody>
          <a:bodyPr lIns="121900" tIns="121900" rIns="121900" bIns="121900"/>
          <a:lstStyle/>
          <a:p>
            <a:pPr eaLnBrk="1" fontAlgn="auto" hangingPunct="1">
              <a:defRPr/>
            </a:pPr>
            <a:r>
              <a:rPr lang="en" dirty="0">
                <a:solidFill>
                  <a:schemeClr val="accent5">
                    <a:lumMod val="75000"/>
                  </a:schemeClr>
                </a:solidFill>
              </a:rPr>
              <a:t>NAI, Kenya</a:t>
            </a:r>
            <a:endParaRPr dirty="0">
              <a:solidFill>
                <a:schemeClr val="accent5">
                  <a:lumMod val="75000"/>
                </a:schemeClr>
              </a:solidFill>
            </a:endParaRPr>
          </a:p>
        </p:txBody>
      </p:sp>
      <p:sp>
        <p:nvSpPr>
          <p:cNvPr id="55299" name="Google Shape;194;p29">
            <a:extLst>
              <a:ext uri="{FF2B5EF4-FFF2-40B4-BE49-F238E27FC236}">
                <a16:creationId xmlns:a16="http://schemas.microsoft.com/office/drawing/2014/main" id="{F622E2B1-7058-A148-A546-59395C0EAB4B}"/>
              </a:ext>
            </a:extLst>
          </p:cNvPr>
          <p:cNvSpPr>
            <a:spLocks noGrp="1"/>
          </p:cNvSpPr>
          <p:nvPr>
            <p:ph type="body" idx="1"/>
          </p:nvPr>
        </p:nvSpPr>
        <p:spPr>
          <a:xfrm>
            <a:off x="415925" y="1890713"/>
            <a:ext cx="11360150" cy="4200525"/>
          </a:xfrm>
        </p:spPr>
        <p:txBody>
          <a:bodyPr lIns="121900" tIns="121900" rIns="121900" bIns="121900"/>
          <a:lstStyle/>
          <a:p>
            <a:pPr marL="0" indent="0" eaLnBrk="1" hangingPunct="1">
              <a:spcBef>
                <a:spcPct val="0"/>
              </a:spcBef>
              <a:spcAft>
                <a:spcPts val="2138"/>
              </a:spcAft>
              <a:buFont typeface="Arial" panose="020B0604020202020204" pitchFamily="34" charset="0"/>
              <a:buNone/>
            </a:pPr>
            <a:endParaRPr lang="pt-BR" altLang="pt-BR"/>
          </a:p>
        </p:txBody>
      </p:sp>
      <p:pic>
        <p:nvPicPr>
          <p:cNvPr id="55300" name="Google Shape;195;p29">
            <a:extLst>
              <a:ext uri="{FF2B5EF4-FFF2-40B4-BE49-F238E27FC236}">
                <a16:creationId xmlns:a16="http://schemas.microsoft.com/office/drawing/2014/main" id="{AFC37F86-AE3A-974D-B200-FA0146CC647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2284413"/>
            <a:ext cx="3932237"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Google Shape;196;p29">
            <a:extLst>
              <a:ext uri="{FF2B5EF4-FFF2-40B4-BE49-F238E27FC236}">
                <a16:creationId xmlns:a16="http://schemas.microsoft.com/office/drawing/2014/main" id="{2B442EF4-D769-6D49-88CA-C2DC8992B86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250825"/>
            <a:ext cx="6427788"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C2-HD-BTM.png">
            <a:extLst>
              <a:ext uri="{FF2B5EF4-FFF2-40B4-BE49-F238E27FC236}">
                <a16:creationId xmlns:a16="http://schemas.microsoft.com/office/drawing/2014/main" id="{556A7A89-CA8A-654E-B7BB-C7BDE9D025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84;p28">
            <a:extLst>
              <a:ext uri="{FF2B5EF4-FFF2-40B4-BE49-F238E27FC236}">
                <a16:creationId xmlns:a16="http://schemas.microsoft.com/office/drawing/2014/main" id="{8B8CA621-43D3-0B49-85CE-A0721A629F74}"/>
              </a:ext>
            </a:extLst>
          </p:cNvPr>
          <p:cNvSpPr txBox="1">
            <a:spLocks/>
          </p:cNvSpPr>
          <p:nvPr/>
        </p:nvSpPr>
        <p:spPr>
          <a:xfrm>
            <a:off x="-6305550" y="960438"/>
            <a:ext cx="11360150" cy="860425"/>
          </a:xfrm>
          <a:prstGeom prst="rect">
            <a:avLst/>
          </a:prstGeom>
        </p:spPr>
        <p:txBody>
          <a:bodyPr spcFirstLastPara="1" lIns="121900" tIns="121900" rIns="121900" bIns="121900"/>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AU" b="1" dirty="0" err="1">
                <a:solidFill>
                  <a:schemeClr val="accent5">
                    <a:lumMod val="75000"/>
                  </a:schemeClr>
                </a:solidFill>
              </a:rPr>
              <a:t>Nairóbi</a:t>
            </a:r>
            <a:endParaRPr lang="en-AU" b="1" dirty="0">
              <a:solidFill>
                <a:schemeClr val="accent5">
                  <a:lumMod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Google Shape;360;p46">
            <a:extLst>
              <a:ext uri="{FF2B5EF4-FFF2-40B4-BE49-F238E27FC236}">
                <a16:creationId xmlns:a16="http://schemas.microsoft.com/office/drawing/2014/main" id="{9DEA5EC5-59AD-574B-9869-C6490BA1463A}"/>
              </a:ext>
            </a:extLst>
          </p:cNvPr>
          <p:cNvSpPr>
            <a:spLocks noGrp="1"/>
          </p:cNvSpPr>
          <p:nvPr>
            <p:ph type="body" idx="1"/>
          </p:nvPr>
        </p:nvSpPr>
        <p:spPr>
          <a:xfrm>
            <a:off x="3857625" y="4276725"/>
            <a:ext cx="8291513" cy="1611313"/>
          </a:xfrm>
        </p:spPr>
        <p:txBody>
          <a:bodyPr lIns="121900" tIns="121900" rIns="121900" bIns="121900"/>
          <a:lstStyle/>
          <a:p>
            <a:pPr marL="0" indent="0" eaLnBrk="1" hangingPunct="1">
              <a:spcBef>
                <a:spcPct val="0"/>
              </a:spcBef>
              <a:spcAft>
                <a:spcPct val="0"/>
              </a:spcAft>
              <a:buFont typeface="Arial" panose="020B0604020202020204" pitchFamily="34" charset="0"/>
              <a:buNone/>
            </a:pPr>
            <a:r>
              <a:rPr lang="pt-BR" altLang="pt-BR"/>
              <a:t>Agenda 2030 </a:t>
            </a:r>
          </a:p>
          <a:p>
            <a:pPr marL="0" indent="0" eaLnBrk="1" hangingPunct="1">
              <a:spcBef>
                <a:spcPts val="2138"/>
              </a:spcBef>
              <a:spcAft>
                <a:spcPct val="0"/>
              </a:spcAft>
              <a:buFont typeface="Arial" panose="020B0604020202020204" pitchFamily="34" charset="0"/>
              <a:buNone/>
            </a:pPr>
            <a:r>
              <a:rPr lang="pt-BR" altLang="pt-BR"/>
              <a:t>Para mais informação sobre os 17 ODSs, assista o vídeo!</a:t>
            </a:r>
            <a:br>
              <a:rPr lang="pt-BR" altLang="pt-BR"/>
            </a:br>
            <a:r>
              <a:rPr lang="pt-BR" altLang="pt-BR" u="sng">
                <a:solidFill>
                  <a:schemeClr val="hlink"/>
                </a:solidFill>
                <a:hlinkClick r:id="rId3"/>
              </a:rPr>
              <a:t>https://www.youtube.com/watch?v=9-xdy1Jr2eg</a:t>
            </a:r>
            <a:r>
              <a:rPr lang="pt-BR" altLang="pt-BR"/>
              <a:t> </a:t>
            </a:r>
          </a:p>
          <a:p>
            <a:pPr marL="0" indent="0" eaLnBrk="1" hangingPunct="1">
              <a:spcBef>
                <a:spcPts val="2138"/>
              </a:spcBef>
              <a:spcAft>
                <a:spcPts val="2138"/>
              </a:spcAft>
              <a:buFont typeface="Arial" panose="020B0604020202020204" pitchFamily="34" charset="0"/>
              <a:buNone/>
            </a:pPr>
            <a:endParaRPr lang="pt-BR" altLang="pt-BR"/>
          </a:p>
        </p:txBody>
      </p:sp>
      <p:sp>
        <p:nvSpPr>
          <p:cNvPr id="359" name="Google Shape;359;p46">
            <a:extLst>
              <a:ext uri="{FF2B5EF4-FFF2-40B4-BE49-F238E27FC236}">
                <a16:creationId xmlns:a16="http://schemas.microsoft.com/office/drawing/2014/main" id="{95C803C4-9C56-3741-BF3A-FD361E42CAF1}"/>
              </a:ext>
            </a:extLst>
          </p:cNvPr>
          <p:cNvSpPr txBox="1">
            <a:spLocks noGrp="1"/>
          </p:cNvSpPr>
          <p:nvPr>
            <p:ph type="title"/>
          </p:nvPr>
        </p:nvSpPr>
        <p:spPr>
          <a:xfrm>
            <a:off x="5567363" y="439738"/>
            <a:ext cx="5970587" cy="981075"/>
          </a:xfrm>
        </p:spPr>
        <p:txBody>
          <a:bodyPr lIns="121900" tIns="121900" rIns="121900" bIns="121900"/>
          <a:lstStyle/>
          <a:p>
            <a:pPr eaLnBrk="1" fontAlgn="auto" hangingPunct="1">
              <a:defRPr/>
            </a:pPr>
            <a:r>
              <a:rPr lang="pt-BR" b="1" dirty="0">
                <a:solidFill>
                  <a:schemeClr val="accent5">
                    <a:lumMod val="75000"/>
                  </a:schemeClr>
                </a:solidFill>
              </a:rPr>
              <a:t>Atuais áreas foco</a:t>
            </a:r>
            <a:endParaRPr b="1" dirty="0">
              <a:solidFill>
                <a:schemeClr val="accent5">
                  <a:lumMod val="75000"/>
                </a:schemeClr>
              </a:solidFill>
            </a:endParaRPr>
          </a:p>
        </p:txBody>
      </p:sp>
      <p:pic>
        <p:nvPicPr>
          <p:cNvPr id="57348" name="Picture 4" descr="C2-HD-BTM.png">
            <a:extLst>
              <a:ext uri="{FF2B5EF4-FFF2-40B4-BE49-F238E27FC236}">
                <a16:creationId xmlns:a16="http://schemas.microsoft.com/office/drawing/2014/main" id="{77079A2A-1477-864D-B780-37D0358E90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5497513"/>
            <a:ext cx="12192001"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Objetivos de Desenvolvimento Sustentável da ONU">
            <a:extLst>
              <a:ext uri="{FF2B5EF4-FFF2-40B4-BE49-F238E27FC236}">
                <a16:creationId xmlns:a16="http://schemas.microsoft.com/office/drawing/2014/main" id="{EEC81802-3AE1-1646-9864-883A2DC4F0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2100"/>
            <a:ext cx="12192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3331A0D-A425-AE4B-9352-BCBE7DBF924B}"/>
              </a:ext>
            </a:extLst>
          </p:cNvPr>
          <p:cNvSpPr txBox="1">
            <a:spLocks noGrp="1"/>
          </p:cNvSpPr>
          <p:nvPr>
            <p:ph type="title"/>
          </p:nvPr>
        </p:nvSpPr>
        <p:spPr>
          <a:xfrm>
            <a:off x="2173288" y="560388"/>
            <a:ext cx="8774112" cy="688975"/>
          </a:xfrm>
        </p:spPr>
        <p:txBody>
          <a:bodyPr wrap="square" lIns="0" tIns="12065" rIns="0" bIns="0">
            <a:spAutoFit/>
          </a:bodyPr>
          <a:lstStyle/>
          <a:p>
            <a:pPr marL="12700" eaLnBrk="1" fontAlgn="auto" hangingPunct="1">
              <a:lnSpc>
                <a:spcPct val="100000"/>
              </a:lnSpc>
              <a:spcBef>
                <a:spcPts val="95"/>
              </a:spcBef>
              <a:spcAft>
                <a:spcPts val="0"/>
              </a:spcAft>
              <a:defRPr/>
            </a:pPr>
            <a:r>
              <a:rPr lang="pt-BR" sz="4400" b="1" spc="-35" dirty="0">
                <a:solidFill>
                  <a:schemeClr val="accent5">
                    <a:lumMod val="75000"/>
                  </a:schemeClr>
                </a:solidFill>
                <a:cs typeface="Century Gothic"/>
              </a:rPr>
              <a:t>Por que </a:t>
            </a:r>
            <a:r>
              <a:rPr sz="4400" b="1" spc="-45" dirty="0">
                <a:solidFill>
                  <a:schemeClr val="accent5">
                    <a:lumMod val="75000"/>
                  </a:schemeClr>
                </a:solidFill>
                <a:cs typeface="Century Gothic"/>
              </a:rPr>
              <a:t>exist</a:t>
            </a:r>
            <a:r>
              <a:rPr lang="pt-BR" sz="4400" b="1" spc="-45" dirty="0">
                <a:solidFill>
                  <a:schemeClr val="accent5">
                    <a:lumMod val="75000"/>
                  </a:schemeClr>
                </a:solidFill>
                <a:cs typeface="Century Gothic"/>
              </a:rPr>
              <a:t>em os </a:t>
            </a:r>
            <a:r>
              <a:rPr lang="pt-BR" sz="4400" b="1" spc="-45" dirty="0" err="1">
                <a:solidFill>
                  <a:schemeClr val="accent5">
                    <a:lumMod val="75000"/>
                  </a:schemeClr>
                </a:solidFill>
                <a:cs typeface="Century Gothic"/>
              </a:rPr>
              <a:t>ods</a:t>
            </a:r>
            <a:r>
              <a:rPr sz="4400" b="1" spc="-45" dirty="0">
                <a:solidFill>
                  <a:schemeClr val="accent5">
                    <a:lumMod val="75000"/>
                  </a:schemeClr>
                </a:solidFill>
                <a:cs typeface="Century Gothic"/>
              </a:rPr>
              <a:t>?</a:t>
            </a:r>
            <a:endParaRPr sz="4400" dirty="0">
              <a:solidFill>
                <a:schemeClr val="accent5">
                  <a:lumMod val="75000"/>
                </a:schemeClr>
              </a:solidFill>
              <a:cs typeface="Century Gothic"/>
            </a:endParaRPr>
          </a:p>
        </p:txBody>
      </p:sp>
      <p:sp>
        <p:nvSpPr>
          <p:cNvPr id="59395" name="object 3">
            <a:extLst>
              <a:ext uri="{FF2B5EF4-FFF2-40B4-BE49-F238E27FC236}">
                <a16:creationId xmlns:a16="http://schemas.microsoft.com/office/drawing/2014/main" id="{FE4F7716-2F64-804E-A4CB-E233FFA2B474}"/>
              </a:ext>
            </a:extLst>
          </p:cNvPr>
          <p:cNvSpPr>
            <a:spLocks noGrp="1"/>
          </p:cNvSpPr>
          <p:nvPr>
            <p:ph idx="1"/>
          </p:nvPr>
        </p:nvSpPr>
        <p:spPr>
          <a:xfrm>
            <a:off x="838200" y="1590675"/>
            <a:ext cx="10515600" cy="4978400"/>
          </a:xfrm>
        </p:spPr>
        <p:txBody>
          <a:bodyPr lIns="0" tIns="197485" rIns="0" bIns="0">
            <a:spAutoFit/>
          </a:bodyPr>
          <a:lstStyle/>
          <a:p>
            <a:pPr eaLnBrk="1" hangingPunct="1"/>
            <a:r>
              <a:rPr lang="pt-BR" altLang="pt-BR"/>
              <a:t>A desigualdade está aumentando enquanto ecossistemas essenciais estão em declínio.</a:t>
            </a:r>
          </a:p>
          <a:p>
            <a:pPr eaLnBrk="1" hangingPunct="1"/>
            <a:r>
              <a:rPr lang="pt-BR" altLang="pt-BR"/>
              <a:t>As principais tendências sociais e ambientais das últimas décadas são insustentáveis. Se deixadas sem controle, levarão a sociedade global ao colapso.</a:t>
            </a:r>
          </a:p>
          <a:p>
            <a:pPr eaLnBrk="1" hangingPunct="1"/>
            <a:r>
              <a:rPr lang="pt-BR" altLang="pt-BR"/>
              <a:t>Os ODS são o plano global da crise: o caminho acordado, justo e verde para tirar a humanidade da confusão social e ambiental que a humanidade criou no último meio século.</a:t>
            </a:r>
          </a:p>
          <a:p>
            <a:pPr eaLnBrk="1" hangingPunct="1"/>
            <a:r>
              <a:rPr lang="pt-BR" altLang="pt-BR"/>
              <a:t>Os ODS objetivam um mundo onde todos os seres humanos possam viver bem, protegendo e respeitando as necessidades do planeta que compartilhamos. Eles representam o maior plano de ação global dos governos que afirmam lutar para esse fim.</a:t>
            </a:r>
          </a:p>
          <a:p>
            <a:pPr eaLnBrk="1" hangingPunct="1"/>
            <a:r>
              <a:rPr lang="pt-BR" altLang="pt-BR"/>
              <a:t>Precederam os ODM.</a:t>
            </a:r>
            <a:br>
              <a:rPr lang="en-US" altLang="pt-BR"/>
            </a:br>
            <a:endParaRPr lang="pt-BR" altLang="pt-BR">
              <a:solidFill>
                <a:srgbClr val="5F196F"/>
              </a:solidFill>
            </a:endParaRPr>
          </a:p>
        </p:txBody>
      </p:sp>
      <p:pic>
        <p:nvPicPr>
          <p:cNvPr id="59396" name="Picture 3" descr="C2-HD-BTM.png">
            <a:extLst>
              <a:ext uri="{FF2B5EF4-FFF2-40B4-BE49-F238E27FC236}">
                <a16:creationId xmlns:a16="http://schemas.microsoft.com/office/drawing/2014/main" id="{10D37D6E-E89A-8142-866B-D420165EAA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08763"/>
            <a:ext cx="121920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bject 2">
            <a:extLst>
              <a:ext uri="{FF2B5EF4-FFF2-40B4-BE49-F238E27FC236}">
                <a16:creationId xmlns:a16="http://schemas.microsoft.com/office/drawing/2014/main" id="{BDE958CF-69E2-1846-896F-1A4708AAD3D4}"/>
              </a:ext>
            </a:extLst>
          </p:cNvPr>
          <p:cNvSpPr>
            <a:spLocks noChangeArrowheads="1"/>
          </p:cNvSpPr>
          <p:nvPr/>
        </p:nvSpPr>
        <p:spPr bwMode="auto">
          <a:xfrm>
            <a:off x="2159000" y="1168400"/>
            <a:ext cx="7874000" cy="50784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pt-BR" altLang="pt-BR" sz="1800"/>
          </a:p>
        </p:txBody>
      </p:sp>
      <p:pic>
        <p:nvPicPr>
          <p:cNvPr id="60419" name="Picture 2" descr="C2-HD-BTM.png">
            <a:extLst>
              <a:ext uri="{FF2B5EF4-FFF2-40B4-BE49-F238E27FC236}">
                <a16:creationId xmlns:a16="http://schemas.microsoft.com/office/drawing/2014/main" id="{D127DE18-B18B-1849-B8CD-CBB7AA5106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C6B2023-41FC-264F-9383-F2CAD2457903}"/>
              </a:ext>
            </a:extLst>
          </p:cNvPr>
          <p:cNvSpPr txBox="1">
            <a:spLocks noGrp="1"/>
          </p:cNvSpPr>
          <p:nvPr>
            <p:ph type="title"/>
          </p:nvPr>
        </p:nvSpPr>
        <p:spPr>
          <a:xfrm>
            <a:off x="606425" y="649288"/>
            <a:ext cx="11306175" cy="1366837"/>
          </a:xfrm>
        </p:spPr>
        <p:txBody>
          <a:bodyPr wrap="square" lIns="0" tIns="12065" rIns="0" bIns="0">
            <a:spAutoFit/>
          </a:bodyPr>
          <a:lstStyle/>
          <a:p>
            <a:pPr marL="12700" eaLnBrk="1" fontAlgn="auto" hangingPunct="1">
              <a:lnSpc>
                <a:spcPct val="100000"/>
              </a:lnSpc>
              <a:spcBef>
                <a:spcPts val="95"/>
              </a:spcBef>
              <a:spcAft>
                <a:spcPts val="0"/>
              </a:spcAft>
              <a:defRPr/>
            </a:pPr>
            <a:r>
              <a:rPr lang="pt-BR" sz="4400" b="1" spc="-45" dirty="0">
                <a:solidFill>
                  <a:schemeClr val="accent5">
                    <a:lumMod val="75000"/>
                  </a:schemeClr>
                </a:solidFill>
                <a:cs typeface="Century Gothic"/>
              </a:rPr>
              <a:t>ODSS</a:t>
            </a:r>
            <a:r>
              <a:rPr sz="4400" b="1" spc="-45" dirty="0">
                <a:solidFill>
                  <a:schemeClr val="accent5">
                    <a:lumMod val="75000"/>
                  </a:schemeClr>
                </a:solidFill>
                <a:cs typeface="Century Gothic"/>
              </a:rPr>
              <a:t>: </a:t>
            </a:r>
            <a:r>
              <a:rPr lang="pt-BR" sz="4400" b="1" spc="-45" dirty="0">
                <a:solidFill>
                  <a:schemeClr val="accent5">
                    <a:lumMod val="75000"/>
                  </a:schemeClr>
                </a:solidFill>
                <a:cs typeface="Century Gothic"/>
              </a:rPr>
              <a:t>CORTE TRANSVERSAL E </a:t>
            </a:r>
            <a:r>
              <a:rPr sz="4400" b="1" spc="-295" dirty="0">
                <a:solidFill>
                  <a:schemeClr val="accent5">
                    <a:lumMod val="75000"/>
                  </a:schemeClr>
                </a:solidFill>
                <a:cs typeface="Century Gothic"/>
              </a:rPr>
              <a:t> </a:t>
            </a:r>
            <a:r>
              <a:rPr sz="4400" b="1" spc="-50" dirty="0">
                <a:solidFill>
                  <a:schemeClr val="accent5">
                    <a:lumMod val="75000"/>
                  </a:schemeClr>
                </a:solidFill>
                <a:cs typeface="Century Gothic"/>
              </a:rPr>
              <a:t>Multidimensional</a:t>
            </a:r>
            <a:endParaRPr sz="4400" dirty="0">
              <a:solidFill>
                <a:schemeClr val="accent5">
                  <a:lumMod val="75000"/>
                </a:schemeClr>
              </a:solidFill>
              <a:cs typeface="Century Gothic"/>
            </a:endParaRPr>
          </a:p>
        </p:txBody>
      </p:sp>
      <p:sp>
        <p:nvSpPr>
          <p:cNvPr id="3" name="object 3">
            <a:extLst>
              <a:ext uri="{FF2B5EF4-FFF2-40B4-BE49-F238E27FC236}">
                <a16:creationId xmlns:a16="http://schemas.microsoft.com/office/drawing/2014/main" id="{2FDB679B-5B6F-4B48-A6B7-05E815CDE454}"/>
              </a:ext>
            </a:extLst>
          </p:cNvPr>
          <p:cNvSpPr txBox="1"/>
          <p:nvPr/>
        </p:nvSpPr>
        <p:spPr>
          <a:xfrm>
            <a:off x="1362075" y="2066925"/>
            <a:ext cx="9394825" cy="4141788"/>
          </a:xfrm>
          <a:prstGeom prst="rect">
            <a:avLst/>
          </a:prstGeom>
        </p:spPr>
        <p:txBody>
          <a:bodyPr lIns="0" tIns="12065" rIns="0" bIns="0">
            <a:spAutoFit/>
          </a:bodyPr>
          <a:lstStyle/>
          <a:p>
            <a:pPr marL="12700" eaLnBrk="1" fontAlgn="auto" hangingPunct="1">
              <a:lnSpc>
                <a:spcPts val="3885"/>
              </a:lnSpc>
              <a:spcBef>
                <a:spcPts val="95"/>
              </a:spcBef>
              <a:spcAft>
                <a:spcPts val="0"/>
              </a:spcAft>
              <a:defRPr/>
            </a:pPr>
            <a:r>
              <a:rPr lang="pt-BR" sz="3500" dirty="0">
                <a:cs typeface="Calibri"/>
              </a:rPr>
              <a:t>Os</a:t>
            </a:r>
            <a:r>
              <a:rPr sz="3500" dirty="0">
                <a:cs typeface="Calibri"/>
              </a:rPr>
              <a:t> 17 </a:t>
            </a:r>
            <a:r>
              <a:rPr lang="pt-BR" sz="3500" dirty="0">
                <a:cs typeface="Calibri"/>
              </a:rPr>
              <a:t>ODS</a:t>
            </a:r>
            <a:r>
              <a:rPr sz="3500" dirty="0">
                <a:cs typeface="Calibri"/>
              </a:rPr>
              <a:t>s </a:t>
            </a:r>
            <a:r>
              <a:rPr sz="3500" spc="-15" dirty="0">
                <a:cs typeface="Calibri"/>
              </a:rPr>
              <a:t>co</a:t>
            </a:r>
            <a:r>
              <a:rPr lang="pt-BR" sz="3500" spc="-15" dirty="0" err="1">
                <a:cs typeface="Calibri"/>
              </a:rPr>
              <a:t>brem</a:t>
            </a:r>
            <a:r>
              <a:rPr lang="pt-BR" sz="3500" spc="-15" dirty="0">
                <a:cs typeface="Calibri"/>
              </a:rPr>
              <a:t> 5</a:t>
            </a:r>
            <a:r>
              <a:rPr lang="en-AU" sz="3500" spc="35" dirty="0">
                <a:cs typeface="Calibri"/>
              </a:rPr>
              <a:t> </a:t>
            </a:r>
            <a:r>
              <a:rPr sz="3500" spc="5" dirty="0" err="1">
                <a:cs typeface="Calibri"/>
              </a:rPr>
              <a:t>dimens</a:t>
            </a:r>
            <a:r>
              <a:rPr lang="pt-BR" sz="3500" spc="5" dirty="0" err="1">
                <a:cs typeface="Calibri"/>
              </a:rPr>
              <a:t>ões</a:t>
            </a:r>
            <a:r>
              <a:rPr lang="pt-BR" sz="3500" spc="5" dirty="0">
                <a:cs typeface="Calibri"/>
              </a:rPr>
              <a:t> críticas, também conhecidas como</a:t>
            </a:r>
            <a:r>
              <a:rPr sz="3500" dirty="0">
                <a:cs typeface="Calibri"/>
              </a:rPr>
              <a:t> </a:t>
            </a:r>
            <a:r>
              <a:rPr sz="3500" spc="-5" dirty="0">
                <a:solidFill>
                  <a:schemeClr val="accent2">
                    <a:lumMod val="60000"/>
                    <a:lumOff val="40000"/>
                  </a:schemeClr>
                </a:solidFill>
                <a:cs typeface="Calibri"/>
              </a:rPr>
              <a:t>5</a:t>
            </a:r>
            <a:r>
              <a:rPr sz="3500" spc="30" dirty="0">
                <a:solidFill>
                  <a:schemeClr val="accent2">
                    <a:lumMod val="60000"/>
                    <a:lumOff val="40000"/>
                  </a:schemeClr>
                </a:solidFill>
                <a:cs typeface="Calibri"/>
              </a:rPr>
              <a:t> </a:t>
            </a:r>
            <a:r>
              <a:rPr sz="3500" spc="-30" dirty="0">
                <a:solidFill>
                  <a:schemeClr val="accent2">
                    <a:lumMod val="60000"/>
                    <a:lumOff val="40000"/>
                  </a:schemeClr>
                </a:solidFill>
                <a:cs typeface="Calibri"/>
              </a:rPr>
              <a:t>Ps</a:t>
            </a:r>
            <a:r>
              <a:rPr sz="3500" spc="-30" dirty="0">
                <a:cs typeface="Calibri"/>
              </a:rPr>
              <a:t>:</a:t>
            </a:r>
            <a:endParaRPr sz="3500" dirty="0">
              <a:cs typeface="Calibri"/>
            </a:endParaRPr>
          </a:p>
          <a:p>
            <a:pPr eaLnBrk="1" fontAlgn="auto" hangingPunct="1">
              <a:spcBef>
                <a:spcPts val="0"/>
              </a:spcBef>
              <a:spcAft>
                <a:spcPts val="0"/>
              </a:spcAft>
              <a:defRPr/>
            </a:pPr>
            <a:endParaRPr sz="3500" dirty="0">
              <a:cs typeface="Calibri"/>
            </a:endParaRPr>
          </a:p>
          <a:p>
            <a:pPr marL="927100" indent="-640080" eaLnBrk="1" fontAlgn="auto" hangingPunct="1">
              <a:lnSpc>
                <a:spcPts val="4079"/>
              </a:lnSpc>
              <a:spcBef>
                <a:spcPts val="5"/>
              </a:spcBef>
              <a:spcAft>
                <a:spcPts val="0"/>
              </a:spcAft>
              <a:buFont typeface="Wingdings 2"/>
              <a:buChar char=""/>
              <a:tabLst>
                <a:tab pos="926465" algn="l"/>
                <a:tab pos="927100" algn="l"/>
              </a:tabLst>
              <a:defRPr/>
            </a:pPr>
            <a:r>
              <a:rPr sz="3500" spc="-15" dirty="0">
                <a:solidFill>
                  <a:schemeClr val="accent2">
                    <a:lumMod val="60000"/>
                    <a:lumOff val="40000"/>
                  </a:schemeClr>
                </a:solidFill>
                <a:cs typeface="Calibri"/>
              </a:rPr>
              <a:t>P</a:t>
            </a:r>
            <a:r>
              <a:rPr sz="3500" spc="-15" dirty="0">
                <a:solidFill>
                  <a:srgbClr val="252525"/>
                </a:solidFill>
                <a:cs typeface="Calibri"/>
              </a:rPr>
              <a:t>e</a:t>
            </a:r>
            <a:r>
              <a:rPr lang="pt-BR" sz="3500" spc="-15" dirty="0" err="1">
                <a:solidFill>
                  <a:srgbClr val="252525"/>
                </a:solidFill>
                <a:cs typeface="Calibri"/>
              </a:rPr>
              <a:t>ssoas</a:t>
            </a:r>
            <a:r>
              <a:rPr sz="3500" spc="-5" dirty="0">
                <a:solidFill>
                  <a:srgbClr val="252525"/>
                </a:solidFill>
                <a:cs typeface="Calibri"/>
              </a:rPr>
              <a:t> </a:t>
            </a:r>
            <a:r>
              <a:rPr sz="3500" spc="-10" dirty="0">
                <a:solidFill>
                  <a:schemeClr val="accent3">
                    <a:lumMod val="75000"/>
                  </a:schemeClr>
                </a:solidFill>
                <a:cs typeface="Calibri"/>
              </a:rPr>
              <a:t>(1-7)</a:t>
            </a:r>
            <a:endParaRPr sz="3500" dirty="0">
              <a:solidFill>
                <a:schemeClr val="accent3">
                  <a:lumMod val="75000"/>
                </a:schemeClr>
              </a:solidFill>
              <a:cs typeface="Calibri"/>
            </a:endParaRPr>
          </a:p>
          <a:p>
            <a:pPr marL="927100" indent="-640080" eaLnBrk="1" fontAlgn="auto" hangingPunct="1">
              <a:lnSpc>
                <a:spcPts val="3960"/>
              </a:lnSpc>
              <a:spcBef>
                <a:spcPts val="0"/>
              </a:spcBef>
              <a:spcAft>
                <a:spcPts val="0"/>
              </a:spcAft>
              <a:buFont typeface="Wingdings 2"/>
              <a:buChar char=""/>
              <a:tabLst>
                <a:tab pos="926465" algn="l"/>
                <a:tab pos="927100" algn="l"/>
              </a:tabLst>
              <a:defRPr/>
            </a:pPr>
            <a:r>
              <a:rPr sz="3500" spc="-15" dirty="0" err="1">
                <a:solidFill>
                  <a:schemeClr val="accent2">
                    <a:lumMod val="60000"/>
                    <a:lumOff val="40000"/>
                  </a:schemeClr>
                </a:solidFill>
                <a:cs typeface="Calibri"/>
              </a:rPr>
              <a:t>P</a:t>
            </a:r>
            <a:r>
              <a:rPr sz="3500" spc="-15" dirty="0" err="1">
                <a:solidFill>
                  <a:srgbClr val="252525"/>
                </a:solidFill>
                <a:cs typeface="Calibri"/>
              </a:rPr>
              <a:t>rosperi</a:t>
            </a:r>
            <a:r>
              <a:rPr lang="pt-BR" sz="3500" spc="-15" dirty="0" err="1">
                <a:solidFill>
                  <a:srgbClr val="252525"/>
                </a:solidFill>
                <a:cs typeface="Calibri"/>
              </a:rPr>
              <a:t>dade</a:t>
            </a:r>
            <a:r>
              <a:rPr sz="3500" spc="5" dirty="0">
                <a:solidFill>
                  <a:srgbClr val="252525"/>
                </a:solidFill>
                <a:cs typeface="Calibri"/>
              </a:rPr>
              <a:t> </a:t>
            </a:r>
            <a:r>
              <a:rPr sz="3500" spc="-5" dirty="0">
                <a:solidFill>
                  <a:schemeClr val="accent3">
                    <a:lumMod val="75000"/>
                  </a:schemeClr>
                </a:solidFill>
                <a:cs typeface="Calibri"/>
              </a:rPr>
              <a:t>(8-11)</a:t>
            </a:r>
            <a:endParaRPr sz="3500" dirty="0">
              <a:solidFill>
                <a:schemeClr val="accent3">
                  <a:lumMod val="75000"/>
                </a:schemeClr>
              </a:solidFill>
              <a:cs typeface="Calibri"/>
            </a:endParaRPr>
          </a:p>
          <a:p>
            <a:pPr marL="927100" indent="-640080" eaLnBrk="1" fontAlgn="auto" hangingPunct="1">
              <a:lnSpc>
                <a:spcPts val="3960"/>
              </a:lnSpc>
              <a:spcBef>
                <a:spcPts val="0"/>
              </a:spcBef>
              <a:spcAft>
                <a:spcPts val="0"/>
              </a:spcAft>
              <a:buFont typeface="Wingdings 2"/>
              <a:buChar char=""/>
              <a:tabLst>
                <a:tab pos="926465" algn="l"/>
                <a:tab pos="927100" algn="l"/>
              </a:tabLst>
              <a:defRPr/>
            </a:pPr>
            <a:r>
              <a:rPr sz="3500" spc="-5" dirty="0">
                <a:solidFill>
                  <a:schemeClr val="accent2">
                    <a:lumMod val="60000"/>
                    <a:lumOff val="40000"/>
                  </a:schemeClr>
                </a:solidFill>
                <a:cs typeface="Calibri"/>
              </a:rPr>
              <a:t>P</a:t>
            </a:r>
            <a:r>
              <a:rPr sz="3500" spc="-5" dirty="0">
                <a:solidFill>
                  <a:srgbClr val="252525"/>
                </a:solidFill>
                <a:cs typeface="Calibri"/>
              </a:rPr>
              <a:t>lanet</a:t>
            </a:r>
            <a:r>
              <a:rPr lang="pt-BR" sz="3500" spc="-5" dirty="0">
                <a:solidFill>
                  <a:srgbClr val="252525"/>
                </a:solidFill>
                <a:cs typeface="Calibri"/>
              </a:rPr>
              <a:t>a</a:t>
            </a:r>
            <a:r>
              <a:rPr sz="3500" spc="-10" dirty="0">
                <a:solidFill>
                  <a:srgbClr val="252525"/>
                </a:solidFill>
                <a:cs typeface="Calibri"/>
              </a:rPr>
              <a:t> </a:t>
            </a:r>
            <a:r>
              <a:rPr sz="3500" spc="-10" dirty="0">
                <a:solidFill>
                  <a:schemeClr val="accent3">
                    <a:lumMod val="75000"/>
                  </a:schemeClr>
                </a:solidFill>
                <a:cs typeface="Calibri"/>
              </a:rPr>
              <a:t>(12-14)</a:t>
            </a:r>
            <a:endParaRPr sz="3500" dirty="0">
              <a:solidFill>
                <a:schemeClr val="accent3">
                  <a:lumMod val="75000"/>
                </a:schemeClr>
              </a:solidFill>
              <a:cs typeface="Calibri"/>
            </a:endParaRPr>
          </a:p>
          <a:p>
            <a:pPr marL="927100" indent="-640080" eaLnBrk="1" fontAlgn="auto" hangingPunct="1">
              <a:lnSpc>
                <a:spcPts val="3960"/>
              </a:lnSpc>
              <a:spcBef>
                <a:spcPts val="0"/>
              </a:spcBef>
              <a:spcAft>
                <a:spcPts val="0"/>
              </a:spcAft>
              <a:buFont typeface="Wingdings 2"/>
              <a:buChar char=""/>
              <a:tabLst>
                <a:tab pos="926465" algn="l"/>
                <a:tab pos="927100" algn="l"/>
              </a:tabLst>
              <a:defRPr/>
            </a:pPr>
            <a:r>
              <a:rPr sz="3500" spc="-20" dirty="0">
                <a:solidFill>
                  <a:schemeClr val="accent2">
                    <a:lumMod val="60000"/>
                    <a:lumOff val="40000"/>
                  </a:schemeClr>
                </a:solidFill>
                <a:cs typeface="Calibri"/>
              </a:rPr>
              <a:t>P</a:t>
            </a:r>
            <a:r>
              <a:rPr lang="pt-BR" sz="3500" spc="-5" dirty="0">
                <a:solidFill>
                  <a:srgbClr val="252525"/>
                </a:solidFill>
                <a:cs typeface="Calibri"/>
              </a:rPr>
              <a:t>az</a:t>
            </a:r>
            <a:r>
              <a:rPr sz="3500" spc="-5" dirty="0">
                <a:solidFill>
                  <a:srgbClr val="252525"/>
                </a:solidFill>
                <a:cs typeface="Calibri"/>
              </a:rPr>
              <a:t> </a:t>
            </a:r>
            <a:r>
              <a:rPr sz="3500" spc="-10" dirty="0">
                <a:solidFill>
                  <a:schemeClr val="accent3">
                    <a:lumMod val="75000"/>
                  </a:schemeClr>
                </a:solidFill>
                <a:cs typeface="Calibri"/>
              </a:rPr>
              <a:t>(16)</a:t>
            </a:r>
            <a:endParaRPr sz="3500" dirty="0">
              <a:solidFill>
                <a:schemeClr val="accent3">
                  <a:lumMod val="75000"/>
                </a:schemeClr>
              </a:solidFill>
              <a:cs typeface="Calibri"/>
            </a:endParaRPr>
          </a:p>
          <a:p>
            <a:pPr marL="927100" indent="-640080" eaLnBrk="1" fontAlgn="auto" hangingPunct="1">
              <a:lnSpc>
                <a:spcPts val="4079"/>
              </a:lnSpc>
              <a:spcBef>
                <a:spcPts val="0"/>
              </a:spcBef>
              <a:spcAft>
                <a:spcPts val="0"/>
              </a:spcAft>
              <a:buFont typeface="Wingdings 2"/>
              <a:buChar char=""/>
              <a:tabLst>
                <a:tab pos="926465" algn="l"/>
                <a:tab pos="927100" algn="l"/>
              </a:tabLst>
              <a:defRPr/>
            </a:pPr>
            <a:r>
              <a:rPr sz="3500" spc="-20" dirty="0">
                <a:solidFill>
                  <a:schemeClr val="accent2">
                    <a:lumMod val="60000"/>
                    <a:lumOff val="40000"/>
                  </a:schemeClr>
                </a:solidFill>
                <a:cs typeface="Calibri"/>
              </a:rPr>
              <a:t>P</a:t>
            </a:r>
            <a:r>
              <a:rPr sz="3500" spc="-20" dirty="0">
                <a:solidFill>
                  <a:srgbClr val="252525"/>
                </a:solidFill>
                <a:cs typeface="Calibri"/>
              </a:rPr>
              <a:t>ar</a:t>
            </a:r>
            <a:r>
              <a:rPr lang="pt-BR" sz="3500" spc="-20" dirty="0" err="1">
                <a:solidFill>
                  <a:srgbClr val="252525"/>
                </a:solidFill>
                <a:cs typeface="Calibri"/>
              </a:rPr>
              <a:t>cerias</a:t>
            </a:r>
            <a:r>
              <a:rPr sz="3500" spc="10" dirty="0">
                <a:solidFill>
                  <a:srgbClr val="252525"/>
                </a:solidFill>
                <a:cs typeface="Calibri"/>
              </a:rPr>
              <a:t> </a:t>
            </a:r>
            <a:r>
              <a:rPr sz="3500" spc="-10" dirty="0">
                <a:solidFill>
                  <a:schemeClr val="accent3">
                    <a:lumMod val="75000"/>
                  </a:schemeClr>
                </a:solidFill>
                <a:cs typeface="Calibri"/>
              </a:rPr>
              <a:t>(17)</a:t>
            </a:r>
            <a:endParaRPr sz="3500" dirty="0">
              <a:solidFill>
                <a:schemeClr val="accent3">
                  <a:lumMod val="75000"/>
                </a:schemeClr>
              </a:solidFill>
              <a:cs typeface="Calibri"/>
            </a:endParaRPr>
          </a:p>
        </p:txBody>
      </p:sp>
      <p:pic>
        <p:nvPicPr>
          <p:cNvPr id="61444" name="Picture 3" descr="C2-HD-BTM.png">
            <a:extLst>
              <a:ext uri="{FF2B5EF4-FFF2-40B4-BE49-F238E27FC236}">
                <a16:creationId xmlns:a16="http://schemas.microsoft.com/office/drawing/2014/main" id="{45EA315A-5C3C-034E-8A42-3F8594C72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594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E37EFBDF-A658-CC4C-95B6-7F5FDC93CC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0" y="20002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descr="C2-HD-BTM.png">
            <a:extLst>
              <a:ext uri="{FF2B5EF4-FFF2-40B4-BE49-F238E27FC236}">
                <a16:creationId xmlns:a16="http://schemas.microsoft.com/office/drawing/2014/main" id="{7B81B442-0757-9A41-B19B-71E5CC1255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7D40EDC8-6EC4-2C49-9A18-CF6A6DDFB59B}"/>
              </a:ext>
            </a:extLst>
          </p:cNvPr>
          <p:cNvSpPr>
            <a:spLocks noGrp="1"/>
          </p:cNvSpPr>
          <p:nvPr>
            <p:ph type="body" idx="1"/>
          </p:nvPr>
        </p:nvSpPr>
        <p:spPr>
          <a:xfrm>
            <a:off x="4191000" y="1890713"/>
            <a:ext cx="7585075" cy="4200525"/>
          </a:xfrm>
        </p:spPr>
        <p:txBody>
          <a:bodyPr rtlCol="0"/>
          <a:lstStyle/>
          <a:p>
            <a:pPr marL="152396" indent="0" eaLnBrk="1" fontAlgn="auto" hangingPunct="1">
              <a:buFont typeface="Arial" panose="020B0604020202020204" pitchFamily="34" charset="0"/>
              <a:buNone/>
              <a:defRPr/>
            </a:pPr>
            <a:r>
              <a:rPr lang="en-AU" sz="3000" b="1" dirty="0" err="1">
                <a:solidFill>
                  <a:schemeClr val="accent5">
                    <a:lumMod val="75000"/>
                  </a:schemeClr>
                </a:solidFill>
              </a:rPr>
              <a:t>Nossa</a:t>
            </a:r>
            <a:r>
              <a:rPr lang="en-AU" sz="3000" b="1" dirty="0">
                <a:solidFill>
                  <a:schemeClr val="accent5">
                    <a:lumMod val="75000"/>
                  </a:schemeClr>
                </a:solidFill>
              </a:rPr>
              <a:t> </a:t>
            </a:r>
            <a:r>
              <a:rPr lang="en-AU" sz="3000" b="1" dirty="0" err="1">
                <a:solidFill>
                  <a:schemeClr val="accent5">
                    <a:lumMod val="75000"/>
                  </a:schemeClr>
                </a:solidFill>
              </a:rPr>
              <a:t>Missão</a:t>
            </a:r>
            <a:r>
              <a:rPr lang="en-AU" sz="3000" b="1" dirty="0">
                <a:solidFill>
                  <a:schemeClr val="accent5">
                    <a:lumMod val="75000"/>
                  </a:schemeClr>
                </a:solidFill>
              </a:rPr>
              <a:t> </a:t>
            </a:r>
            <a:r>
              <a:rPr lang="en-AU" sz="3000" b="1" dirty="0" err="1">
                <a:solidFill>
                  <a:schemeClr val="accent5">
                    <a:lumMod val="75000"/>
                  </a:schemeClr>
                </a:solidFill>
              </a:rPr>
              <a:t>como</a:t>
            </a:r>
            <a:r>
              <a:rPr lang="en-AU" sz="3000" b="1" dirty="0">
                <a:solidFill>
                  <a:srgbClr val="FF0000"/>
                </a:solidFill>
              </a:rPr>
              <a:t> Nome da </a:t>
            </a:r>
            <a:r>
              <a:rPr lang="en-AU" sz="3000" b="1" dirty="0" err="1">
                <a:solidFill>
                  <a:srgbClr val="FF0000"/>
                </a:solidFill>
              </a:rPr>
              <a:t>Congregação</a:t>
            </a:r>
            <a:r>
              <a:rPr lang="en-AU" sz="3000" b="1" dirty="0">
                <a:solidFill>
                  <a:schemeClr val="accent5">
                    <a:lumMod val="75000"/>
                  </a:schemeClr>
                </a:solidFill>
              </a:rPr>
              <a:t> é </a:t>
            </a:r>
            <a:r>
              <a:rPr lang="en-AU" sz="3000" b="1" dirty="0" err="1">
                <a:solidFill>
                  <a:srgbClr val="FF0000"/>
                </a:solidFill>
              </a:rPr>
              <a:t>escrever</a:t>
            </a:r>
            <a:r>
              <a:rPr lang="en-AU" sz="3000" b="1" dirty="0">
                <a:solidFill>
                  <a:srgbClr val="FF0000"/>
                </a:solidFill>
              </a:rPr>
              <a:t> a </a:t>
            </a:r>
            <a:r>
              <a:rPr lang="en-AU" sz="3000" b="1" dirty="0" err="1">
                <a:solidFill>
                  <a:srgbClr val="FF0000"/>
                </a:solidFill>
              </a:rPr>
              <a:t>missão</a:t>
            </a:r>
            <a:br>
              <a:rPr lang="en-AU" sz="3000" dirty="0"/>
            </a:br>
            <a:endParaRPr lang="en-US" sz="3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FBFCF0C-C1A4-6646-A2EC-B2BAB704B6B3}"/>
              </a:ext>
            </a:extLst>
          </p:cNvPr>
          <p:cNvSpPr txBox="1">
            <a:spLocks noGrp="1"/>
          </p:cNvSpPr>
          <p:nvPr>
            <p:ph type="title"/>
          </p:nvPr>
        </p:nvSpPr>
        <p:spPr>
          <a:xfrm>
            <a:off x="6473825" y="50800"/>
            <a:ext cx="4368800" cy="1368425"/>
          </a:xfrm>
        </p:spPr>
        <p:txBody>
          <a:bodyPr wrap="square" lIns="0" tIns="12700" rIns="0" bIns="0">
            <a:spAutoFit/>
          </a:bodyPr>
          <a:lstStyle/>
          <a:p>
            <a:pPr marL="12700" eaLnBrk="1" fontAlgn="auto" hangingPunct="1">
              <a:lnSpc>
                <a:spcPct val="100000"/>
              </a:lnSpc>
              <a:spcBef>
                <a:spcPts val="100"/>
              </a:spcBef>
              <a:spcAft>
                <a:spcPts val="0"/>
              </a:spcAft>
              <a:defRPr/>
            </a:pPr>
            <a:br>
              <a:rPr lang="pt-BR" sz="4400" b="1" spc="-45" dirty="0">
                <a:solidFill>
                  <a:schemeClr val="accent5">
                    <a:lumMod val="75000"/>
                  </a:schemeClr>
                </a:solidFill>
                <a:cs typeface="Century Gothic"/>
              </a:rPr>
            </a:br>
            <a:r>
              <a:rPr sz="4400" b="1" spc="-45" dirty="0">
                <a:solidFill>
                  <a:schemeClr val="accent5">
                    <a:lumMod val="75000"/>
                  </a:schemeClr>
                </a:solidFill>
                <a:cs typeface="Century Gothic"/>
              </a:rPr>
              <a:t>Pe</a:t>
            </a:r>
            <a:r>
              <a:rPr lang="pt-BR" sz="4400" b="1" spc="-45" dirty="0" err="1">
                <a:solidFill>
                  <a:schemeClr val="accent5">
                    <a:lumMod val="75000"/>
                  </a:schemeClr>
                </a:solidFill>
                <a:cs typeface="Century Gothic"/>
              </a:rPr>
              <a:t>ssoas</a:t>
            </a:r>
            <a:r>
              <a:rPr sz="4400" b="1" spc="-45" dirty="0">
                <a:solidFill>
                  <a:schemeClr val="accent5">
                    <a:lumMod val="75000"/>
                  </a:schemeClr>
                </a:solidFill>
                <a:cs typeface="Century Gothic"/>
              </a:rPr>
              <a:t>:</a:t>
            </a:r>
            <a:r>
              <a:rPr sz="4400" b="1" spc="-220" dirty="0">
                <a:solidFill>
                  <a:schemeClr val="accent5">
                    <a:lumMod val="75000"/>
                  </a:schemeClr>
                </a:solidFill>
                <a:cs typeface="Century Gothic"/>
              </a:rPr>
              <a:t> </a:t>
            </a:r>
            <a:r>
              <a:rPr sz="4400" b="1" spc="-35" dirty="0">
                <a:solidFill>
                  <a:schemeClr val="accent5">
                    <a:lumMod val="75000"/>
                  </a:schemeClr>
                </a:solidFill>
                <a:cs typeface="Century Gothic"/>
              </a:rPr>
              <a:t>1-7</a:t>
            </a:r>
            <a:endParaRPr sz="4400" dirty="0">
              <a:solidFill>
                <a:schemeClr val="accent5">
                  <a:lumMod val="75000"/>
                </a:schemeClr>
              </a:solidFill>
              <a:cs typeface="Century Gothic"/>
            </a:endParaRPr>
          </a:p>
        </p:txBody>
      </p:sp>
      <p:pic>
        <p:nvPicPr>
          <p:cNvPr id="62467" name="Picture 5" descr="C2-HD-BTM.png">
            <a:extLst>
              <a:ext uri="{FF2B5EF4-FFF2-40B4-BE49-F238E27FC236}">
                <a16:creationId xmlns:a16="http://schemas.microsoft.com/office/drawing/2014/main" id="{888D6485-57FA-0844-80CD-9A763BA6A7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Imagem 2">
            <a:extLst>
              <a:ext uri="{FF2B5EF4-FFF2-40B4-BE49-F238E27FC236}">
                <a16:creationId xmlns:a16="http://schemas.microsoft.com/office/drawing/2014/main" id="{3F7A9C1E-ECE5-0B42-A9BC-AE3F540F8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25725"/>
            <a:ext cx="121920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4F05514-B3FA-3A44-ACF5-BDF2352A7311}"/>
              </a:ext>
            </a:extLst>
          </p:cNvPr>
          <p:cNvSpPr txBox="1">
            <a:spLocks noGrp="1"/>
          </p:cNvSpPr>
          <p:nvPr>
            <p:ph type="title"/>
          </p:nvPr>
        </p:nvSpPr>
        <p:spPr>
          <a:xfrm>
            <a:off x="4924425" y="757238"/>
            <a:ext cx="6083300" cy="688975"/>
          </a:xfrm>
        </p:spPr>
        <p:txBody>
          <a:bodyPr wrap="square" lIns="0" tIns="12065" rIns="0" bIns="0">
            <a:spAutoFit/>
          </a:bodyPr>
          <a:lstStyle/>
          <a:p>
            <a:pPr marL="12700" eaLnBrk="1" fontAlgn="auto" hangingPunct="1">
              <a:lnSpc>
                <a:spcPct val="100000"/>
              </a:lnSpc>
              <a:spcBef>
                <a:spcPts val="95"/>
              </a:spcBef>
              <a:spcAft>
                <a:spcPts val="0"/>
              </a:spcAft>
              <a:defRPr/>
            </a:pPr>
            <a:r>
              <a:rPr sz="4400" b="1" spc="-50" dirty="0" err="1">
                <a:solidFill>
                  <a:schemeClr val="accent5">
                    <a:lumMod val="75000"/>
                  </a:schemeClr>
                </a:solidFill>
                <a:cs typeface="Century Gothic"/>
              </a:rPr>
              <a:t>Prosperi</a:t>
            </a:r>
            <a:r>
              <a:rPr lang="pt-BR" sz="4400" b="1" spc="-50" dirty="0" err="1">
                <a:solidFill>
                  <a:schemeClr val="accent5">
                    <a:lumMod val="75000"/>
                  </a:schemeClr>
                </a:solidFill>
                <a:cs typeface="Century Gothic"/>
              </a:rPr>
              <a:t>dade</a:t>
            </a:r>
            <a:r>
              <a:rPr sz="4400" b="1" spc="-175" dirty="0">
                <a:solidFill>
                  <a:schemeClr val="accent5">
                    <a:lumMod val="75000"/>
                  </a:schemeClr>
                </a:solidFill>
                <a:cs typeface="Century Gothic"/>
              </a:rPr>
              <a:t> </a:t>
            </a:r>
            <a:r>
              <a:rPr sz="4400" b="1" spc="-50" dirty="0">
                <a:solidFill>
                  <a:schemeClr val="accent5">
                    <a:lumMod val="75000"/>
                  </a:schemeClr>
                </a:solidFill>
                <a:cs typeface="Century Gothic"/>
              </a:rPr>
              <a:t>8-11</a:t>
            </a:r>
            <a:endParaRPr sz="4400" dirty="0">
              <a:solidFill>
                <a:schemeClr val="accent5">
                  <a:lumMod val="75000"/>
                </a:schemeClr>
              </a:solidFill>
              <a:cs typeface="Century Gothic"/>
            </a:endParaRPr>
          </a:p>
        </p:txBody>
      </p:sp>
      <p:pic>
        <p:nvPicPr>
          <p:cNvPr id="63491" name="Picture 3" descr="C2-HD-BTM.png">
            <a:extLst>
              <a:ext uri="{FF2B5EF4-FFF2-40B4-BE49-F238E27FC236}">
                <a16:creationId xmlns:a16="http://schemas.microsoft.com/office/drawing/2014/main" id="{1114C6E1-6E5A-1F40-8EBA-16B79F8EC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m 2">
            <a:extLst>
              <a:ext uri="{FF2B5EF4-FFF2-40B4-BE49-F238E27FC236}">
                <a16:creationId xmlns:a16="http://schemas.microsoft.com/office/drawing/2014/main" id="{CFC9A990-2D48-0D4C-A7F2-D6213231F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363" y="2551113"/>
            <a:ext cx="3657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agem 3">
            <a:extLst>
              <a:ext uri="{FF2B5EF4-FFF2-40B4-BE49-F238E27FC236}">
                <a16:creationId xmlns:a16="http://schemas.microsoft.com/office/drawing/2014/main" id="{5FD695C4-F9CC-7547-8281-54380BFA5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863" y="2532063"/>
            <a:ext cx="37338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180A52E-5FA3-8E4A-B370-E9C81765E88A}"/>
              </a:ext>
            </a:extLst>
          </p:cNvPr>
          <p:cNvSpPr txBox="1">
            <a:spLocks noGrp="1"/>
          </p:cNvSpPr>
          <p:nvPr>
            <p:ph type="title"/>
          </p:nvPr>
        </p:nvSpPr>
        <p:spPr>
          <a:xfrm>
            <a:off x="6096000" y="628650"/>
            <a:ext cx="4394200" cy="688975"/>
          </a:xfrm>
        </p:spPr>
        <p:txBody>
          <a:bodyPr wrap="square" lIns="0" tIns="12065" rIns="0" bIns="0">
            <a:spAutoFit/>
          </a:bodyPr>
          <a:lstStyle/>
          <a:p>
            <a:pPr marL="12700" eaLnBrk="1" fontAlgn="auto" hangingPunct="1">
              <a:lnSpc>
                <a:spcPct val="100000"/>
              </a:lnSpc>
              <a:spcBef>
                <a:spcPts val="95"/>
              </a:spcBef>
              <a:spcAft>
                <a:spcPts val="0"/>
              </a:spcAft>
              <a:defRPr/>
            </a:pPr>
            <a:r>
              <a:rPr sz="4400" b="1" spc="-45" dirty="0">
                <a:solidFill>
                  <a:schemeClr val="accent5">
                    <a:lumMod val="75000"/>
                  </a:schemeClr>
                </a:solidFill>
                <a:cs typeface="Century Gothic"/>
              </a:rPr>
              <a:t>Planet</a:t>
            </a:r>
            <a:r>
              <a:rPr lang="pt-BR" sz="4400" b="1" spc="-45" dirty="0">
                <a:solidFill>
                  <a:schemeClr val="accent5">
                    <a:lumMod val="75000"/>
                  </a:schemeClr>
                </a:solidFill>
                <a:cs typeface="Century Gothic"/>
              </a:rPr>
              <a:t>a</a:t>
            </a:r>
            <a:r>
              <a:rPr sz="4400" b="1" spc="-45" dirty="0">
                <a:solidFill>
                  <a:schemeClr val="accent5">
                    <a:lumMod val="75000"/>
                  </a:schemeClr>
                </a:solidFill>
                <a:cs typeface="Century Gothic"/>
              </a:rPr>
              <a:t> </a:t>
            </a:r>
            <a:r>
              <a:rPr sz="4400" b="1" spc="-5" dirty="0">
                <a:solidFill>
                  <a:schemeClr val="accent5">
                    <a:lumMod val="75000"/>
                  </a:schemeClr>
                </a:solidFill>
                <a:cs typeface="Century Gothic"/>
              </a:rPr>
              <a:t>:</a:t>
            </a:r>
            <a:r>
              <a:rPr sz="4400" b="1" spc="-245" dirty="0">
                <a:solidFill>
                  <a:schemeClr val="accent5">
                    <a:lumMod val="75000"/>
                  </a:schemeClr>
                </a:solidFill>
                <a:cs typeface="Century Gothic"/>
              </a:rPr>
              <a:t> </a:t>
            </a:r>
            <a:r>
              <a:rPr sz="4400" b="1" spc="-55" dirty="0">
                <a:solidFill>
                  <a:schemeClr val="accent5">
                    <a:lumMod val="75000"/>
                  </a:schemeClr>
                </a:solidFill>
                <a:cs typeface="Century Gothic"/>
              </a:rPr>
              <a:t>12</a:t>
            </a:r>
            <a:r>
              <a:rPr lang="en-AU" sz="4400" b="1" spc="-55" dirty="0">
                <a:solidFill>
                  <a:schemeClr val="accent5">
                    <a:lumMod val="75000"/>
                  </a:schemeClr>
                </a:solidFill>
                <a:cs typeface="Century Gothic"/>
              </a:rPr>
              <a:t>-</a:t>
            </a:r>
            <a:r>
              <a:rPr sz="4400" b="1" spc="-55" dirty="0">
                <a:solidFill>
                  <a:schemeClr val="accent5">
                    <a:lumMod val="75000"/>
                  </a:schemeClr>
                </a:solidFill>
                <a:cs typeface="Century Gothic"/>
              </a:rPr>
              <a:t>15</a:t>
            </a:r>
            <a:endParaRPr sz="4400" dirty="0">
              <a:solidFill>
                <a:schemeClr val="accent5">
                  <a:lumMod val="75000"/>
                </a:schemeClr>
              </a:solidFill>
              <a:cs typeface="Century Gothic"/>
            </a:endParaRPr>
          </a:p>
        </p:txBody>
      </p:sp>
      <p:pic>
        <p:nvPicPr>
          <p:cNvPr id="64515" name="Picture 4" descr="C2-HD-BTM.png">
            <a:extLst>
              <a:ext uri="{FF2B5EF4-FFF2-40B4-BE49-F238E27FC236}">
                <a16:creationId xmlns:a16="http://schemas.microsoft.com/office/drawing/2014/main" id="{D0733EF5-7FEE-894E-9B4F-B1400BE2DA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Imagem 2">
            <a:extLst>
              <a:ext uri="{FF2B5EF4-FFF2-40B4-BE49-F238E27FC236}">
                <a16:creationId xmlns:a16="http://schemas.microsoft.com/office/drawing/2014/main" id="{88DC268C-C0E5-D14B-A028-E00469095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314575"/>
            <a:ext cx="111061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7FFEF78-5EC5-454E-988C-A75CC5CA1D55}"/>
              </a:ext>
            </a:extLst>
          </p:cNvPr>
          <p:cNvSpPr txBox="1">
            <a:spLocks noGrp="1"/>
          </p:cNvSpPr>
          <p:nvPr>
            <p:ph type="title"/>
          </p:nvPr>
        </p:nvSpPr>
        <p:spPr>
          <a:xfrm>
            <a:off x="4132263" y="628650"/>
            <a:ext cx="7831137" cy="688975"/>
          </a:xfrm>
        </p:spPr>
        <p:txBody>
          <a:bodyPr wrap="square" lIns="0" tIns="12065" rIns="0" bIns="0">
            <a:spAutoFit/>
          </a:bodyPr>
          <a:lstStyle/>
          <a:p>
            <a:pPr marL="12700" eaLnBrk="1" fontAlgn="auto" hangingPunct="1">
              <a:lnSpc>
                <a:spcPct val="100000"/>
              </a:lnSpc>
              <a:spcBef>
                <a:spcPts val="95"/>
              </a:spcBef>
              <a:spcAft>
                <a:spcPts val="0"/>
              </a:spcAft>
              <a:defRPr/>
            </a:pPr>
            <a:r>
              <a:rPr sz="4400" b="1" spc="-45" dirty="0">
                <a:solidFill>
                  <a:schemeClr val="accent5">
                    <a:lumMod val="75000"/>
                  </a:schemeClr>
                </a:solidFill>
                <a:cs typeface="Century Gothic"/>
              </a:rPr>
              <a:t>P</a:t>
            </a:r>
            <a:r>
              <a:rPr lang="pt-BR" sz="4400" b="1" spc="-45" dirty="0">
                <a:solidFill>
                  <a:schemeClr val="accent5">
                    <a:lumMod val="75000"/>
                  </a:schemeClr>
                </a:solidFill>
                <a:cs typeface="Century Gothic"/>
              </a:rPr>
              <a:t>az e </a:t>
            </a:r>
            <a:r>
              <a:rPr sz="4400" b="1" spc="-50" dirty="0">
                <a:solidFill>
                  <a:schemeClr val="accent5">
                    <a:lumMod val="75000"/>
                  </a:schemeClr>
                </a:solidFill>
                <a:cs typeface="Century Gothic"/>
              </a:rPr>
              <a:t>Par</a:t>
            </a:r>
            <a:r>
              <a:rPr lang="pt-BR" sz="4400" b="1" spc="-50" dirty="0" err="1">
                <a:solidFill>
                  <a:schemeClr val="accent5">
                    <a:lumMod val="75000"/>
                  </a:schemeClr>
                </a:solidFill>
                <a:cs typeface="Century Gothic"/>
              </a:rPr>
              <a:t>cerias</a:t>
            </a:r>
            <a:r>
              <a:rPr sz="4400" b="1" spc="-5" dirty="0">
                <a:solidFill>
                  <a:schemeClr val="accent5">
                    <a:lumMod val="75000"/>
                  </a:schemeClr>
                </a:solidFill>
                <a:cs typeface="Century Gothic"/>
              </a:rPr>
              <a:t>:</a:t>
            </a:r>
            <a:r>
              <a:rPr sz="4400" b="1" spc="-405" dirty="0">
                <a:solidFill>
                  <a:schemeClr val="accent5">
                    <a:lumMod val="75000"/>
                  </a:schemeClr>
                </a:solidFill>
                <a:cs typeface="Century Gothic"/>
              </a:rPr>
              <a:t> </a:t>
            </a:r>
            <a:r>
              <a:rPr sz="4400" b="1" spc="-50" dirty="0">
                <a:solidFill>
                  <a:schemeClr val="accent5">
                    <a:lumMod val="75000"/>
                  </a:schemeClr>
                </a:solidFill>
                <a:cs typeface="Century Gothic"/>
              </a:rPr>
              <a:t>16-17</a:t>
            </a:r>
            <a:endParaRPr sz="4400" dirty="0">
              <a:solidFill>
                <a:schemeClr val="accent5">
                  <a:lumMod val="75000"/>
                </a:schemeClr>
              </a:solidFill>
              <a:cs typeface="Century Gothic"/>
            </a:endParaRPr>
          </a:p>
        </p:txBody>
      </p:sp>
      <p:pic>
        <p:nvPicPr>
          <p:cNvPr id="65539" name="Picture 3" descr="C2-HD-BTM.png">
            <a:extLst>
              <a:ext uri="{FF2B5EF4-FFF2-40B4-BE49-F238E27FC236}">
                <a16:creationId xmlns:a16="http://schemas.microsoft.com/office/drawing/2014/main" id="{07FF5072-AC00-674E-B5F9-47E9F7710F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Imagem 2">
            <a:extLst>
              <a:ext uri="{FF2B5EF4-FFF2-40B4-BE49-F238E27FC236}">
                <a16:creationId xmlns:a16="http://schemas.microsoft.com/office/drawing/2014/main" id="{82F1A770-D451-B145-A691-C9EAEEEFB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2262188"/>
            <a:ext cx="546735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BAC23AA3-B49E-074C-9D5A-000BADA20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590550"/>
            <a:ext cx="5699125"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 name="Google Shape;368;p47">
            <a:extLst>
              <a:ext uri="{FF2B5EF4-FFF2-40B4-BE49-F238E27FC236}">
                <a16:creationId xmlns:a16="http://schemas.microsoft.com/office/drawing/2014/main" id="{2C476C88-C2AC-2946-9404-E0161370A490}"/>
              </a:ext>
            </a:extLst>
          </p:cNvPr>
          <p:cNvPicPr preferRelativeResize="0"/>
          <p:nvPr/>
        </p:nvPicPr>
        <p:blipFill>
          <a:blip r:embed="rId4">
            <a:alphaModFix/>
          </a:blip>
          <a:stretch>
            <a:fillRect/>
          </a:stretch>
        </p:blipFill>
        <p:spPr>
          <a:xfrm>
            <a:off x="736600" y="947567"/>
            <a:ext cx="4962668" cy="5144033"/>
          </a:xfrm>
          <a:prstGeom prst="ellipse">
            <a:avLst/>
          </a:prstGeom>
          <a:noFill/>
          <a:ln>
            <a:noFill/>
          </a:ln>
        </p:spPr>
      </p:pic>
      <p:pic>
        <p:nvPicPr>
          <p:cNvPr id="66564" name="Picture 4" descr="C2-HD-BTM.png">
            <a:extLst>
              <a:ext uri="{FF2B5EF4-FFF2-40B4-BE49-F238E27FC236}">
                <a16:creationId xmlns:a16="http://schemas.microsoft.com/office/drawing/2014/main" id="{47C93066-A34F-C149-B4FC-C5BFA1D7BC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C15DFBB-ABC0-5145-AA60-63F09E506F93}"/>
              </a:ext>
            </a:extLst>
          </p:cNvPr>
          <p:cNvSpPr txBox="1">
            <a:spLocks noGrp="1"/>
          </p:cNvSpPr>
          <p:nvPr>
            <p:ph type="title"/>
          </p:nvPr>
        </p:nvSpPr>
        <p:spPr>
          <a:xfrm>
            <a:off x="3652838" y="438150"/>
            <a:ext cx="7323137" cy="1365250"/>
          </a:xfrm>
        </p:spPr>
        <p:txBody>
          <a:bodyPr wrap="square" lIns="0" tIns="12065" rIns="0" bIns="0">
            <a:spAutoFit/>
          </a:bodyPr>
          <a:lstStyle/>
          <a:p>
            <a:pPr marL="12700" eaLnBrk="1" fontAlgn="auto" hangingPunct="1">
              <a:lnSpc>
                <a:spcPct val="100000"/>
              </a:lnSpc>
              <a:spcBef>
                <a:spcPts val="95"/>
              </a:spcBef>
              <a:spcAft>
                <a:spcPts val="0"/>
              </a:spcAft>
              <a:defRPr/>
            </a:pPr>
            <a:r>
              <a:rPr lang="pt-BR" sz="4400" b="1" spc="-35" dirty="0">
                <a:solidFill>
                  <a:srgbClr val="17406C"/>
                </a:solidFill>
                <a:cs typeface="Century Gothic"/>
              </a:rPr>
              <a:t>QUEM VAI ALCANÇAR OS ODSS</a:t>
            </a:r>
            <a:r>
              <a:rPr sz="4400" b="1" spc="-45" dirty="0">
                <a:solidFill>
                  <a:srgbClr val="17406C"/>
                </a:solidFill>
                <a:cs typeface="Century Gothic"/>
              </a:rPr>
              <a:t>?</a:t>
            </a:r>
            <a:endParaRPr sz="4400" dirty="0">
              <a:cs typeface="Century Gothic"/>
            </a:endParaRPr>
          </a:p>
        </p:txBody>
      </p:sp>
      <p:sp>
        <p:nvSpPr>
          <p:cNvPr id="68611" name="object 3">
            <a:extLst>
              <a:ext uri="{FF2B5EF4-FFF2-40B4-BE49-F238E27FC236}">
                <a16:creationId xmlns:a16="http://schemas.microsoft.com/office/drawing/2014/main" id="{E7641F19-BA4C-454F-8483-607559480762}"/>
              </a:ext>
            </a:extLst>
          </p:cNvPr>
          <p:cNvSpPr txBox="1">
            <a:spLocks noChangeArrowheads="1"/>
          </p:cNvSpPr>
          <p:nvPr/>
        </p:nvSpPr>
        <p:spPr bwMode="auto">
          <a:xfrm>
            <a:off x="742950" y="1295400"/>
            <a:ext cx="102330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7329" rIns="0" bIns="0">
            <a:spAutoFit/>
          </a:bodyPr>
          <a:lstStyle>
            <a:lvl1pPr marL="195263" indent="-182563">
              <a:lnSpc>
                <a:spcPct val="90000"/>
              </a:lnSpc>
              <a:spcBef>
                <a:spcPts val="1000"/>
              </a:spcBef>
              <a:buFont typeface="Arial" panose="020B0604020202020204" pitchFamily="34" charset="0"/>
              <a:buChar char="•"/>
              <a:tabLst>
                <a:tab pos="195263" algn="l"/>
              </a:tabLst>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tabLst>
                <a:tab pos="195263" algn="l"/>
              </a:tabLst>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tabLst>
                <a:tab pos="195263" algn="l"/>
              </a:tabLst>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tabLst>
                <a:tab pos="195263" algn="l"/>
              </a:tabLst>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tabLst>
                <a:tab pos="195263" algn="l"/>
              </a:tabLst>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195263" algn="l"/>
              </a:tabLst>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195263" algn="l"/>
              </a:tabLst>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195263" algn="l"/>
              </a:tabLst>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195263" algn="l"/>
              </a:tabLst>
              <a:defRPr sz="1600">
                <a:solidFill>
                  <a:schemeClr val="tx1"/>
                </a:solidFill>
                <a:latin typeface="Century Gothic" panose="020B0502020202020204" pitchFamily="34" charset="0"/>
              </a:defRPr>
            </a:lvl9pPr>
          </a:lstStyle>
          <a:p>
            <a:pPr eaLnBrk="1" hangingPunct="1">
              <a:lnSpc>
                <a:spcPct val="100000"/>
              </a:lnSpc>
              <a:spcBef>
                <a:spcPts val="1250"/>
              </a:spcBef>
              <a:buSzPct val="80000"/>
            </a:pPr>
            <a:r>
              <a:rPr lang="pt-BR" altLang="pt-BR">
                <a:latin typeface="Calibri" panose="020F0502020204030204" pitchFamily="34" charset="0"/>
                <a:cs typeface="Calibri" panose="020F0502020204030204" pitchFamily="34" charset="0"/>
              </a:rPr>
              <a:t>Governos</a:t>
            </a:r>
          </a:p>
          <a:p>
            <a:pPr eaLnBrk="1" hangingPunct="1">
              <a:lnSpc>
                <a:spcPct val="100000"/>
              </a:lnSpc>
              <a:spcBef>
                <a:spcPts val="1213"/>
              </a:spcBef>
              <a:buSzPct val="80000"/>
            </a:pPr>
            <a:r>
              <a:rPr lang="pt-BR" altLang="pt-BR">
                <a:latin typeface="Calibri" panose="020F0502020204030204" pitchFamily="34" charset="0"/>
                <a:cs typeface="Calibri" panose="020F0502020204030204" pitchFamily="34" charset="0"/>
              </a:rPr>
              <a:t>Agências da ONU</a:t>
            </a:r>
          </a:p>
          <a:p>
            <a:pPr eaLnBrk="1" hangingPunct="1">
              <a:lnSpc>
                <a:spcPct val="100000"/>
              </a:lnSpc>
              <a:spcBef>
                <a:spcPts val="1200"/>
              </a:spcBef>
              <a:buSzPct val="80000"/>
            </a:pPr>
            <a:r>
              <a:rPr lang="pt-BR" altLang="pt-BR">
                <a:latin typeface="Calibri" panose="020F0502020204030204" pitchFamily="34" charset="0"/>
                <a:cs typeface="Calibri" panose="020F0502020204030204" pitchFamily="34" charset="0"/>
              </a:rPr>
              <a:t>Instituições acadêmicas</a:t>
            </a:r>
          </a:p>
          <a:p>
            <a:pPr eaLnBrk="1" hangingPunct="1">
              <a:lnSpc>
                <a:spcPct val="100000"/>
              </a:lnSpc>
              <a:spcBef>
                <a:spcPts val="1200"/>
              </a:spcBef>
              <a:buSzPct val="80000"/>
            </a:pPr>
            <a:r>
              <a:rPr lang="pt-BR" altLang="pt-BR">
                <a:latin typeface="Calibri" panose="020F0502020204030204" pitchFamily="34" charset="0"/>
                <a:cs typeface="Calibri" panose="020F0502020204030204" pitchFamily="34" charset="0"/>
              </a:rPr>
              <a:t>Empresas privadas</a:t>
            </a:r>
          </a:p>
          <a:p>
            <a:pPr eaLnBrk="1" hangingPunct="1">
              <a:lnSpc>
                <a:spcPct val="100000"/>
              </a:lnSpc>
              <a:spcBef>
                <a:spcPts val="1200"/>
              </a:spcBef>
              <a:buSzPct val="80000"/>
            </a:pPr>
            <a:r>
              <a:rPr lang="pt-BR" altLang="pt-BR">
                <a:latin typeface="Calibri" panose="020F0502020204030204" pitchFamily="34" charset="0"/>
                <a:cs typeface="Calibri" panose="020F0502020204030204" pitchFamily="34" charset="0"/>
              </a:rPr>
              <a:t>Sindicatos</a:t>
            </a:r>
          </a:p>
          <a:p>
            <a:pPr eaLnBrk="1" hangingPunct="1">
              <a:lnSpc>
                <a:spcPct val="100000"/>
              </a:lnSpc>
              <a:spcBef>
                <a:spcPts val="1200"/>
              </a:spcBef>
              <a:buSzPct val="80000"/>
            </a:pPr>
            <a:r>
              <a:rPr lang="pt-BR" altLang="pt-BR">
                <a:latin typeface="Calibri" panose="020F0502020204030204" pitchFamily="34" charset="0"/>
                <a:cs typeface="Calibri" panose="020F0502020204030204" pitchFamily="34" charset="0"/>
              </a:rPr>
              <a:t>Crianças e jovens</a:t>
            </a:r>
          </a:p>
          <a:p>
            <a:pPr eaLnBrk="1" hangingPunct="1">
              <a:lnSpc>
                <a:spcPct val="100000"/>
              </a:lnSpc>
              <a:spcBef>
                <a:spcPts val="1200"/>
              </a:spcBef>
              <a:buSzPct val="80000"/>
            </a:pPr>
            <a:r>
              <a:rPr lang="pt-BR" altLang="pt-BR">
                <a:latin typeface="Calibri" panose="020F0502020204030204" pitchFamily="34" charset="0"/>
                <a:cs typeface="Calibri" panose="020F0502020204030204" pitchFamily="34" charset="0"/>
              </a:rPr>
              <a:t>Indígenas</a:t>
            </a:r>
          </a:p>
          <a:p>
            <a:pPr eaLnBrk="1" hangingPunct="1">
              <a:lnSpc>
                <a:spcPct val="100000"/>
              </a:lnSpc>
              <a:spcBef>
                <a:spcPts val="1213"/>
              </a:spcBef>
              <a:buSzPct val="80000"/>
            </a:pPr>
            <a:r>
              <a:rPr lang="pt-BR" altLang="pt-BR">
                <a:latin typeface="Calibri" panose="020F0502020204030204" pitchFamily="34" charset="0"/>
                <a:cs typeface="Calibri" panose="020F0502020204030204" pitchFamily="34" charset="0"/>
              </a:rPr>
              <a:t>Mídia</a:t>
            </a:r>
          </a:p>
          <a:p>
            <a:pPr eaLnBrk="1" hangingPunct="1">
              <a:lnSpc>
                <a:spcPts val="2238"/>
              </a:lnSpc>
              <a:spcBef>
                <a:spcPts val="1613"/>
              </a:spcBef>
              <a:buSzPct val="80000"/>
            </a:pPr>
            <a:r>
              <a:rPr lang="pt-BR" altLang="pt-BR">
                <a:latin typeface="Calibri" panose="020F0502020204030204" pitchFamily="34" charset="0"/>
                <a:cs typeface="Calibri" panose="020F0502020204030204" pitchFamily="34" charset="0"/>
              </a:rPr>
              <a:t>Sociedade civil: todas as pessoas de boa vontade, incluindo religiosos e religiosas e outros líderes religiosos.</a:t>
            </a:r>
          </a:p>
        </p:txBody>
      </p:sp>
      <p:pic>
        <p:nvPicPr>
          <p:cNvPr id="68612" name="Picture 3">
            <a:extLst>
              <a:ext uri="{FF2B5EF4-FFF2-40B4-BE49-F238E27FC236}">
                <a16:creationId xmlns:a16="http://schemas.microsoft.com/office/drawing/2014/main" id="{C6781CA2-D139-CF44-A22C-A7A4BB0408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1574800"/>
            <a:ext cx="4621213"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descr="C2-HD-BTM.png">
            <a:extLst>
              <a:ext uri="{FF2B5EF4-FFF2-40B4-BE49-F238E27FC236}">
                <a16:creationId xmlns:a16="http://schemas.microsoft.com/office/drawing/2014/main" id="{F8F26AD0-980F-2345-9111-4E069E816A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85;p16">
            <a:extLst>
              <a:ext uri="{FF2B5EF4-FFF2-40B4-BE49-F238E27FC236}">
                <a16:creationId xmlns:a16="http://schemas.microsoft.com/office/drawing/2014/main" id="{B6B57ACB-1EF4-EF41-8E28-9DD890806F52}"/>
              </a:ext>
            </a:extLst>
          </p:cNvPr>
          <p:cNvSpPr txBox="1">
            <a:spLocks/>
          </p:cNvSpPr>
          <p:nvPr/>
        </p:nvSpPr>
        <p:spPr>
          <a:xfrm>
            <a:off x="9464675" y="2671763"/>
            <a:ext cx="2489200" cy="1514475"/>
          </a:xfrm>
          <a:prstGeom prst="rect">
            <a:avLst/>
          </a:prstGeom>
        </p:spPr>
        <p:txBody>
          <a:bodyPr spcFirstLastPara="1" lIns="121900" tIns="121900" rIns="121900" bIns="12190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304792" algn="ctr" fontAlgn="auto">
              <a:spcAft>
                <a:spcPts val="0"/>
              </a:spcAft>
              <a:buFont typeface="Arial" panose="020B0604020202020204" pitchFamily="34" charset="0"/>
              <a:buNone/>
              <a:defRPr/>
            </a:pPr>
            <a:r>
              <a:rPr lang="en-AU" sz="3200" b="1" dirty="0" err="1">
                <a:solidFill>
                  <a:schemeClr val="accent2">
                    <a:lumMod val="60000"/>
                    <a:lumOff val="40000"/>
                  </a:schemeClr>
                </a:solidFill>
                <a:ea typeface="Lato"/>
                <a:cs typeface="Lato"/>
                <a:sym typeface="Lato"/>
              </a:rPr>
              <a:t>Você</a:t>
            </a:r>
            <a:r>
              <a:rPr lang="en-AU" sz="3200" b="1" dirty="0">
                <a:solidFill>
                  <a:schemeClr val="accent2">
                    <a:lumMod val="60000"/>
                    <a:lumOff val="40000"/>
                  </a:schemeClr>
                </a:solidFill>
                <a:ea typeface="Lato"/>
                <a:cs typeface="Lato"/>
                <a:sym typeface="Lato"/>
              </a:rPr>
              <a:t>, </a:t>
            </a:r>
            <a:r>
              <a:rPr lang="en-AU" sz="3200" b="1" dirty="0" err="1">
                <a:solidFill>
                  <a:schemeClr val="accent2">
                    <a:lumMod val="60000"/>
                    <a:lumOff val="40000"/>
                  </a:schemeClr>
                </a:solidFill>
                <a:ea typeface="Lato"/>
                <a:cs typeface="Lato"/>
                <a:sym typeface="Lato"/>
              </a:rPr>
              <a:t>eu</a:t>
            </a:r>
            <a:r>
              <a:rPr lang="en-AU" sz="3200" b="1" dirty="0">
                <a:solidFill>
                  <a:schemeClr val="accent2">
                    <a:lumMod val="60000"/>
                    <a:lumOff val="40000"/>
                  </a:schemeClr>
                </a:solidFill>
                <a:ea typeface="Lato"/>
                <a:cs typeface="Lato"/>
                <a:sym typeface="Lato"/>
              </a:rPr>
              <a:t>, </a:t>
            </a:r>
            <a:r>
              <a:rPr lang="en-AU" sz="3200" b="1" dirty="0" err="1">
                <a:solidFill>
                  <a:schemeClr val="accent2">
                    <a:lumMod val="60000"/>
                    <a:lumOff val="40000"/>
                  </a:schemeClr>
                </a:solidFill>
                <a:ea typeface="Lato"/>
                <a:cs typeface="Lato"/>
                <a:sym typeface="Lato"/>
              </a:rPr>
              <a:t>todos</a:t>
            </a:r>
            <a:r>
              <a:rPr lang="en-AU" sz="3200" b="1" dirty="0">
                <a:solidFill>
                  <a:schemeClr val="accent2">
                    <a:lumMod val="60000"/>
                    <a:lumOff val="40000"/>
                  </a:schemeClr>
                </a:solidFill>
                <a:ea typeface="Lato"/>
                <a:cs typeface="Lato"/>
                <a:sym typeface="Lato"/>
              </a:rPr>
              <a:t> </a:t>
            </a:r>
            <a:r>
              <a:rPr lang="en-AU" sz="3200" b="1" dirty="0" err="1">
                <a:solidFill>
                  <a:schemeClr val="accent2">
                    <a:lumMod val="60000"/>
                    <a:lumOff val="40000"/>
                  </a:schemeClr>
                </a:solidFill>
                <a:ea typeface="Lato"/>
                <a:cs typeface="Lato"/>
                <a:sym typeface="Lato"/>
              </a:rPr>
              <a:t>nós</a:t>
            </a:r>
            <a:r>
              <a:rPr lang="en-AU" sz="3200" b="1" dirty="0">
                <a:solidFill>
                  <a:schemeClr val="accent2">
                    <a:lumMod val="60000"/>
                    <a:lumOff val="40000"/>
                  </a:schemeClr>
                </a:solidFill>
                <a:ea typeface="Lato"/>
                <a:cs typeface="Lato"/>
                <a:sym typeface="Lato"/>
              </a:rPr>
              <a:t>!</a:t>
            </a:r>
            <a:endParaRPr lang="en-AU" sz="1867" b="1" dirty="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Google Shape;352;p45">
            <a:extLst>
              <a:ext uri="{FF2B5EF4-FFF2-40B4-BE49-F238E27FC236}">
                <a16:creationId xmlns:a16="http://schemas.microsoft.com/office/drawing/2014/main" id="{F7A15435-E8D5-E245-ACDC-2F2F6E348180}"/>
              </a:ext>
            </a:extLst>
          </p:cNvPr>
          <p:cNvSpPr txBox="1">
            <a:spLocks noGrp="1"/>
          </p:cNvSpPr>
          <p:nvPr>
            <p:ph type="title"/>
          </p:nvPr>
        </p:nvSpPr>
        <p:spPr>
          <a:xfrm>
            <a:off x="415925" y="496888"/>
            <a:ext cx="11360150" cy="860425"/>
          </a:xfrm>
        </p:spPr>
        <p:txBody>
          <a:bodyPr lIns="121900" tIns="121900" rIns="121900" bIns="121900"/>
          <a:lstStyle/>
          <a:p>
            <a:pPr eaLnBrk="1" fontAlgn="auto" hangingPunct="1">
              <a:defRPr/>
            </a:pPr>
            <a:r>
              <a:rPr lang="pt-BR" b="1" dirty="0">
                <a:solidFill>
                  <a:schemeClr val="accent5">
                    <a:lumMod val="75000"/>
                  </a:schemeClr>
                </a:solidFill>
              </a:rPr>
              <a:t>O papel das ongs na </a:t>
            </a:r>
            <a:r>
              <a:rPr lang="pt-BR" b="1" dirty="0" err="1">
                <a:solidFill>
                  <a:schemeClr val="accent5">
                    <a:lumMod val="75000"/>
                  </a:schemeClr>
                </a:solidFill>
              </a:rPr>
              <a:t>onu</a:t>
            </a:r>
            <a:endParaRPr b="1" dirty="0">
              <a:solidFill>
                <a:schemeClr val="accent5">
                  <a:lumMod val="75000"/>
                </a:schemeClr>
              </a:solidFill>
            </a:endParaRPr>
          </a:p>
        </p:txBody>
      </p:sp>
      <p:sp>
        <p:nvSpPr>
          <p:cNvPr id="353" name="Google Shape;353;p45">
            <a:extLst>
              <a:ext uri="{FF2B5EF4-FFF2-40B4-BE49-F238E27FC236}">
                <a16:creationId xmlns:a16="http://schemas.microsoft.com/office/drawing/2014/main" id="{17726AFD-E29F-9E42-8DF5-63AD87707591}"/>
              </a:ext>
            </a:extLst>
          </p:cNvPr>
          <p:cNvSpPr txBox="1">
            <a:spLocks noGrp="1"/>
          </p:cNvSpPr>
          <p:nvPr>
            <p:ph type="body" idx="1"/>
          </p:nvPr>
        </p:nvSpPr>
        <p:spPr>
          <a:xfrm>
            <a:off x="6215063" y="1854200"/>
            <a:ext cx="5789612" cy="4202113"/>
          </a:xfrm>
        </p:spPr>
        <p:txBody>
          <a:bodyPr lIns="121900" tIns="121900" rIns="121900" bIns="121900" rtlCol="0"/>
          <a:lstStyle/>
          <a:p>
            <a:pPr eaLnBrk="1" fontAlgn="auto" hangingPunct="1">
              <a:buClr>
                <a:srgbClr val="FFFF00"/>
              </a:buClr>
              <a:defRPr/>
            </a:pPr>
            <a:r>
              <a:rPr lang="pt-BR" sz="2400" dirty="0"/>
              <a:t>É a janela da ONU para a realidade</a:t>
            </a:r>
            <a:r>
              <a:rPr lang="en" sz="2400" dirty="0">
                <a:solidFill>
                  <a:schemeClr val="accent2">
                    <a:lumMod val="60000"/>
                    <a:lumOff val="40000"/>
                  </a:schemeClr>
                </a:solidFill>
              </a:rPr>
              <a:t> </a:t>
            </a:r>
            <a:r>
              <a:rPr lang="en" sz="2400" dirty="0"/>
              <a:t>– Ban Ki Moon, </a:t>
            </a:r>
            <a:r>
              <a:rPr lang="pt-BR" sz="2400" dirty="0"/>
              <a:t>ex-secretário geral da ONU</a:t>
            </a:r>
          </a:p>
          <a:p>
            <a:pPr eaLnBrk="1" fontAlgn="auto" hangingPunct="1">
              <a:buClr>
                <a:srgbClr val="FFFF00"/>
              </a:buClr>
              <a:defRPr/>
            </a:pPr>
            <a:r>
              <a:rPr lang="pt-BR" sz="2400" dirty="0"/>
              <a:t>É a consciência da ONU</a:t>
            </a:r>
            <a:r>
              <a:rPr lang="en" sz="2400" dirty="0">
                <a:solidFill>
                  <a:schemeClr val="accent2">
                    <a:lumMod val="60000"/>
                    <a:lumOff val="40000"/>
                  </a:schemeClr>
                </a:solidFill>
              </a:rPr>
              <a:t> </a:t>
            </a:r>
            <a:r>
              <a:rPr lang="en" sz="2400" dirty="0"/>
              <a:t>– Jo</a:t>
            </a:r>
            <a:r>
              <a:rPr lang="pt-BR" sz="2400" dirty="0" err="1"/>
              <a:t>ão</a:t>
            </a:r>
            <a:r>
              <a:rPr lang="pt-BR" sz="2400" dirty="0"/>
              <a:t> Paulo</a:t>
            </a:r>
            <a:r>
              <a:rPr lang="en" sz="2400" dirty="0"/>
              <a:t> II</a:t>
            </a:r>
            <a:endParaRPr sz="2400" dirty="0"/>
          </a:p>
          <a:p>
            <a:pPr eaLnBrk="1" fontAlgn="auto" hangingPunct="1">
              <a:buClr>
                <a:srgbClr val="FFFF00"/>
              </a:buClr>
              <a:defRPr/>
            </a:pPr>
            <a:r>
              <a:rPr lang="en" sz="2400" dirty="0">
                <a:solidFill>
                  <a:schemeClr val="accent2">
                    <a:lumMod val="60000"/>
                    <a:lumOff val="40000"/>
                  </a:schemeClr>
                </a:solidFill>
              </a:rPr>
              <a:t>“</a:t>
            </a:r>
            <a:r>
              <a:rPr lang="pt-BR" sz="2400" dirty="0">
                <a:solidFill>
                  <a:schemeClr val="accent2">
                    <a:lumMod val="60000"/>
                    <a:lumOff val="40000"/>
                  </a:schemeClr>
                </a:solidFill>
              </a:rPr>
              <a:t>Mecanismo para moldar nossa estrutura global referente ao empoderamento das mulheres”</a:t>
            </a:r>
            <a:r>
              <a:rPr lang="en" sz="2400" dirty="0">
                <a:solidFill>
                  <a:schemeClr val="accent2">
                    <a:lumMod val="60000"/>
                    <a:lumOff val="40000"/>
                  </a:schemeClr>
                </a:solidFill>
              </a:rPr>
              <a:t> </a:t>
            </a:r>
            <a:r>
              <a:rPr lang="en" sz="2400" dirty="0"/>
              <a:t>– </a:t>
            </a:r>
            <a:r>
              <a:rPr lang="pt-BR" sz="2400" dirty="0"/>
              <a:t>website da </a:t>
            </a:r>
            <a:r>
              <a:rPr lang="en" sz="2400" dirty="0"/>
              <a:t>CSW </a:t>
            </a:r>
            <a:endParaRPr sz="2400" dirty="0"/>
          </a:p>
          <a:p>
            <a:pPr eaLnBrk="1" fontAlgn="auto" hangingPunct="1">
              <a:buClr>
                <a:srgbClr val="FFFF00"/>
              </a:buClr>
              <a:defRPr/>
            </a:pPr>
            <a:r>
              <a:rPr lang="en" sz="2400" dirty="0"/>
              <a:t>Defensores, </a:t>
            </a:r>
            <a:r>
              <a:rPr lang="pt-BR" sz="2400" dirty="0"/>
              <a:t>alertadores</a:t>
            </a:r>
            <a:r>
              <a:rPr lang="en" sz="2400" dirty="0"/>
              <a:t>, </a:t>
            </a:r>
            <a:r>
              <a:rPr lang="pt-BR" sz="2400" dirty="0"/>
              <a:t>professores</a:t>
            </a:r>
            <a:r>
              <a:rPr lang="en" sz="2400" dirty="0"/>
              <a:t>, re</a:t>
            </a:r>
            <a:r>
              <a:rPr lang="pt-BR" sz="2400" dirty="0"/>
              <a:t>cursos e </a:t>
            </a:r>
            <a:r>
              <a:rPr lang="en" sz="2400" dirty="0"/>
              <a:t>“</a:t>
            </a:r>
            <a:r>
              <a:rPr lang="pt-BR" sz="2400" dirty="0"/>
              <a:t>pés no chão</a:t>
            </a:r>
            <a:r>
              <a:rPr lang="en" sz="2400" dirty="0"/>
              <a:t>”</a:t>
            </a:r>
            <a:endParaRPr sz="2400" dirty="0"/>
          </a:p>
          <a:p>
            <a:pPr marL="0" indent="0" eaLnBrk="1" fontAlgn="auto" hangingPunct="1">
              <a:spcBef>
                <a:spcPts val="2133"/>
              </a:spcBef>
              <a:spcAft>
                <a:spcPts val="2133"/>
              </a:spcAft>
              <a:buFont typeface="Arial" panose="020B0604020202020204" pitchFamily="34" charset="0"/>
              <a:buNone/>
              <a:defRPr/>
            </a:pPr>
            <a:endParaRPr dirty="0"/>
          </a:p>
        </p:txBody>
      </p:sp>
      <p:pic>
        <p:nvPicPr>
          <p:cNvPr id="70660" name="Picture 4" descr="C2-HD-BTM.png">
            <a:extLst>
              <a:ext uri="{FF2B5EF4-FFF2-40B4-BE49-F238E27FC236}">
                <a16:creationId xmlns:a16="http://schemas.microsoft.com/office/drawing/2014/main" id="{B90738FD-4B5B-744B-AD2D-190E460F6D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 descr="A person standing in front of a computer&#10;&#10;Description automatically generated">
            <a:extLst>
              <a:ext uri="{FF2B5EF4-FFF2-40B4-BE49-F238E27FC236}">
                <a16:creationId xmlns:a16="http://schemas.microsoft.com/office/drawing/2014/main" id="{F3B4546C-D026-2241-977A-7966A74B34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325" y="2062163"/>
            <a:ext cx="605948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79353C2-4776-3F46-8EFA-09C616B43F91}"/>
              </a:ext>
            </a:extLst>
          </p:cNvPr>
          <p:cNvSpPr txBox="1">
            <a:spLocks noGrp="1"/>
          </p:cNvSpPr>
          <p:nvPr>
            <p:ph type="title"/>
          </p:nvPr>
        </p:nvSpPr>
        <p:spPr>
          <a:xfrm>
            <a:off x="4851400" y="388938"/>
            <a:ext cx="6573838" cy="1243012"/>
          </a:xfrm>
        </p:spPr>
        <p:txBody>
          <a:bodyPr wrap="square" lIns="0" tIns="12700" rIns="0" bIns="0">
            <a:spAutoFit/>
          </a:bodyPr>
          <a:lstStyle/>
          <a:p>
            <a:pPr marL="12700" eaLnBrk="1" fontAlgn="auto" hangingPunct="1">
              <a:lnSpc>
                <a:spcPct val="100000"/>
              </a:lnSpc>
              <a:spcBef>
                <a:spcPts val="100"/>
              </a:spcBef>
              <a:spcAft>
                <a:spcPts val="0"/>
              </a:spcAft>
              <a:defRPr/>
            </a:pPr>
            <a:r>
              <a:rPr lang="pt-BR" sz="4800" b="1" spc="-5" dirty="0" err="1">
                <a:solidFill>
                  <a:schemeClr val="accent5">
                    <a:lumMod val="75000"/>
                  </a:schemeClr>
                </a:solidFill>
              </a:rPr>
              <a:t>PresenÇA</a:t>
            </a:r>
            <a:r>
              <a:rPr lang="pt-BR" sz="4800" b="1" spc="-5" dirty="0">
                <a:solidFill>
                  <a:schemeClr val="accent5">
                    <a:lumMod val="75000"/>
                  </a:schemeClr>
                </a:solidFill>
              </a:rPr>
              <a:t> </a:t>
            </a:r>
            <a:r>
              <a:rPr sz="4800" b="1" spc="-5" dirty="0" err="1">
                <a:solidFill>
                  <a:schemeClr val="accent5">
                    <a:lumMod val="75000"/>
                  </a:schemeClr>
                </a:solidFill>
              </a:rPr>
              <a:t>Religios</a:t>
            </a:r>
            <a:r>
              <a:rPr lang="pt-BR" sz="4800" b="1" spc="-5" dirty="0">
                <a:solidFill>
                  <a:schemeClr val="accent5">
                    <a:lumMod val="75000"/>
                  </a:schemeClr>
                </a:solidFill>
              </a:rPr>
              <a:t>A</a:t>
            </a:r>
            <a:br>
              <a:rPr lang="pt-BR" sz="4800" b="1" spc="-5" dirty="0">
                <a:solidFill>
                  <a:schemeClr val="accent5">
                    <a:lumMod val="75000"/>
                  </a:schemeClr>
                </a:solidFill>
              </a:rPr>
            </a:br>
            <a:r>
              <a:rPr lang="pt-BR" sz="3200" b="1" spc="-5" dirty="0">
                <a:solidFill>
                  <a:schemeClr val="accent5">
                    <a:lumMod val="75000"/>
                  </a:schemeClr>
                </a:solidFill>
                <a:latin typeface="Arial Narrow" panose="020B0606020202030204" pitchFamily="34" charset="0"/>
              </a:rPr>
              <a:t>ENTRE AS ongs DA onu</a:t>
            </a:r>
            <a:endParaRPr sz="4800" b="1" dirty="0">
              <a:solidFill>
                <a:schemeClr val="accent5">
                  <a:lumMod val="75000"/>
                </a:schemeClr>
              </a:solidFill>
              <a:latin typeface="Arial Narrow" panose="020B0606020202030204" pitchFamily="34" charset="0"/>
            </a:endParaRPr>
          </a:p>
        </p:txBody>
      </p:sp>
      <p:pic>
        <p:nvPicPr>
          <p:cNvPr id="72707" name="Picture 3" descr="C2-HD-BTM.png">
            <a:extLst>
              <a:ext uri="{FF2B5EF4-FFF2-40B4-BE49-F238E27FC236}">
                <a16:creationId xmlns:a16="http://schemas.microsoft.com/office/drawing/2014/main" id="{55C282DA-BC33-3046-B5A2-A835833350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CaixaDeTexto 3">
            <a:extLst>
              <a:ext uri="{FF2B5EF4-FFF2-40B4-BE49-F238E27FC236}">
                <a16:creationId xmlns:a16="http://schemas.microsoft.com/office/drawing/2014/main" id="{8E12AB2E-D4C6-7D41-B02A-A2FDA85C9C94}"/>
              </a:ext>
            </a:extLst>
          </p:cNvPr>
          <p:cNvSpPr txBox="1">
            <a:spLocks noChangeArrowheads="1"/>
          </p:cNvSpPr>
          <p:nvPr/>
        </p:nvSpPr>
        <p:spPr bwMode="auto">
          <a:xfrm>
            <a:off x="588963" y="1658938"/>
            <a:ext cx="11207750" cy="45862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defRPr/>
            </a:pPr>
            <a:r>
              <a:rPr lang="pt-BR" altLang="pt-BR" sz="2800" dirty="0"/>
              <a:t>• </a:t>
            </a:r>
            <a:r>
              <a:rPr lang="pt-BR" altLang="pt-BR" sz="2400" dirty="0"/>
              <a:t>Mais de 30 ONGs representam coletivamente mais de 200 congregações masculinas e femininas católicos.</a:t>
            </a:r>
          </a:p>
          <a:p>
            <a:pPr>
              <a:lnSpc>
                <a:spcPct val="100000"/>
              </a:lnSpc>
              <a:spcBef>
                <a:spcPct val="0"/>
              </a:spcBef>
              <a:buFontTx/>
              <a:buNone/>
              <a:defRPr/>
            </a:pPr>
            <a:endParaRPr lang="pt-BR" altLang="pt-BR" sz="2400" dirty="0"/>
          </a:p>
          <a:p>
            <a:pPr>
              <a:lnSpc>
                <a:spcPct val="100000"/>
              </a:lnSpc>
              <a:spcBef>
                <a:spcPct val="0"/>
              </a:spcBef>
              <a:buFontTx/>
              <a:buNone/>
              <a:defRPr/>
            </a:pPr>
            <a:r>
              <a:rPr lang="pt-BR" altLang="pt-BR" sz="2400" dirty="0"/>
              <a:t>• Trazer </a:t>
            </a:r>
            <a:r>
              <a:rPr lang="pt-BR" altLang="pt-BR" sz="2400" b="1" dirty="0">
                <a:solidFill>
                  <a:schemeClr val="accent1"/>
                </a:solidFill>
              </a:rPr>
              <a:t>credibilidade</a:t>
            </a:r>
            <a:r>
              <a:rPr lang="pt-BR" altLang="pt-BR" sz="2400" dirty="0"/>
              <a:t> apresentando o trabalho dos membros  às populações mais pobres e vulneráveis "da base“</a:t>
            </a:r>
          </a:p>
          <a:p>
            <a:pPr>
              <a:lnSpc>
                <a:spcPct val="100000"/>
              </a:lnSpc>
              <a:spcBef>
                <a:spcPct val="0"/>
              </a:spcBef>
              <a:buFontTx/>
              <a:buNone/>
              <a:defRPr/>
            </a:pPr>
            <a:endParaRPr lang="pt-BR" altLang="pt-BR" sz="2400" dirty="0"/>
          </a:p>
          <a:p>
            <a:pPr>
              <a:lnSpc>
                <a:spcPct val="100000"/>
              </a:lnSpc>
              <a:spcBef>
                <a:spcPct val="0"/>
              </a:spcBef>
              <a:buFont typeface="Arial" panose="020B0604020202020204" pitchFamily="34" charset="0"/>
              <a:buNone/>
              <a:defRPr/>
            </a:pPr>
            <a:r>
              <a:rPr lang="pt-BR" altLang="pt-BR" sz="2400" dirty="0"/>
              <a:t>• Trazer imparcialidade já que a maioria está presente em muitas nações e não possui nacionalidade.</a:t>
            </a:r>
          </a:p>
          <a:p>
            <a:pPr>
              <a:lnSpc>
                <a:spcPct val="100000"/>
              </a:lnSpc>
              <a:spcBef>
                <a:spcPct val="0"/>
              </a:spcBef>
              <a:buFont typeface="Arial" panose="020B0604020202020204" pitchFamily="34" charset="0"/>
              <a:buNone/>
              <a:defRPr/>
            </a:pPr>
            <a:endParaRPr lang="pt-BR" altLang="pt-BR" sz="2400" dirty="0"/>
          </a:p>
          <a:p>
            <a:pPr marL="342900" indent="-342900">
              <a:lnSpc>
                <a:spcPct val="100000"/>
              </a:lnSpc>
              <a:spcBef>
                <a:spcPct val="0"/>
              </a:spcBef>
              <a:defRPr/>
            </a:pPr>
            <a:r>
              <a:rPr lang="pt-BR" altLang="pt-BR" sz="2400" dirty="0"/>
              <a:t>Trazer voz moral uma vez que grupos de fé são conhecidos pela dedicação a dignidade humana de todos e pelo cuidado do meio ambiente.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3F28-23A1-F444-8D63-6BE76205B296}"/>
              </a:ext>
            </a:extLst>
          </p:cNvPr>
          <p:cNvSpPr>
            <a:spLocks noGrp="1"/>
          </p:cNvSpPr>
          <p:nvPr>
            <p:ph type="title"/>
          </p:nvPr>
        </p:nvSpPr>
        <p:spPr>
          <a:xfrm>
            <a:off x="685800" y="627063"/>
            <a:ext cx="10820400" cy="2801937"/>
          </a:xfrm>
        </p:spPr>
        <p:txBody>
          <a:bodyPr/>
          <a:lstStyle/>
          <a:p>
            <a:pPr algn="ctr" eaLnBrk="1" fontAlgn="auto" hangingPunct="1">
              <a:spcAft>
                <a:spcPts val="0"/>
              </a:spcAft>
              <a:defRPr/>
            </a:pPr>
            <a:r>
              <a:rPr lang="en-US" sz="5000" b="1" dirty="0">
                <a:solidFill>
                  <a:srgbClr val="E94579"/>
                </a:solidFill>
              </a:rPr>
              <a:t>PERGUNTAS?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5FF72-B639-C54C-B04E-95E4EA788E53}"/>
              </a:ext>
            </a:extLst>
          </p:cNvPr>
          <p:cNvSpPr>
            <a:spLocks noGrp="1"/>
          </p:cNvSpPr>
          <p:nvPr>
            <p:ph type="title"/>
          </p:nvPr>
        </p:nvSpPr>
        <p:spPr>
          <a:xfrm>
            <a:off x="685800" y="2028825"/>
            <a:ext cx="10820400" cy="2800350"/>
          </a:xfrm>
        </p:spPr>
        <p:txBody>
          <a:bodyPr/>
          <a:lstStyle/>
          <a:p>
            <a:pPr algn="ctr" eaLnBrk="1" fontAlgn="auto" hangingPunct="1">
              <a:spcAft>
                <a:spcPts val="0"/>
              </a:spcAft>
              <a:defRPr/>
            </a:pPr>
            <a:r>
              <a:rPr lang="en-US" sz="5000" b="1" u="sng" dirty="0">
                <a:solidFill>
                  <a:srgbClr val="E94579"/>
                </a:solidFill>
              </a:rPr>
              <a:t>Na </a:t>
            </a:r>
            <a:r>
              <a:rPr lang="en-US" sz="5000" b="1" u="sng" dirty="0" err="1">
                <a:solidFill>
                  <a:srgbClr val="E94579"/>
                </a:solidFill>
              </a:rPr>
              <a:t>onu</a:t>
            </a:r>
            <a:endParaRPr lang="en-US" sz="5000" b="1" u="sng" dirty="0">
              <a:solidFill>
                <a:srgbClr val="E94579"/>
              </a:solidFill>
            </a:endParaRPr>
          </a:p>
        </p:txBody>
      </p:sp>
      <p:pic>
        <p:nvPicPr>
          <p:cNvPr id="74755" name="Picture 3">
            <a:extLst>
              <a:ext uri="{FF2B5EF4-FFF2-40B4-BE49-F238E27FC236}">
                <a16:creationId xmlns:a16="http://schemas.microsoft.com/office/drawing/2014/main" id="{3D038DE7-0EA2-A546-8F04-D747E7597B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1335088"/>
            <a:ext cx="89789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365E-0ED8-C74F-A4DC-3730563DA264}"/>
              </a:ext>
            </a:extLst>
          </p:cNvPr>
          <p:cNvSpPr>
            <a:spLocks noGrp="1"/>
          </p:cNvSpPr>
          <p:nvPr>
            <p:ph type="title"/>
          </p:nvPr>
        </p:nvSpPr>
        <p:spPr>
          <a:xfrm>
            <a:off x="3657600" y="496888"/>
            <a:ext cx="8118475" cy="860425"/>
          </a:xfrm>
        </p:spPr>
        <p:txBody>
          <a:bodyPr/>
          <a:lstStyle/>
          <a:p>
            <a:pPr eaLnBrk="1" fontAlgn="auto" hangingPunct="1">
              <a:defRPr/>
            </a:pPr>
            <a:r>
              <a:rPr lang="en-US" b="1" dirty="0" err="1">
                <a:solidFill>
                  <a:schemeClr val="accent5">
                    <a:lumMod val="75000"/>
                  </a:schemeClr>
                </a:solidFill>
              </a:rPr>
              <a:t>ConeXÃO</a:t>
            </a:r>
            <a:r>
              <a:rPr lang="en-US" b="1" dirty="0">
                <a:solidFill>
                  <a:schemeClr val="accent5">
                    <a:lumMod val="75000"/>
                  </a:schemeClr>
                </a:solidFill>
              </a:rPr>
              <a:t> COM ESTE GRUPO</a:t>
            </a:r>
          </a:p>
        </p:txBody>
      </p:sp>
      <p:sp>
        <p:nvSpPr>
          <p:cNvPr id="16387" name="Text Placeholder 2">
            <a:extLst>
              <a:ext uri="{FF2B5EF4-FFF2-40B4-BE49-F238E27FC236}">
                <a16:creationId xmlns:a16="http://schemas.microsoft.com/office/drawing/2014/main" id="{1A87233F-7789-9C4A-9193-E8298109CA34}"/>
              </a:ext>
            </a:extLst>
          </p:cNvPr>
          <p:cNvSpPr>
            <a:spLocks noGrp="1"/>
          </p:cNvSpPr>
          <p:nvPr>
            <p:ph type="body" idx="1"/>
          </p:nvPr>
        </p:nvSpPr>
        <p:spPr>
          <a:xfrm>
            <a:off x="4368800" y="2163763"/>
            <a:ext cx="6696075" cy="4202112"/>
          </a:xfrm>
        </p:spPr>
        <p:txBody>
          <a:bodyPr/>
          <a:lstStyle/>
          <a:p>
            <a:pPr marL="608013" indent="-455613" eaLnBrk="1" hangingPunct="1">
              <a:spcBef>
                <a:spcPct val="0"/>
              </a:spcBef>
              <a:spcAft>
                <a:spcPct val="0"/>
              </a:spcAft>
            </a:pPr>
            <a:r>
              <a:rPr lang="en-US" altLang="pt-BR">
                <a:solidFill>
                  <a:srgbClr val="FF0000"/>
                </a:solidFill>
              </a:rPr>
              <a:t>Adicionar Informação</a:t>
            </a:r>
          </a:p>
        </p:txBody>
      </p:sp>
      <p:pic>
        <p:nvPicPr>
          <p:cNvPr id="16388" name="Picture 3">
            <a:extLst>
              <a:ext uri="{FF2B5EF4-FFF2-40B4-BE49-F238E27FC236}">
                <a16:creationId xmlns:a16="http://schemas.microsoft.com/office/drawing/2014/main" id="{09DAD100-9B2C-614C-91E4-EE894B3C9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43088"/>
            <a:ext cx="318611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Google Shape;86;p16">
            <a:extLst>
              <a:ext uri="{FF2B5EF4-FFF2-40B4-BE49-F238E27FC236}">
                <a16:creationId xmlns:a16="http://schemas.microsoft.com/office/drawing/2014/main" id="{1EF5030F-5F9D-6048-B579-E2F736FAD787}"/>
              </a:ext>
            </a:extLst>
          </p:cNvPr>
          <p:cNvSpPr txBox="1">
            <a:spLocks noGrp="1"/>
          </p:cNvSpPr>
          <p:nvPr>
            <p:ph type="title"/>
          </p:nvPr>
        </p:nvSpPr>
        <p:spPr>
          <a:xfrm>
            <a:off x="415925" y="496888"/>
            <a:ext cx="11360150" cy="860425"/>
          </a:xfrm>
        </p:spPr>
        <p:txBody>
          <a:bodyPr lIns="121900" tIns="121900" rIns="121900" bIns="121900"/>
          <a:lstStyle/>
          <a:p>
            <a:pPr eaLnBrk="1" fontAlgn="auto" hangingPunct="1">
              <a:defRPr/>
            </a:pPr>
            <a:r>
              <a:rPr lang="en" b="1" dirty="0">
                <a:solidFill>
                  <a:schemeClr val="accent5">
                    <a:lumMod val="75000"/>
                  </a:schemeClr>
                </a:solidFill>
              </a:rPr>
              <a:t>UNANIMA International</a:t>
            </a:r>
            <a:endParaRPr b="1" dirty="0">
              <a:solidFill>
                <a:schemeClr val="accent5">
                  <a:lumMod val="75000"/>
                </a:schemeClr>
              </a:solidFill>
            </a:endParaRPr>
          </a:p>
        </p:txBody>
      </p:sp>
      <p:sp>
        <p:nvSpPr>
          <p:cNvPr id="87" name="Google Shape;87;p16">
            <a:extLst>
              <a:ext uri="{FF2B5EF4-FFF2-40B4-BE49-F238E27FC236}">
                <a16:creationId xmlns:a16="http://schemas.microsoft.com/office/drawing/2014/main" id="{7839F8B6-1EEE-CE4B-BDB7-B96054C2D75D}"/>
              </a:ext>
            </a:extLst>
          </p:cNvPr>
          <p:cNvSpPr txBox="1">
            <a:spLocks noGrp="1"/>
          </p:cNvSpPr>
          <p:nvPr>
            <p:ph type="body" idx="1"/>
          </p:nvPr>
        </p:nvSpPr>
        <p:spPr>
          <a:xfrm>
            <a:off x="415925" y="1890713"/>
            <a:ext cx="11360150" cy="4200525"/>
          </a:xfrm>
        </p:spPr>
        <p:txBody>
          <a:bodyPr lIns="121900" tIns="121900" rIns="121900" bIns="121900" rtlCol="0"/>
          <a:lstStyle/>
          <a:p>
            <a:pPr marL="0" indent="0" eaLnBrk="1" fontAlgn="auto" hangingPunct="1">
              <a:spcBef>
                <a:spcPts val="1067"/>
              </a:spcBef>
              <a:buFont typeface="Arial" panose="020B0604020202020204" pitchFamily="34" charset="0"/>
              <a:buNone/>
              <a:defRPr/>
            </a:pPr>
            <a:r>
              <a:rPr lang="pt-BR" sz="2800" dirty="0">
                <a:solidFill>
                  <a:schemeClr val="accent2">
                    <a:lumMod val="60000"/>
                    <a:lumOff val="40000"/>
                  </a:schemeClr>
                </a:solidFill>
              </a:rPr>
              <a:t>Uma coalização de</a:t>
            </a:r>
            <a:r>
              <a:rPr lang="en" sz="2800" dirty="0">
                <a:solidFill>
                  <a:schemeClr val="accent2">
                    <a:lumMod val="60000"/>
                    <a:lumOff val="40000"/>
                  </a:schemeClr>
                </a:solidFill>
              </a:rPr>
              <a:t> </a:t>
            </a:r>
            <a:r>
              <a:rPr lang="pt-BR" sz="2800" dirty="0">
                <a:solidFill>
                  <a:schemeClr val="accent2">
                    <a:lumMod val="60000"/>
                    <a:lumOff val="40000"/>
                  </a:schemeClr>
                </a:solidFill>
              </a:rPr>
              <a:t>ONGs</a:t>
            </a:r>
            <a:r>
              <a:rPr lang="en" sz="2800" dirty="0">
                <a:solidFill>
                  <a:schemeClr val="accent2">
                    <a:lumMod val="60000"/>
                    <a:lumOff val="40000"/>
                  </a:schemeClr>
                </a:solidFill>
              </a:rPr>
              <a:t> (</a:t>
            </a:r>
            <a:r>
              <a:rPr lang="pt-BR" sz="2800" dirty="0">
                <a:solidFill>
                  <a:schemeClr val="accent2">
                    <a:lumMod val="60000"/>
                    <a:lumOff val="40000"/>
                  </a:schemeClr>
                </a:solidFill>
              </a:rPr>
              <a:t>organizações não-governamentais</a:t>
            </a:r>
            <a:r>
              <a:rPr lang="en" sz="2800" dirty="0">
                <a:solidFill>
                  <a:schemeClr val="accent2">
                    <a:lumMod val="60000"/>
                    <a:lumOff val="40000"/>
                  </a:schemeClr>
                </a:solidFill>
              </a:rPr>
              <a:t>) </a:t>
            </a:r>
            <a:r>
              <a:rPr lang="pt-BR" sz="2800" dirty="0">
                <a:solidFill>
                  <a:schemeClr val="accent2">
                    <a:lumMod val="60000"/>
                    <a:lumOff val="40000"/>
                  </a:schemeClr>
                </a:solidFill>
              </a:rPr>
              <a:t>comprometida com a Carta das Nações Unidas para o progresso econômico e social de todos os povos.</a:t>
            </a:r>
            <a:endParaRPr sz="2800" dirty="0">
              <a:solidFill>
                <a:schemeClr val="accent2">
                  <a:lumMod val="60000"/>
                  <a:lumOff val="40000"/>
                </a:schemeClr>
              </a:solidFill>
            </a:endParaRPr>
          </a:p>
          <a:p>
            <a:pPr marL="0" indent="0" eaLnBrk="1" fontAlgn="auto" hangingPunct="1">
              <a:spcBef>
                <a:spcPts val="800"/>
              </a:spcBef>
              <a:buFont typeface="Arial" panose="020B0604020202020204" pitchFamily="34" charset="0"/>
              <a:buNone/>
              <a:defRPr/>
            </a:pPr>
            <a:endParaRPr sz="3200" dirty="0"/>
          </a:p>
          <a:p>
            <a:pPr marL="0" indent="0" eaLnBrk="1" fontAlgn="auto" hangingPunct="1">
              <a:spcBef>
                <a:spcPts val="800"/>
              </a:spcBef>
              <a:buFont typeface="Arial" panose="020B0604020202020204" pitchFamily="34" charset="0"/>
              <a:buNone/>
              <a:defRPr/>
            </a:pPr>
            <a:r>
              <a:rPr lang="en" dirty="0">
                <a:solidFill>
                  <a:schemeClr val="accent3">
                    <a:lumMod val="75000"/>
                  </a:schemeClr>
                </a:solidFill>
              </a:rPr>
              <a:t>*</a:t>
            </a:r>
            <a:r>
              <a:rPr lang="pt-BR" dirty="0">
                <a:solidFill>
                  <a:schemeClr val="accent3">
                    <a:lumMod val="75000"/>
                  </a:schemeClr>
                </a:solidFill>
              </a:rPr>
              <a:t>Com especial status consultivo ao Conselho Econômico e Social das Nações Unidas</a:t>
            </a:r>
            <a:r>
              <a:rPr lang="en" dirty="0">
                <a:solidFill>
                  <a:schemeClr val="accent3">
                    <a:lumMod val="75000"/>
                  </a:schemeClr>
                </a:solidFill>
              </a:rPr>
              <a:t> (ECOSOC)</a:t>
            </a:r>
            <a:endParaRPr dirty="0">
              <a:solidFill>
                <a:schemeClr val="accent3">
                  <a:lumMod val="75000"/>
                </a:schemeClr>
              </a:solidFill>
            </a:endParaRPr>
          </a:p>
          <a:p>
            <a:pPr marL="0" indent="0" eaLnBrk="1" fontAlgn="auto" hangingPunct="1">
              <a:spcBef>
                <a:spcPts val="800"/>
              </a:spcBef>
              <a:buFont typeface="Arial" panose="020B0604020202020204" pitchFamily="34" charset="0"/>
              <a:buNone/>
              <a:defRPr/>
            </a:pPr>
            <a:r>
              <a:rPr lang="en" dirty="0">
                <a:solidFill>
                  <a:schemeClr val="accent3">
                    <a:lumMod val="75000"/>
                  </a:schemeClr>
                </a:solidFill>
              </a:rPr>
              <a:t>*Associa</a:t>
            </a:r>
            <a:r>
              <a:rPr lang="pt-BR" dirty="0">
                <a:solidFill>
                  <a:schemeClr val="accent3">
                    <a:lumMod val="75000"/>
                  </a:schemeClr>
                </a:solidFill>
              </a:rPr>
              <a:t>da ao departamento das comunicações das Nações Unidas</a:t>
            </a:r>
            <a:endParaRPr lang="en" dirty="0">
              <a:solidFill>
                <a:schemeClr val="accent3">
                  <a:lumMod val="75000"/>
                </a:schemeClr>
              </a:solidFill>
            </a:endParaRPr>
          </a:p>
          <a:p>
            <a:pPr marL="0" indent="0" eaLnBrk="1" fontAlgn="auto" hangingPunct="1">
              <a:spcBef>
                <a:spcPts val="800"/>
              </a:spcBef>
              <a:buFont typeface="Arial" panose="020B0604020202020204" pitchFamily="34" charset="0"/>
              <a:buNone/>
              <a:defRPr/>
            </a:pPr>
            <a:r>
              <a:rPr lang="en" dirty="0">
                <a:solidFill>
                  <a:schemeClr val="accent3">
                    <a:lumMod val="75000"/>
                  </a:schemeClr>
                </a:solidFill>
              </a:rPr>
              <a:t>* </a:t>
            </a:r>
            <a:r>
              <a:rPr lang="pt-BR" dirty="0">
                <a:solidFill>
                  <a:schemeClr val="accent3">
                    <a:lumMod val="75000"/>
                  </a:schemeClr>
                </a:solidFill>
              </a:rPr>
              <a:t>Organização acreditada da</a:t>
            </a:r>
            <a:r>
              <a:rPr lang="en" dirty="0">
                <a:solidFill>
                  <a:schemeClr val="accent3">
                    <a:lumMod val="75000"/>
                  </a:schemeClr>
                </a:solidFill>
              </a:rPr>
              <a:t> UNFCCC</a:t>
            </a:r>
          </a:p>
          <a:p>
            <a:pPr marL="0" indent="0" eaLnBrk="1" fontAlgn="auto" hangingPunct="1">
              <a:spcBef>
                <a:spcPts val="800"/>
              </a:spcBef>
              <a:buFont typeface="Arial" panose="020B0604020202020204" pitchFamily="34" charset="0"/>
              <a:buNone/>
              <a:defRPr/>
            </a:pPr>
            <a:endParaRPr sz="4000" dirty="0"/>
          </a:p>
        </p:txBody>
      </p:sp>
      <p:pic>
        <p:nvPicPr>
          <p:cNvPr id="75780" name="Google Shape;88;p16">
            <a:extLst>
              <a:ext uri="{FF2B5EF4-FFF2-40B4-BE49-F238E27FC236}">
                <a16:creationId xmlns:a16="http://schemas.microsoft.com/office/drawing/2014/main" id="{280E4744-3756-BF49-AB33-C2205AAB86E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5500688"/>
            <a:ext cx="27924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Google Shape;89;p16">
            <a:extLst>
              <a:ext uri="{FF2B5EF4-FFF2-40B4-BE49-F238E27FC236}">
                <a16:creationId xmlns:a16="http://schemas.microsoft.com/office/drawing/2014/main" id="{EEEE7B98-CBE8-CA49-A2C4-3C0C03EA54D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8938" y="5038725"/>
            <a:ext cx="12985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descr="C2-HD-BTM.png">
            <a:extLst>
              <a:ext uri="{FF2B5EF4-FFF2-40B4-BE49-F238E27FC236}">
                <a16:creationId xmlns:a16="http://schemas.microsoft.com/office/drawing/2014/main" id="{7F485F0D-861F-1C46-9C20-7A88E1E8B9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D49662-A1CC-2D49-94E7-793D3F674122}"/>
              </a:ext>
            </a:extLst>
          </p:cNvPr>
          <p:cNvSpPr>
            <a:spLocks noGrp="1"/>
          </p:cNvSpPr>
          <p:nvPr>
            <p:ph idx="1"/>
          </p:nvPr>
        </p:nvSpPr>
        <p:spPr>
          <a:xfrm>
            <a:off x="8482013" y="2185988"/>
            <a:ext cx="3533775" cy="3679825"/>
          </a:xfrm>
        </p:spPr>
        <p:txBody>
          <a:bodyPr rtlCol="0">
            <a:normAutofit fontScale="77500" lnSpcReduction="20000"/>
          </a:bodyPr>
          <a:lstStyle/>
          <a:p>
            <a:pPr marL="0" indent="0" eaLnBrk="1" hangingPunct="1">
              <a:spcAft>
                <a:spcPts val="0"/>
              </a:spcAft>
              <a:buFont typeface="Arial" panose="020B0604020202020204" pitchFamily="34" charset="0"/>
              <a:buNone/>
              <a:defRPr/>
            </a:pPr>
            <a:r>
              <a:rPr lang="en-US" sz="2600" b="1" dirty="0" err="1"/>
              <a:t>Convenção</a:t>
            </a:r>
            <a:r>
              <a:rPr lang="en-US" sz="2600" b="1" dirty="0"/>
              <a:t> – Quadro das </a:t>
            </a:r>
            <a:r>
              <a:rPr lang="en-US" sz="2600" b="1" dirty="0" err="1"/>
              <a:t>Nações</a:t>
            </a:r>
            <a:r>
              <a:rPr lang="en-US" sz="2600" b="1" dirty="0"/>
              <a:t> </a:t>
            </a:r>
            <a:r>
              <a:rPr lang="en-US" sz="2600" b="1" dirty="0" err="1"/>
              <a:t>Unidas</a:t>
            </a:r>
            <a:r>
              <a:rPr lang="en-US" sz="2600" b="1" dirty="0"/>
              <a:t> </a:t>
            </a:r>
            <a:r>
              <a:rPr lang="en-US" sz="2600" b="1" dirty="0" err="1"/>
              <a:t>sobre</a:t>
            </a:r>
            <a:r>
              <a:rPr lang="en-US" sz="2600" b="1" dirty="0"/>
              <a:t> a </a:t>
            </a:r>
            <a:r>
              <a:rPr lang="en-US" sz="2600" b="1" dirty="0" err="1"/>
              <a:t>mudança</a:t>
            </a:r>
            <a:r>
              <a:rPr lang="en-US" sz="2600" b="1" dirty="0"/>
              <a:t> do </a:t>
            </a:r>
            <a:r>
              <a:rPr lang="en-US" sz="2600" b="1" dirty="0" err="1"/>
              <a:t>clima</a:t>
            </a:r>
            <a:r>
              <a:rPr lang="en-US" sz="2600" b="1" dirty="0"/>
              <a:t> (UNFCCC) </a:t>
            </a:r>
            <a:br>
              <a:rPr lang="en-US" dirty="0"/>
            </a:br>
            <a:endParaRPr lang="en-US" dirty="0"/>
          </a:p>
          <a:p>
            <a:pPr marL="0" indent="0" eaLnBrk="1" hangingPunct="1">
              <a:spcAft>
                <a:spcPts val="0"/>
              </a:spcAft>
              <a:buFont typeface="Arial" panose="020B0604020202020204" pitchFamily="34" charset="0"/>
              <a:buNone/>
              <a:defRPr/>
            </a:pPr>
            <a:r>
              <a:rPr lang="en-US" dirty="0"/>
              <a:t>As ONGS </a:t>
            </a:r>
            <a:r>
              <a:rPr lang="en-US" dirty="0" err="1"/>
              <a:t>credenciadas</a:t>
            </a:r>
            <a:r>
              <a:rPr lang="en-US" dirty="0"/>
              <a:t> pela UNFCCC </a:t>
            </a:r>
            <a:r>
              <a:rPr lang="en-US" dirty="0" err="1"/>
              <a:t>podem</a:t>
            </a:r>
            <a:r>
              <a:rPr lang="en-US" dirty="0"/>
              <a:t> se registrar e </a:t>
            </a:r>
            <a:r>
              <a:rPr lang="en-US" dirty="0" err="1"/>
              <a:t>participar</a:t>
            </a:r>
            <a:r>
              <a:rPr lang="en-US" dirty="0"/>
              <a:t> das </a:t>
            </a:r>
            <a:r>
              <a:rPr lang="en-US" dirty="0" err="1"/>
              <a:t>reuniões</a:t>
            </a:r>
            <a:r>
              <a:rPr lang="en-US" dirty="0"/>
              <a:t> da COP </a:t>
            </a:r>
            <a:r>
              <a:rPr lang="en-US" dirty="0" err="1"/>
              <a:t>como</a:t>
            </a:r>
            <a:r>
              <a:rPr lang="en-US" dirty="0"/>
              <a:t> </a:t>
            </a:r>
            <a:r>
              <a:rPr lang="en-US" dirty="0" err="1"/>
              <a:t>acompanhamento</a:t>
            </a:r>
            <a:r>
              <a:rPr lang="en-US" dirty="0"/>
              <a:t> e </a:t>
            </a:r>
            <a:r>
              <a:rPr lang="en-US" dirty="0" err="1"/>
              <a:t>implementação</a:t>
            </a:r>
            <a:r>
              <a:rPr lang="en-US" dirty="0"/>
              <a:t> do </a:t>
            </a:r>
            <a:r>
              <a:rPr lang="en-US" dirty="0" err="1"/>
              <a:t>Acordo</a:t>
            </a:r>
            <a:r>
              <a:rPr lang="en-US" dirty="0"/>
              <a:t> de Paris. Um </a:t>
            </a:r>
            <a:r>
              <a:rPr lang="en-US" dirty="0" err="1"/>
              <a:t>número</a:t>
            </a:r>
            <a:r>
              <a:rPr lang="en-US" dirty="0"/>
              <a:t> </a:t>
            </a:r>
            <a:r>
              <a:rPr lang="en-US" dirty="0" err="1"/>
              <a:t>limitado</a:t>
            </a:r>
            <a:r>
              <a:rPr lang="en-US" dirty="0"/>
              <a:t> de </a:t>
            </a:r>
            <a:r>
              <a:rPr lang="en-US" dirty="0" err="1"/>
              <a:t>organizações</a:t>
            </a:r>
            <a:r>
              <a:rPr lang="en-US" dirty="0"/>
              <a:t> da </a:t>
            </a:r>
            <a:r>
              <a:rPr lang="en-US" dirty="0" err="1"/>
              <a:t>sociedade</a:t>
            </a:r>
            <a:r>
              <a:rPr lang="en-US" dirty="0"/>
              <a:t> civil </a:t>
            </a:r>
            <a:r>
              <a:rPr lang="en-US" dirty="0" err="1"/>
              <a:t>possui</a:t>
            </a:r>
            <a:r>
              <a:rPr lang="en-US" dirty="0"/>
              <a:t> </a:t>
            </a:r>
            <a:r>
              <a:rPr lang="en-US" dirty="0" err="1"/>
              <a:t>esse</a:t>
            </a:r>
            <a:r>
              <a:rPr lang="en-US" dirty="0"/>
              <a:t> </a:t>
            </a:r>
            <a:r>
              <a:rPr lang="en-US" dirty="0" err="1"/>
              <a:t>credenciamento</a:t>
            </a:r>
            <a:r>
              <a:rPr lang="en-US" dirty="0"/>
              <a:t> e </a:t>
            </a:r>
            <a:r>
              <a:rPr lang="en-US" dirty="0" err="1"/>
              <a:t>acesso</a:t>
            </a:r>
            <a:r>
              <a:rPr lang="en-US" dirty="0"/>
              <a:t> para </a:t>
            </a:r>
            <a:r>
              <a:rPr lang="en-US" dirty="0" err="1"/>
              <a:t>participar</a:t>
            </a:r>
            <a:r>
              <a:rPr lang="en-US" dirty="0"/>
              <a:t> </a:t>
            </a:r>
            <a:r>
              <a:rPr lang="en-US" dirty="0" err="1"/>
              <a:t>na</a:t>
            </a:r>
            <a:r>
              <a:rPr lang="en-US" dirty="0"/>
              <a:t> </a:t>
            </a:r>
            <a:r>
              <a:rPr lang="en-US" dirty="0" err="1"/>
              <a:t>conferência</a:t>
            </a:r>
            <a:r>
              <a:rPr lang="en-US" dirty="0"/>
              <a:t>.</a:t>
            </a:r>
          </a:p>
        </p:txBody>
      </p:sp>
      <p:pic>
        <p:nvPicPr>
          <p:cNvPr id="77827" name="Picture 3" descr="C2-HD-BTM.png">
            <a:extLst>
              <a:ext uri="{FF2B5EF4-FFF2-40B4-BE49-F238E27FC236}">
                <a16:creationId xmlns:a16="http://schemas.microsoft.com/office/drawing/2014/main" id="{3BE54B79-A5BD-4846-B8C9-8FC49BE225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478C62E5-1B34-AD42-8FEF-35A5C51B54BF}"/>
              </a:ext>
            </a:extLst>
          </p:cNvPr>
          <p:cNvSpPr txBox="1">
            <a:spLocks/>
          </p:cNvSpPr>
          <p:nvPr/>
        </p:nvSpPr>
        <p:spPr>
          <a:xfrm>
            <a:off x="561975" y="2208213"/>
            <a:ext cx="3443288" cy="416242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3400" b="1" dirty="0"/>
              <a:t>Status </a:t>
            </a:r>
            <a:r>
              <a:rPr lang="en-US" sz="3400" b="1" dirty="0" err="1"/>
              <a:t>Consultivo</a:t>
            </a:r>
            <a:r>
              <a:rPr lang="en-US" sz="3400" b="1" dirty="0"/>
              <a:t> especial da ECOSOC </a:t>
            </a:r>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r>
              <a:rPr lang="en-US" sz="2500" dirty="0"/>
              <a:t>O status </a:t>
            </a:r>
            <a:r>
              <a:rPr lang="en-US" sz="2500" dirty="0" err="1"/>
              <a:t>consultivo</a:t>
            </a:r>
            <a:r>
              <a:rPr lang="en-US" sz="2500" dirty="0"/>
              <a:t> </a:t>
            </a:r>
            <a:r>
              <a:rPr lang="en-US" sz="2500" dirty="0" err="1"/>
              <a:t>fornece</a:t>
            </a:r>
            <a:r>
              <a:rPr lang="en-US" sz="2500" dirty="0"/>
              <a:t> </a:t>
            </a:r>
            <a:r>
              <a:rPr lang="en-US" sz="2500" dirty="0" err="1"/>
              <a:t>às</a:t>
            </a:r>
            <a:r>
              <a:rPr lang="en-US" sz="2500" dirty="0"/>
              <a:t> ONGs </a:t>
            </a:r>
            <a:r>
              <a:rPr lang="en-US" sz="2500" dirty="0" err="1"/>
              <a:t>acesso</a:t>
            </a:r>
            <a:r>
              <a:rPr lang="en-US" sz="2500" dirty="0"/>
              <a:t> </a:t>
            </a:r>
            <a:r>
              <a:rPr lang="en-US" sz="2500" dirty="0" err="1"/>
              <a:t>não</a:t>
            </a:r>
            <a:r>
              <a:rPr lang="en-US" sz="2500" dirty="0"/>
              <a:t> </a:t>
            </a:r>
            <a:r>
              <a:rPr lang="en-US" sz="2500" dirty="0" err="1"/>
              <a:t>apenas</a:t>
            </a:r>
            <a:r>
              <a:rPr lang="en-US" sz="2500" dirty="0"/>
              <a:t> </a:t>
            </a:r>
            <a:r>
              <a:rPr lang="en-US" sz="2500" dirty="0" err="1"/>
              <a:t>ao</a:t>
            </a:r>
            <a:r>
              <a:rPr lang="en-US" sz="2500" dirty="0"/>
              <a:t> ECOSOC mas </a:t>
            </a:r>
            <a:r>
              <a:rPr lang="en-US" sz="2500" dirty="0" err="1"/>
              <a:t>também</a:t>
            </a:r>
            <a:r>
              <a:rPr lang="en-US" sz="2500" dirty="0"/>
              <a:t> a </a:t>
            </a:r>
            <a:r>
              <a:rPr lang="en-US" sz="2500" dirty="0" err="1"/>
              <a:t>seus</a:t>
            </a:r>
            <a:r>
              <a:rPr lang="en-US" sz="2500" dirty="0"/>
              <a:t> </a:t>
            </a:r>
            <a:r>
              <a:rPr lang="en-US" sz="2500" dirty="0" err="1"/>
              <a:t>muitos</a:t>
            </a:r>
            <a:r>
              <a:rPr lang="en-US" sz="2500" dirty="0"/>
              <a:t> </a:t>
            </a:r>
            <a:r>
              <a:rPr lang="en-US" sz="2500" dirty="0" err="1"/>
              <a:t>órgãos</a:t>
            </a:r>
            <a:r>
              <a:rPr lang="en-US" sz="2500" dirty="0"/>
              <a:t> </a:t>
            </a:r>
            <a:r>
              <a:rPr lang="en-US" sz="2500" dirty="0" err="1"/>
              <a:t>subsidiários</a:t>
            </a:r>
            <a:r>
              <a:rPr lang="en-US" sz="2500" dirty="0"/>
              <a:t>, </a:t>
            </a:r>
            <a:r>
              <a:rPr lang="en-US" sz="2500" dirty="0" err="1"/>
              <a:t>aos</a:t>
            </a:r>
            <a:r>
              <a:rPr lang="en-US" sz="2500" dirty="0"/>
              <a:t> </a:t>
            </a:r>
            <a:r>
              <a:rPr lang="en-US" sz="2500" dirty="0" err="1"/>
              <a:t>vários</a:t>
            </a:r>
            <a:r>
              <a:rPr lang="en-US" sz="2500" dirty="0"/>
              <a:t> </a:t>
            </a:r>
            <a:r>
              <a:rPr lang="en-US" sz="2500" dirty="0" err="1"/>
              <a:t>mecanismos</a:t>
            </a:r>
            <a:r>
              <a:rPr lang="en-US" sz="2500" dirty="0"/>
              <a:t> de </a:t>
            </a:r>
            <a:r>
              <a:rPr lang="en-US" sz="2500" dirty="0" err="1"/>
              <a:t>direitos</a:t>
            </a:r>
            <a:r>
              <a:rPr lang="en-US" sz="2500" dirty="0"/>
              <a:t> </a:t>
            </a:r>
            <a:r>
              <a:rPr lang="en-US" sz="2500" dirty="0" err="1"/>
              <a:t>humanos</a:t>
            </a:r>
            <a:r>
              <a:rPr lang="en-US" sz="2500" dirty="0"/>
              <a:t> das </a:t>
            </a:r>
            <a:r>
              <a:rPr lang="en-US" sz="2500" dirty="0" err="1"/>
              <a:t>Nações</a:t>
            </a:r>
            <a:r>
              <a:rPr lang="en-US" sz="2500" dirty="0"/>
              <a:t> </a:t>
            </a:r>
            <a:r>
              <a:rPr lang="en-US" sz="2500" dirty="0" err="1"/>
              <a:t>Unidas</a:t>
            </a:r>
            <a:r>
              <a:rPr lang="en-US" sz="2500" dirty="0"/>
              <a:t>, </a:t>
            </a:r>
            <a:r>
              <a:rPr lang="en-US" sz="2500" dirty="0" err="1"/>
              <a:t>aos</a:t>
            </a:r>
            <a:r>
              <a:rPr lang="en-US" sz="2500" dirty="0"/>
              <a:t> </a:t>
            </a:r>
            <a:r>
              <a:rPr lang="en-US" sz="2500" dirty="0" err="1"/>
              <a:t>processos</a:t>
            </a:r>
            <a:r>
              <a:rPr lang="en-US" sz="2500" dirty="0"/>
              <a:t> ad-hoc de </a:t>
            </a:r>
            <a:r>
              <a:rPr lang="en-US" sz="2500" dirty="0" err="1"/>
              <a:t>armas</a:t>
            </a:r>
            <a:r>
              <a:rPr lang="en-US" sz="2500" dirty="0"/>
              <a:t> </a:t>
            </a:r>
            <a:r>
              <a:rPr lang="en-US" sz="2500" dirty="0" err="1"/>
              <a:t>leves</a:t>
            </a:r>
            <a:r>
              <a:rPr lang="en-US" sz="2500" dirty="0"/>
              <a:t>, </a:t>
            </a:r>
            <a:r>
              <a:rPr lang="en-US" sz="2500" dirty="0" err="1"/>
              <a:t>bem</a:t>
            </a:r>
            <a:r>
              <a:rPr lang="en-US" sz="2500" dirty="0"/>
              <a:t> </a:t>
            </a:r>
            <a:r>
              <a:rPr lang="en-US" sz="2500" dirty="0" err="1"/>
              <a:t>como</a:t>
            </a:r>
            <a:r>
              <a:rPr lang="en-US" sz="2500" dirty="0"/>
              <a:t> a </a:t>
            </a:r>
            <a:r>
              <a:rPr lang="en-US" sz="2500" dirty="0" err="1"/>
              <a:t>eventos</a:t>
            </a:r>
            <a:r>
              <a:rPr lang="en-US" sz="2500" dirty="0"/>
              <a:t> </a:t>
            </a:r>
            <a:r>
              <a:rPr lang="en-US" sz="2500" dirty="0" err="1"/>
              <a:t>especiais</a:t>
            </a:r>
            <a:r>
              <a:rPr lang="en-US" sz="2500" dirty="0"/>
              <a:t> </a:t>
            </a:r>
            <a:r>
              <a:rPr lang="en-US" sz="2500" dirty="0" err="1"/>
              <a:t>organizados</a:t>
            </a:r>
            <a:r>
              <a:rPr lang="en-US" sz="2500" dirty="0"/>
              <a:t> </a:t>
            </a:r>
            <a:r>
              <a:rPr lang="en-US" sz="2500" dirty="0" err="1"/>
              <a:t>pelo</a:t>
            </a:r>
            <a:r>
              <a:rPr lang="en-US" sz="2500" dirty="0"/>
              <a:t> </a:t>
            </a:r>
            <a:r>
              <a:rPr lang="en-US" sz="2500" dirty="0" err="1"/>
              <a:t>Presidente</a:t>
            </a:r>
            <a:r>
              <a:rPr lang="en-US" sz="2500" dirty="0"/>
              <a:t> da Assembleia </a:t>
            </a:r>
            <a:r>
              <a:rPr lang="en-US" sz="2500" dirty="0" err="1"/>
              <a:t>Geral</a:t>
            </a:r>
            <a:r>
              <a:rPr lang="en-US" sz="2500" dirty="0"/>
              <a:t>. Para </a:t>
            </a:r>
            <a:r>
              <a:rPr lang="en-US" sz="2500" dirty="0" err="1"/>
              <a:t>exemplos</a:t>
            </a:r>
            <a:r>
              <a:rPr lang="en-US" sz="2500" dirty="0"/>
              <a:t>, </a:t>
            </a:r>
            <a:r>
              <a:rPr lang="en-US" sz="2500" dirty="0" err="1"/>
              <a:t>veja</a:t>
            </a:r>
            <a:r>
              <a:rPr lang="en-US" sz="2500" dirty="0"/>
              <a:t> </a:t>
            </a:r>
            <a:r>
              <a:rPr lang="en-US" sz="2500" dirty="0" err="1"/>
              <a:t>notícias</a:t>
            </a:r>
            <a:r>
              <a:rPr lang="en-US" sz="2500" dirty="0"/>
              <a:t> e </a:t>
            </a:r>
            <a:r>
              <a:rPr lang="en-US" sz="2500" dirty="0" err="1"/>
              <a:t>eventos</a:t>
            </a:r>
            <a:r>
              <a:rPr lang="en-US" sz="2500" dirty="0"/>
              <a:t>. É a </a:t>
            </a:r>
            <a:r>
              <a:rPr lang="en-US" sz="2500" dirty="0" err="1"/>
              <a:t>maneira</a:t>
            </a:r>
            <a:r>
              <a:rPr lang="en-US" sz="2500" dirty="0"/>
              <a:t> pela qual </a:t>
            </a:r>
            <a:r>
              <a:rPr lang="en-US" sz="2500" dirty="0" err="1"/>
              <a:t>damos</a:t>
            </a:r>
            <a:r>
              <a:rPr lang="en-US" sz="2500" dirty="0"/>
              <a:t> </a:t>
            </a:r>
            <a:r>
              <a:rPr lang="en-US" sz="2500" dirty="0" err="1"/>
              <a:t>informações</a:t>
            </a:r>
            <a:r>
              <a:rPr lang="en-US" sz="2500" dirty="0"/>
              <a:t> para a ONU.</a:t>
            </a:r>
          </a:p>
        </p:txBody>
      </p:sp>
      <p:sp>
        <p:nvSpPr>
          <p:cNvPr id="6" name="Content Placeholder 2">
            <a:extLst>
              <a:ext uri="{FF2B5EF4-FFF2-40B4-BE49-F238E27FC236}">
                <a16:creationId xmlns:a16="http://schemas.microsoft.com/office/drawing/2014/main" id="{5B312B06-C925-FC42-96D0-218834DAE3BD}"/>
              </a:ext>
            </a:extLst>
          </p:cNvPr>
          <p:cNvSpPr txBox="1">
            <a:spLocks/>
          </p:cNvSpPr>
          <p:nvPr/>
        </p:nvSpPr>
        <p:spPr>
          <a:xfrm>
            <a:off x="4518025" y="2208213"/>
            <a:ext cx="3487738" cy="402431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800" b="1" dirty="0" err="1"/>
              <a:t>Departamento</a:t>
            </a:r>
            <a:r>
              <a:rPr lang="en-US" sz="2800" b="1" dirty="0"/>
              <a:t> das </a:t>
            </a:r>
            <a:r>
              <a:rPr lang="en-US" sz="2800" b="1" dirty="0" err="1"/>
              <a:t>comunicações</a:t>
            </a:r>
            <a:r>
              <a:rPr lang="en-US" sz="2800" b="1" dirty="0"/>
              <a:t> </a:t>
            </a:r>
            <a:r>
              <a:rPr lang="en-US" sz="2800" b="1" dirty="0" err="1"/>
              <a:t>globais</a:t>
            </a:r>
            <a:r>
              <a:rPr lang="en-US" sz="2800" b="1" dirty="0"/>
              <a:t> - </a:t>
            </a:r>
            <a:r>
              <a:rPr lang="en-US" sz="2800" b="1" dirty="0" err="1"/>
              <a:t>Credenciamento</a:t>
            </a:r>
            <a:r>
              <a:rPr lang="en-US" sz="2800" b="1" dirty="0"/>
              <a:t> </a:t>
            </a:r>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r>
              <a:rPr lang="en-US" dirty="0"/>
              <a:t>O </a:t>
            </a:r>
            <a:r>
              <a:rPr lang="en-US" dirty="0" err="1"/>
              <a:t>credenciamento</a:t>
            </a:r>
            <a:r>
              <a:rPr lang="en-US" dirty="0"/>
              <a:t> </a:t>
            </a:r>
            <a:r>
              <a:rPr lang="en-US" dirty="0" err="1"/>
              <a:t>significa</a:t>
            </a:r>
            <a:r>
              <a:rPr lang="en-US" dirty="0"/>
              <a:t> </a:t>
            </a:r>
            <a:r>
              <a:rPr lang="en-US" dirty="0" err="1"/>
              <a:t>nosso</a:t>
            </a:r>
            <a:r>
              <a:rPr lang="en-US" dirty="0"/>
              <a:t> </a:t>
            </a:r>
            <a:r>
              <a:rPr lang="en-US" dirty="0" err="1"/>
              <a:t>relacionamento</a:t>
            </a:r>
            <a:r>
              <a:rPr lang="en-US" dirty="0"/>
              <a:t> com o DGC. </a:t>
            </a:r>
            <a:r>
              <a:rPr lang="en-US" dirty="0" err="1"/>
              <a:t>Esse</a:t>
            </a:r>
            <a:r>
              <a:rPr lang="en-US" dirty="0"/>
              <a:t> </a:t>
            </a:r>
            <a:r>
              <a:rPr lang="en-US" dirty="0" err="1"/>
              <a:t>mandato</a:t>
            </a:r>
            <a:r>
              <a:rPr lang="en-US" dirty="0"/>
              <a:t> é o </a:t>
            </a:r>
            <a:r>
              <a:rPr lang="en-US" dirty="0" err="1"/>
              <a:t>desenvolvimento</a:t>
            </a:r>
            <a:r>
              <a:rPr lang="en-US" dirty="0"/>
              <a:t> de </a:t>
            </a:r>
            <a:r>
              <a:rPr lang="en-US" dirty="0" err="1"/>
              <a:t>parcerias</a:t>
            </a:r>
            <a:r>
              <a:rPr lang="en-US" dirty="0"/>
              <a:t> com a </a:t>
            </a:r>
            <a:r>
              <a:rPr lang="en-US" dirty="0" err="1"/>
              <a:t>sociedade</a:t>
            </a:r>
            <a:r>
              <a:rPr lang="en-US" dirty="0"/>
              <a:t> civil </a:t>
            </a:r>
            <a:r>
              <a:rPr lang="en-US" dirty="0" err="1"/>
              <a:t>em</a:t>
            </a:r>
            <a:r>
              <a:rPr lang="en-US" dirty="0"/>
              <a:t> </a:t>
            </a:r>
            <a:r>
              <a:rPr lang="en-US" dirty="0" err="1"/>
              <a:t>todo</a:t>
            </a:r>
            <a:r>
              <a:rPr lang="en-US" dirty="0"/>
              <a:t> o </a:t>
            </a:r>
            <a:r>
              <a:rPr lang="en-US" dirty="0" err="1"/>
              <a:t>mundo</a:t>
            </a:r>
            <a:r>
              <a:rPr lang="en-US" dirty="0"/>
              <a:t> para </a:t>
            </a:r>
            <a:r>
              <a:rPr lang="en-US" dirty="0" err="1"/>
              <a:t>aprimorar</a:t>
            </a:r>
            <a:r>
              <a:rPr lang="en-US" dirty="0"/>
              <a:t> </a:t>
            </a:r>
            <a:r>
              <a:rPr lang="en-US" dirty="0" err="1"/>
              <a:t>sua</a:t>
            </a:r>
            <a:r>
              <a:rPr lang="en-US" dirty="0"/>
              <a:t> </a:t>
            </a:r>
            <a:r>
              <a:rPr lang="en-US" dirty="0" err="1"/>
              <a:t>interação</a:t>
            </a:r>
            <a:r>
              <a:rPr lang="en-US" dirty="0"/>
              <a:t> e </a:t>
            </a:r>
            <a:r>
              <a:rPr lang="en-US" dirty="0" err="1"/>
              <a:t>compreensão</a:t>
            </a:r>
            <a:r>
              <a:rPr lang="en-US" dirty="0"/>
              <a:t> do </a:t>
            </a:r>
            <a:r>
              <a:rPr lang="en-US" dirty="0" err="1"/>
              <a:t>trabalho</a:t>
            </a:r>
            <a:r>
              <a:rPr lang="en-US" dirty="0"/>
              <a:t> da </a:t>
            </a:r>
            <a:r>
              <a:rPr lang="en-US" dirty="0" err="1"/>
              <a:t>organização</a:t>
            </a:r>
            <a:r>
              <a:rPr lang="en-US" dirty="0"/>
              <a:t>. </a:t>
            </a:r>
            <a:r>
              <a:rPr lang="en-US" dirty="0" err="1"/>
              <a:t>Eles</a:t>
            </a:r>
            <a:r>
              <a:rPr lang="en-US" dirty="0"/>
              <a:t> </a:t>
            </a:r>
            <a:r>
              <a:rPr lang="en-US" dirty="0" err="1"/>
              <a:t>nos</a:t>
            </a:r>
            <a:r>
              <a:rPr lang="en-US" dirty="0"/>
              <a:t> </a:t>
            </a:r>
            <a:r>
              <a:rPr lang="en-US" dirty="0" err="1"/>
              <a:t>fornecem</a:t>
            </a:r>
            <a:r>
              <a:rPr lang="en-US" dirty="0"/>
              <a:t> </a:t>
            </a:r>
            <a:r>
              <a:rPr lang="en-US" dirty="0" err="1"/>
              <a:t>recursos</a:t>
            </a:r>
            <a:r>
              <a:rPr lang="en-US" dirty="0"/>
              <a:t> e </a:t>
            </a:r>
            <a:r>
              <a:rPr lang="en-US" dirty="0" err="1"/>
              <a:t>informações</a:t>
            </a:r>
            <a:r>
              <a:rPr lang="en-US" dirty="0"/>
              <a:t> </a:t>
            </a:r>
            <a:r>
              <a:rPr lang="en-US" dirty="0" err="1"/>
              <a:t>sobre</a:t>
            </a:r>
            <a:r>
              <a:rPr lang="en-US" dirty="0"/>
              <a:t> a ONU que </a:t>
            </a:r>
            <a:r>
              <a:rPr lang="en-US" dirty="0" err="1"/>
              <a:t>compratilhamos</a:t>
            </a:r>
            <a:r>
              <a:rPr lang="en-US" dirty="0"/>
              <a:t> com </a:t>
            </a:r>
            <a:r>
              <a:rPr lang="en-US" dirty="0" err="1"/>
              <a:t>nossas</a:t>
            </a:r>
            <a:r>
              <a:rPr lang="en-US" dirty="0"/>
              <a:t> bases.</a:t>
            </a:r>
          </a:p>
        </p:txBody>
      </p:sp>
      <p:cxnSp>
        <p:nvCxnSpPr>
          <p:cNvPr id="8" name="Straight Connector 7">
            <a:extLst>
              <a:ext uri="{FF2B5EF4-FFF2-40B4-BE49-F238E27FC236}">
                <a16:creationId xmlns:a16="http://schemas.microsoft.com/office/drawing/2014/main" id="{77F114D2-3D28-8A45-914D-D52640845E5C}"/>
              </a:ext>
            </a:extLst>
          </p:cNvPr>
          <p:cNvCxnSpPr>
            <a:cxnSpLocks/>
          </p:cNvCxnSpPr>
          <p:nvPr/>
        </p:nvCxnSpPr>
        <p:spPr>
          <a:xfrm>
            <a:off x="4145756" y="2208618"/>
            <a:ext cx="0" cy="4649382"/>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CAC0A07C-96AD-8F4B-A784-436C56BF1F2B}"/>
              </a:ext>
            </a:extLst>
          </p:cNvPr>
          <p:cNvCxnSpPr>
            <a:cxnSpLocks/>
          </p:cNvCxnSpPr>
          <p:nvPr/>
        </p:nvCxnSpPr>
        <p:spPr>
          <a:xfrm>
            <a:off x="8174831" y="2197732"/>
            <a:ext cx="0" cy="4173353"/>
          </a:xfrm>
          <a:prstGeom prst="line">
            <a:avLst/>
          </a:prstGeom>
        </p:spPr>
        <p:style>
          <a:lnRef idx="3">
            <a:schemeClr val="accent1"/>
          </a:lnRef>
          <a:fillRef idx="0">
            <a:schemeClr val="accent1"/>
          </a:fillRef>
          <a:effectRef idx="2">
            <a:schemeClr val="accent1"/>
          </a:effectRef>
          <a:fontRef idx="minor">
            <a:schemeClr val="tx1"/>
          </a:fontRef>
        </p:style>
      </p:cxnSp>
      <p:sp>
        <p:nvSpPr>
          <p:cNvPr id="77832" name="object 3">
            <a:extLst>
              <a:ext uri="{FF2B5EF4-FFF2-40B4-BE49-F238E27FC236}">
                <a16:creationId xmlns:a16="http://schemas.microsoft.com/office/drawing/2014/main" id="{662A0BEF-825F-FD49-A1E4-4D2DD06376F3}"/>
              </a:ext>
            </a:extLst>
          </p:cNvPr>
          <p:cNvSpPr txBox="1">
            <a:spLocks noChangeArrowheads="1"/>
          </p:cNvSpPr>
          <p:nvPr/>
        </p:nvSpPr>
        <p:spPr bwMode="auto">
          <a:xfrm>
            <a:off x="4514850" y="473075"/>
            <a:ext cx="75009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r" defTabSz="914400" eaLnBrk="1" hangingPunct="1">
              <a:lnSpc>
                <a:spcPts val="4750"/>
              </a:lnSpc>
              <a:spcBef>
                <a:spcPts val="100"/>
              </a:spcBef>
              <a:buFontTx/>
              <a:buNone/>
            </a:pPr>
            <a:r>
              <a:rPr lang="en-US" altLang="pt-BR" sz="4400" b="1">
                <a:solidFill>
                  <a:srgbClr val="2365C9"/>
                </a:solidFill>
              </a:rPr>
              <a:t>ACREDITAÇÃO DA UNANIMA INTERNATIONAL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bject 3">
            <a:extLst>
              <a:ext uri="{FF2B5EF4-FFF2-40B4-BE49-F238E27FC236}">
                <a16:creationId xmlns:a16="http://schemas.microsoft.com/office/drawing/2014/main" id="{ED862666-4F0C-AB49-A75F-496258F301F0}"/>
              </a:ext>
            </a:extLst>
          </p:cNvPr>
          <p:cNvSpPr>
            <a:spLocks noGrp="1" noChangeArrowheads="1"/>
          </p:cNvSpPr>
          <p:nvPr>
            <p:ph type="title"/>
          </p:nvPr>
        </p:nvSpPr>
        <p:spPr bwMode="auto">
          <a:xfrm>
            <a:off x="4505325" y="434975"/>
            <a:ext cx="7000875" cy="1243013"/>
          </a:xfrm>
        </p:spPr>
        <p:txBody>
          <a:bodyPr wrap="square" lIns="0" tIns="12065" rIns="0" bIns="0" numCol="1" anchorCtr="0" compatLnSpc="1">
            <a:prstTxWarp prst="textNoShape">
              <a:avLst/>
            </a:prstTxWarp>
            <a:spAutoFit/>
          </a:bodyPr>
          <a:lstStyle/>
          <a:p>
            <a:pPr eaLnBrk="1" hangingPunct="1">
              <a:lnSpc>
                <a:spcPts val="4750"/>
              </a:lnSpc>
              <a:spcBef>
                <a:spcPts val="100"/>
              </a:spcBef>
            </a:pPr>
            <a:r>
              <a:rPr lang="pt-BR" altLang="pt-BR" sz="4400" b="1" cap="none">
                <a:solidFill>
                  <a:srgbClr val="2365C9"/>
                </a:solidFill>
              </a:rPr>
              <a:t>O QUE SIGNIFICA SER CREDENCIADO?</a:t>
            </a:r>
          </a:p>
        </p:txBody>
      </p:sp>
      <p:pic>
        <p:nvPicPr>
          <p:cNvPr id="79875" name="Picture 3" descr="C2-HD-BTM.png">
            <a:extLst>
              <a:ext uri="{FF2B5EF4-FFF2-40B4-BE49-F238E27FC236}">
                <a16:creationId xmlns:a16="http://schemas.microsoft.com/office/drawing/2014/main" id="{5B53D47D-3F74-FD42-8CB9-03314B8F16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Espaço Reservado para Conteúdo 1">
            <a:extLst>
              <a:ext uri="{FF2B5EF4-FFF2-40B4-BE49-F238E27FC236}">
                <a16:creationId xmlns:a16="http://schemas.microsoft.com/office/drawing/2014/main" id="{6CC6D0F5-6400-904A-A9A4-CFB8D1CA67A9}"/>
              </a:ext>
            </a:extLst>
          </p:cNvPr>
          <p:cNvSpPr>
            <a:spLocks noGrp="1"/>
          </p:cNvSpPr>
          <p:nvPr>
            <p:ph idx="1"/>
          </p:nvPr>
        </p:nvSpPr>
        <p:spPr>
          <a:xfrm>
            <a:off x="685800" y="1677988"/>
            <a:ext cx="11155363" cy="4668837"/>
          </a:xfrm>
        </p:spPr>
        <p:txBody>
          <a:bodyPr/>
          <a:lstStyle/>
          <a:p>
            <a:r>
              <a:rPr lang="pt-BR" altLang="pt-BR"/>
              <a:t>O credenciamento permite que ONGs participem dos trabalhos da ONU: </a:t>
            </a:r>
          </a:p>
          <a:p>
            <a:r>
              <a:rPr lang="pt-BR" altLang="pt-BR"/>
              <a:t>Fazendo pronunciamentos orais </a:t>
            </a:r>
          </a:p>
          <a:p>
            <a:r>
              <a:rPr lang="pt-BR" altLang="pt-BR"/>
              <a:t>Apresentando depoimentos escritos</a:t>
            </a:r>
          </a:p>
          <a:p>
            <a:r>
              <a:rPr lang="pt-BR" altLang="pt-BR"/>
              <a:t>Patrocinando Eventos dentro e perto da sede da ONU</a:t>
            </a:r>
          </a:p>
          <a:p>
            <a:r>
              <a:rPr lang="pt-BR" altLang="pt-BR"/>
              <a:t>Reunião com diplomatas</a:t>
            </a:r>
          </a:p>
          <a:p>
            <a:r>
              <a:rPr lang="pt-BR" altLang="pt-BR"/>
              <a:t>Participando de conferências da ONU</a:t>
            </a:r>
          </a:p>
          <a:p>
            <a:r>
              <a:rPr lang="pt-BR" altLang="pt-BR"/>
              <a:t>Fazendo recomendações formais ou informais sobre novas declarações e resoluções da ONU à medida que estão sendo negociadas.</a:t>
            </a:r>
          </a:p>
          <a:p>
            <a:r>
              <a:rPr lang="pt-BR" altLang="pt-BR"/>
              <a:t>Envio de relatórios e comentários aos processos nacionais de revisão (por exemplo, Revisões Voluntárias Nacionais sobre ODS, Periódico Universal</a:t>
            </a:r>
          </a:p>
          <a:p>
            <a:r>
              <a:rPr lang="pt-BR" altLang="pt-BR"/>
              <a:t>Revisão no conselho de direitos humanos</a:t>
            </a:r>
          </a:p>
          <a:p>
            <a:endParaRPr lang="pt-BR" altLang="pt-B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426;p53">
            <a:extLst>
              <a:ext uri="{FF2B5EF4-FFF2-40B4-BE49-F238E27FC236}">
                <a16:creationId xmlns:a16="http://schemas.microsoft.com/office/drawing/2014/main" id="{BCAF6FB6-C00B-7742-8233-CF279E94A0C1}"/>
              </a:ext>
            </a:extLst>
          </p:cNvPr>
          <p:cNvSpPr txBox="1">
            <a:spLocks noGrp="1"/>
          </p:cNvSpPr>
          <p:nvPr>
            <p:ph type="title"/>
          </p:nvPr>
        </p:nvSpPr>
        <p:spPr>
          <a:xfrm>
            <a:off x="-4629150" y="636588"/>
            <a:ext cx="11360150" cy="860425"/>
          </a:xfrm>
        </p:spPr>
        <p:txBody>
          <a:bodyPr lIns="121900" tIns="121900" rIns="121900" bIns="121900"/>
          <a:lstStyle/>
          <a:p>
            <a:pPr eaLnBrk="1" fontAlgn="auto" hangingPunct="1">
              <a:defRPr/>
            </a:pPr>
            <a:r>
              <a:rPr lang="pt-BR" b="1" dirty="0">
                <a:solidFill>
                  <a:schemeClr val="accent5">
                    <a:lumMod val="75000"/>
                  </a:schemeClr>
                </a:solidFill>
              </a:rPr>
              <a:t>NA ONU</a:t>
            </a:r>
            <a:endParaRPr b="1" dirty="0">
              <a:solidFill>
                <a:schemeClr val="accent5">
                  <a:lumMod val="75000"/>
                </a:schemeClr>
              </a:solidFill>
            </a:endParaRPr>
          </a:p>
        </p:txBody>
      </p:sp>
      <p:sp>
        <p:nvSpPr>
          <p:cNvPr id="80899" name="Google Shape;427;p53">
            <a:extLst>
              <a:ext uri="{FF2B5EF4-FFF2-40B4-BE49-F238E27FC236}">
                <a16:creationId xmlns:a16="http://schemas.microsoft.com/office/drawing/2014/main" id="{DAD5A922-0371-5D41-AD90-1E11D3E6B731}"/>
              </a:ext>
            </a:extLst>
          </p:cNvPr>
          <p:cNvSpPr>
            <a:spLocks noGrp="1"/>
          </p:cNvSpPr>
          <p:nvPr>
            <p:ph type="body" idx="1"/>
          </p:nvPr>
        </p:nvSpPr>
        <p:spPr>
          <a:xfrm>
            <a:off x="415925" y="1890713"/>
            <a:ext cx="11360150" cy="4200525"/>
          </a:xfrm>
        </p:spPr>
        <p:txBody>
          <a:bodyPr lIns="121900" tIns="121900" rIns="121900" bIns="121900"/>
          <a:lstStyle/>
          <a:p>
            <a:pPr marL="0" indent="0" eaLnBrk="1" hangingPunct="1">
              <a:spcBef>
                <a:spcPct val="0"/>
              </a:spcBef>
              <a:spcAft>
                <a:spcPts val="2138"/>
              </a:spcAft>
              <a:buFont typeface="Arial" panose="020B0604020202020204" pitchFamily="34" charset="0"/>
              <a:buNone/>
            </a:pPr>
            <a:endParaRPr lang="pt-BR" altLang="pt-BR"/>
          </a:p>
        </p:txBody>
      </p:sp>
      <p:pic>
        <p:nvPicPr>
          <p:cNvPr id="80900" name="Google Shape;428;p53">
            <a:extLst>
              <a:ext uri="{FF2B5EF4-FFF2-40B4-BE49-F238E27FC236}">
                <a16:creationId xmlns:a16="http://schemas.microsoft.com/office/drawing/2014/main" id="{04579630-FBE9-A145-8DD4-6EEFBBDF8CA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3" y="117475"/>
            <a:ext cx="4967287"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Google Shape;429;p53">
            <a:extLst>
              <a:ext uri="{FF2B5EF4-FFF2-40B4-BE49-F238E27FC236}">
                <a16:creationId xmlns:a16="http://schemas.microsoft.com/office/drawing/2014/main" id="{65098728-3E89-E645-83E2-B6320456566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b="4160"/>
          <a:stretch>
            <a:fillRect/>
          </a:stretch>
        </p:blipFill>
        <p:spPr bwMode="auto">
          <a:xfrm>
            <a:off x="3611563" y="1685925"/>
            <a:ext cx="322421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Google Shape;432;p53">
            <a:extLst>
              <a:ext uri="{FF2B5EF4-FFF2-40B4-BE49-F238E27FC236}">
                <a16:creationId xmlns:a16="http://schemas.microsoft.com/office/drawing/2014/main" id="{25836F80-B05A-554F-BFD1-40A9A45075C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189413"/>
            <a:ext cx="29337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descr="C2-HD-BTM.png">
            <a:extLst>
              <a:ext uri="{FF2B5EF4-FFF2-40B4-BE49-F238E27FC236}">
                <a16:creationId xmlns:a16="http://schemas.microsoft.com/office/drawing/2014/main" id="{98B11B5A-5D1D-3948-BEDC-33657222AE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2" descr="A group of people posing for the camera&#10;&#10;Description automatically generated">
            <a:extLst>
              <a:ext uri="{FF2B5EF4-FFF2-40B4-BE49-F238E27FC236}">
                <a16:creationId xmlns:a16="http://schemas.microsoft.com/office/drawing/2014/main" id="{D83306ED-C2AB-4A44-9E14-4895075907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900" y="4173538"/>
            <a:ext cx="3554413"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4" descr="A group of people sitting at a table&#10;&#10;Description automatically generated">
            <a:extLst>
              <a:ext uri="{FF2B5EF4-FFF2-40B4-BE49-F238E27FC236}">
                <a16:creationId xmlns:a16="http://schemas.microsoft.com/office/drawing/2014/main" id="{AF652DA2-57B1-5846-9801-04C18B5454B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4650" y="1685925"/>
            <a:ext cx="306546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Google Shape;392;p50">
            <a:extLst>
              <a:ext uri="{FF2B5EF4-FFF2-40B4-BE49-F238E27FC236}">
                <a16:creationId xmlns:a16="http://schemas.microsoft.com/office/drawing/2014/main" id="{48EAF761-4D98-A846-B620-85B6D5D1B340}"/>
              </a:ext>
            </a:extLst>
          </p:cNvPr>
          <p:cNvSpPr txBox="1">
            <a:spLocks noGrp="1"/>
          </p:cNvSpPr>
          <p:nvPr>
            <p:ph type="title"/>
          </p:nvPr>
        </p:nvSpPr>
        <p:spPr>
          <a:xfrm>
            <a:off x="415925" y="496888"/>
            <a:ext cx="11360150" cy="860425"/>
          </a:xfrm>
        </p:spPr>
        <p:txBody>
          <a:bodyPr lIns="121900" tIns="121900" rIns="121900" bIns="121900"/>
          <a:lstStyle/>
          <a:p>
            <a:pPr eaLnBrk="1" fontAlgn="auto" hangingPunct="1">
              <a:defRPr/>
            </a:pPr>
            <a:r>
              <a:rPr lang="pt-BR" b="1" dirty="0">
                <a:solidFill>
                  <a:schemeClr val="accent5">
                    <a:lumMod val="75000"/>
                  </a:schemeClr>
                </a:solidFill>
              </a:rPr>
              <a:t>O QUE FAZEMOS</a:t>
            </a:r>
            <a:r>
              <a:rPr lang="en" b="1" dirty="0">
                <a:solidFill>
                  <a:schemeClr val="accent5">
                    <a:lumMod val="75000"/>
                  </a:schemeClr>
                </a:solidFill>
              </a:rPr>
              <a:t>?</a:t>
            </a:r>
            <a:endParaRPr b="1" dirty="0">
              <a:solidFill>
                <a:schemeClr val="accent5">
                  <a:lumMod val="75000"/>
                </a:schemeClr>
              </a:solidFill>
            </a:endParaRPr>
          </a:p>
        </p:txBody>
      </p:sp>
      <p:pic>
        <p:nvPicPr>
          <p:cNvPr id="82947" name="Picture 4" descr="C2-HD-BTM.png">
            <a:extLst>
              <a:ext uri="{FF2B5EF4-FFF2-40B4-BE49-F238E27FC236}">
                <a16:creationId xmlns:a16="http://schemas.microsoft.com/office/drawing/2014/main" id="{D03C5E2E-8A7C-574B-BA81-A9552DB733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2" descr="A group of people posing for a photo&#10;&#10;Description automatically generated">
            <a:extLst>
              <a:ext uri="{FF2B5EF4-FFF2-40B4-BE49-F238E27FC236}">
                <a16:creationId xmlns:a16="http://schemas.microsoft.com/office/drawing/2014/main" id="{21B3FFA2-24A6-1E48-9818-B40F67C1F13D}"/>
              </a:ext>
            </a:extLst>
          </p:cNvPr>
          <p:cNvPicPr>
            <a:picLocks noChangeAspect="1"/>
          </p:cNvPicPr>
          <p:nvPr/>
        </p:nvPicPr>
        <p:blipFill>
          <a:blip r:embed="rId4">
            <a:extLst>
              <a:ext uri="{28A0092B-C50C-407E-A947-70E740481C1C}">
                <a14:useLocalDpi xmlns:a14="http://schemas.microsoft.com/office/drawing/2010/main" val="0"/>
              </a:ext>
            </a:extLst>
          </a:blip>
          <a:srcRect t="26949" r="11488" b="11792"/>
          <a:stretch>
            <a:fillRect/>
          </a:stretch>
        </p:blipFill>
        <p:spPr bwMode="auto">
          <a:xfrm>
            <a:off x="6604000" y="2127250"/>
            <a:ext cx="53768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Espaço Reservado para Texto 1">
            <a:extLst>
              <a:ext uri="{FF2B5EF4-FFF2-40B4-BE49-F238E27FC236}">
                <a16:creationId xmlns:a16="http://schemas.microsoft.com/office/drawing/2014/main" id="{41DCFB48-9307-3347-B0DE-357B02A3BB81}"/>
              </a:ext>
            </a:extLst>
          </p:cNvPr>
          <p:cNvSpPr>
            <a:spLocks noGrp="1"/>
          </p:cNvSpPr>
          <p:nvPr>
            <p:ph type="body" idx="1"/>
          </p:nvPr>
        </p:nvSpPr>
        <p:spPr>
          <a:xfrm>
            <a:off x="415925" y="1174750"/>
            <a:ext cx="6188075" cy="5272088"/>
          </a:xfrm>
        </p:spPr>
        <p:txBody>
          <a:bodyPr/>
          <a:lstStyle/>
          <a:p>
            <a:pPr marL="608013" indent="-455613">
              <a:spcBef>
                <a:spcPct val="0"/>
              </a:spcBef>
              <a:spcAft>
                <a:spcPct val="0"/>
              </a:spcAft>
            </a:pPr>
            <a:r>
              <a:rPr lang="pt-BR" altLang="pt-BR"/>
              <a:t>Trazer a experiência dos membros à ONU</a:t>
            </a:r>
          </a:p>
          <a:p>
            <a:pPr marL="608013" indent="-455613">
              <a:spcBef>
                <a:spcPct val="0"/>
              </a:spcBef>
              <a:spcAft>
                <a:spcPct val="0"/>
              </a:spcAft>
            </a:pPr>
            <a:r>
              <a:rPr lang="pt-BR" altLang="pt-BR"/>
              <a:t>Trabalhar com outras ONGs</a:t>
            </a:r>
          </a:p>
          <a:p>
            <a:pPr marL="608013" indent="-455613">
              <a:spcBef>
                <a:spcPct val="0"/>
              </a:spcBef>
              <a:spcAft>
                <a:spcPct val="0"/>
              </a:spcAft>
            </a:pPr>
            <a:r>
              <a:rPr lang="pt-BR" altLang="pt-BR"/>
              <a:t>Contribuir para comitês de ONGs e grupos de trabalho</a:t>
            </a:r>
          </a:p>
          <a:p>
            <a:pPr marL="608013" indent="-455613">
              <a:spcBef>
                <a:spcPct val="0"/>
              </a:spcBef>
              <a:spcAft>
                <a:spcPct val="0"/>
              </a:spcAft>
            </a:pPr>
            <a:r>
              <a:rPr lang="pt-BR" altLang="pt-BR"/>
              <a:t>Educar nossos membros sobre as atividades e programas da ONU</a:t>
            </a:r>
          </a:p>
          <a:p>
            <a:pPr marL="608013" indent="-455613">
              <a:spcBef>
                <a:spcPct val="0"/>
              </a:spcBef>
              <a:spcAft>
                <a:spcPct val="0"/>
              </a:spcAft>
            </a:pPr>
            <a:r>
              <a:rPr lang="pt-BR" altLang="pt-BR"/>
              <a:t>Fazer intervenções</a:t>
            </a:r>
          </a:p>
          <a:p>
            <a:pPr marL="608013" indent="-455613">
              <a:spcBef>
                <a:spcPct val="0"/>
              </a:spcBef>
              <a:spcAft>
                <a:spcPct val="0"/>
              </a:spcAft>
            </a:pPr>
            <a:r>
              <a:rPr lang="pt-BR" altLang="pt-BR"/>
              <a:t>Participar de eventos, comissões e atividades da ONU</a:t>
            </a:r>
          </a:p>
          <a:p>
            <a:pPr marL="608013" indent="-455613">
              <a:spcBef>
                <a:spcPct val="0"/>
              </a:spcBef>
              <a:spcAft>
                <a:spcPct val="0"/>
              </a:spcAft>
            </a:pPr>
            <a:r>
              <a:rPr lang="pt-BR" altLang="pt-BR"/>
              <a:t>Ajudar nossos membros a colaborar com o trabalho da ONU em seus países de origem</a:t>
            </a:r>
          </a:p>
          <a:p>
            <a:pPr marL="608013" indent="-455613">
              <a:spcBef>
                <a:spcPct val="0"/>
              </a:spcBef>
              <a:spcAft>
                <a:spcPct val="0"/>
              </a:spcAft>
            </a:pPr>
            <a:r>
              <a:rPr lang="pt-BR" altLang="pt-BR"/>
              <a:t>Compartilhar nossa pesquisa com parceiros, funcionários da ONU e outros advogados</a:t>
            </a:r>
          </a:p>
          <a:p>
            <a:pPr marL="608013" indent="-455613">
              <a:spcBef>
                <a:spcPct val="0"/>
              </a:spcBef>
              <a:spcAft>
                <a:spcPct val="0"/>
              </a:spcAft>
            </a:pPr>
            <a:endParaRPr lang="pt-BR" altLang="pt-B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Google Shape;399;p51">
            <a:extLst>
              <a:ext uri="{FF2B5EF4-FFF2-40B4-BE49-F238E27FC236}">
                <a16:creationId xmlns:a16="http://schemas.microsoft.com/office/drawing/2014/main" id="{B577B967-E7D4-4C4B-86E1-A9723D8D5111}"/>
              </a:ext>
            </a:extLst>
          </p:cNvPr>
          <p:cNvSpPr txBox="1">
            <a:spLocks noGrp="1"/>
          </p:cNvSpPr>
          <p:nvPr>
            <p:ph type="title"/>
          </p:nvPr>
        </p:nvSpPr>
        <p:spPr>
          <a:xfrm>
            <a:off x="1801813" y="496888"/>
            <a:ext cx="10390187" cy="860425"/>
          </a:xfrm>
        </p:spPr>
        <p:txBody>
          <a:bodyPr lIns="121900" tIns="121900" rIns="121900" bIns="121900"/>
          <a:lstStyle/>
          <a:p>
            <a:pPr eaLnBrk="1" fontAlgn="auto" hangingPunct="1">
              <a:defRPr/>
            </a:pPr>
            <a:r>
              <a:rPr lang="pt-BR" sz="3200" b="1" dirty="0">
                <a:solidFill>
                  <a:schemeClr val="accent5">
                    <a:lumMod val="75000"/>
                  </a:schemeClr>
                </a:solidFill>
              </a:rPr>
              <a:t>A</a:t>
            </a:r>
            <a:r>
              <a:rPr lang="en" sz="3200" b="1" dirty="0">
                <a:solidFill>
                  <a:schemeClr val="accent5">
                    <a:lumMod val="75000"/>
                  </a:schemeClr>
                </a:solidFill>
              </a:rPr>
              <a:t>lguns grupos de trabalho da on</a:t>
            </a:r>
            <a:r>
              <a:rPr lang="pt-BR" sz="3200" b="1" dirty="0">
                <a:solidFill>
                  <a:schemeClr val="accent5">
                    <a:lumMod val="75000"/>
                  </a:schemeClr>
                </a:solidFill>
              </a:rPr>
              <a:t>u para os quais </a:t>
            </a:r>
            <a:r>
              <a:rPr lang="pt-BR" sz="3200" b="1" dirty="0" err="1">
                <a:solidFill>
                  <a:schemeClr val="accent5">
                    <a:lumMod val="75000"/>
                  </a:schemeClr>
                </a:solidFill>
              </a:rPr>
              <a:t>contribuimos</a:t>
            </a:r>
            <a:endParaRPr sz="3200" b="1" dirty="0">
              <a:solidFill>
                <a:schemeClr val="accent5">
                  <a:lumMod val="75000"/>
                </a:schemeClr>
              </a:solidFill>
            </a:endParaRPr>
          </a:p>
        </p:txBody>
      </p:sp>
      <p:sp>
        <p:nvSpPr>
          <p:cNvPr id="400" name="Google Shape;400;p51">
            <a:extLst>
              <a:ext uri="{FF2B5EF4-FFF2-40B4-BE49-F238E27FC236}">
                <a16:creationId xmlns:a16="http://schemas.microsoft.com/office/drawing/2014/main" id="{39E5C134-E863-B148-BF7B-658C54F87FE3}"/>
              </a:ext>
            </a:extLst>
          </p:cNvPr>
          <p:cNvSpPr txBox="1">
            <a:spLocks noGrp="1"/>
          </p:cNvSpPr>
          <p:nvPr>
            <p:ph type="body" idx="1"/>
          </p:nvPr>
        </p:nvSpPr>
        <p:spPr>
          <a:xfrm>
            <a:off x="4992688" y="1665288"/>
            <a:ext cx="7027862" cy="4997450"/>
          </a:xfrm>
        </p:spPr>
        <p:txBody>
          <a:bodyPr lIns="121900" tIns="121900" rIns="121900" bIns="121900" rtlCol="0"/>
          <a:lstStyle/>
          <a:p>
            <a:pPr indent="-474121" eaLnBrk="1" fontAlgn="auto" hangingPunct="1">
              <a:buClr>
                <a:srgbClr val="00FF00"/>
              </a:buClr>
              <a:buSzPts val="2000"/>
              <a:defRPr/>
            </a:pPr>
            <a:r>
              <a:rPr lang="pt-BR" sz="2667" dirty="0"/>
              <a:t>Comitê da ONG para o desenvolvimento social</a:t>
            </a:r>
            <a:endParaRPr sz="2667" dirty="0"/>
          </a:p>
          <a:p>
            <a:pPr lvl="1" indent="-474121" eaLnBrk="1" fontAlgn="auto" hangingPunct="1">
              <a:spcBef>
                <a:spcPts val="0"/>
              </a:spcBef>
              <a:buClr>
                <a:srgbClr val="00FF00"/>
              </a:buClr>
              <a:buSzPts val="2000"/>
              <a:defRPr/>
            </a:pPr>
            <a:r>
              <a:rPr lang="pt-BR" sz="2667" dirty="0"/>
              <a:t>subcomitê de base</a:t>
            </a:r>
            <a:endParaRPr sz="2667" dirty="0"/>
          </a:p>
          <a:p>
            <a:pPr lvl="1" indent="-474121" eaLnBrk="1" fontAlgn="auto" hangingPunct="1">
              <a:spcBef>
                <a:spcPts val="0"/>
              </a:spcBef>
              <a:buClr>
                <a:srgbClr val="00FF00"/>
              </a:buClr>
              <a:buSzPts val="2000"/>
              <a:defRPr/>
            </a:pPr>
            <a:r>
              <a:rPr lang="pt-BR" sz="2667" dirty="0"/>
              <a:t>subcomitê de advocacia</a:t>
            </a:r>
          </a:p>
          <a:p>
            <a:pPr marL="609585" lvl="1" indent="-474121" eaLnBrk="1" fontAlgn="auto" hangingPunct="1">
              <a:spcBef>
                <a:spcPts val="0"/>
              </a:spcBef>
              <a:buClr>
                <a:srgbClr val="00FF00"/>
              </a:buClr>
              <a:buSzPts val="2000"/>
              <a:buFont typeface="Arial" panose="020B0604020202020204" pitchFamily="34" charset="0"/>
              <a:buChar char="●"/>
              <a:defRPr/>
            </a:pPr>
            <a:r>
              <a:rPr lang="en" sz="2667" dirty="0"/>
              <a:t>Com</a:t>
            </a:r>
            <a:r>
              <a:rPr lang="pt-BR" sz="2667" dirty="0" err="1"/>
              <a:t>itê</a:t>
            </a:r>
            <a:r>
              <a:rPr lang="pt-BR" sz="2667" dirty="0"/>
              <a:t> para a migração</a:t>
            </a:r>
            <a:endParaRPr sz="2667" dirty="0"/>
          </a:p>
          <a:p>
            <a:pPr lvl="1" indent="-474121" eaLnBrk="1" fontAlgn="auto" hangingPunct="1">
              <a:spcBef>
                <a:spcPts val="0"/>
              </a:spcBef>
              <a:buClr>
                <a:srgbClr val="00FF00"/>
              </a:buClr>
              <a:buSzPts val="2000"/>
              <a:defRPr/>
            </a:pPr>
            <a:r>
              <a:rPr lang="pt-BR" sz="2667" dirty="0"/>
              <a:t>subcomitê para a </a:t>
            </a:r>
            <a:r>
              <a:rPr lang="en" sz="2667" dirty="0"/>
              <a:t>Xenophobia </a:t>
            </a:r>
            <a:endParaRPr sz="2667" dirty="0"/>
          </a:p>
          <a:p>
            <a:pPr lvl="1" indent="-474121" eaLnBrk="1" fontAlgn="auto" hangingPunct="1">
              <a:spcBef>
                <a:spcPts val="0"/>
              </a:spcBef>
              <a:buClr>
                <a:srgbClr val="00FF00"/>
              </a:buClr>
              <a:buSzPts val="2000"/>
              <a:defRPr/>
            </a:pPr>
            <a:r>
              <a:rPr lang="pt-BR" sz="2667" dirty="0"/>
              <a:t>subcomitê da Migração forçada pelo clima</a:t>
            </a:r>
            <a:endParaRPr sz="2667" dirty="0"/>
          </a:p>
          <a:p>
            <a:pPr indent="-474121" eaLnBrk="1" fontAlgn="auto" hangingPunct="1">
              <a:buClr>
                <a:srgbClr val="00FF00"/>
              </a:buClr>
              <a:buSzPts val="2000"/>
              <a:defRPr/>
            </a:pPr>
            <a:r>
              <a:rPr lang="pt-BR" sz="2667" dirty="0"/>
              <a:t>Grupo de trabalho para resolver o problema dos sem-teto</a:t>
            </a:r>
            <a:r>
              <a:rPr lang="en" sz="2667" dirty="0"/>
              <a:t> </a:t>
            </a:r>
            <a:endParaRPr sz="2667" dirty="0"/>
          </a:p>
          <a:p>
            <a:pPr indent="-474121" eaLnBrk="1" fontAlgn="auto" hangingPunct="1">
              <a:buClr>
                <a:srgbClr val="00FF00"/>
              </a:buClr>
              <a:buSzPts val="2000"/>
              <a:defRPr/>
            </a:pPr>
            <a:r>
              <a:rPr lang="pt-BR" sz="2667" dirty="0"/>
              <a:t>Grupo principal da ONG</a:t>
            </a:r>
          </a:p>
          <a:p>
            <a:pPr indent="-474121" eaLnBrk="1" fontAlgn="auto" hangingPunct="1">
              <a:buClr>
                <a:srgbClr val="00FF00"/>
              </a:buClr>
              <a:buSzPts val="2000"/>
              <a:defRPr/>
            </a:pPr>
            <a:r>
              <a:rPr lang="pt-BR" sz="2667" dirty="0"/>
              <a:t>ONG para a habitação</a:t>
            </a:r>
            <a:r>
              <a:rPr lang="en" sz="2667" dirty="0"/>
              <a:t> </a:t>
            </a:r>
            <a:endParaRPr sz="2667" dirty="0"/>
          </a:p>
          <a:p>
            <a:pPr marL="0" indent="0" eaLnBrk="1" fontAlgn="auto" hangingPunct="1">
              <a:spcBef>
                <a:spcPts val="2133"/>
              </a:spcBef>
              <a:spcAft>
                <a:spcPts val="2133"/>
              </a:spcAft>
              <a:buFont typeface="Arial" panose="020B0604020202020204" pitchFamily="34" charset="0"/>
              <a:buNone/>
              <a:defRPr/>
            </a:pPr>
            <a:endParaRPr dirty="0">
              <a:solidFill>
                <a:srgbClr val="00FF00"/>
              </a:solidFill>
            </a:endParaRPr>
          </a:p>
        </p:txBody>
      </p:sp>
      <p:pic>
        <p:nvPicPr>
          <p:cNvPr id="84996" name="Google Shape;401;p51">
            <a:extLst>
              <a:ext uri="{FF2B5EF4-FFF2-40B4-BE49-F238E27FC236}">
                <a16:creationId xmlns:a16="http://schemas.microsoft.com/office/drawing/2014/main" id="{D56ED16A-D3DF-DD48-ADFE-7AEF0FF703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914525"/>
            <a:ext cx="458628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descr="C2-HD-BTM.png">
            <a:extLst>
              <a:ext uri="{FF2B5EF4-FFF2-40B4-BE49-F238E27FC236}">
                <a16:creationId xmlns:a16="http://schemas.microsoft.com/office/drawing/2014/main" id="{139CD010-C551-774B-8409-C8F5B43CD5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Google Shape;438;p54">
            <a:extLst>
              <a:ext uri="{FF2B5EF4-FFF2-40B4-BE49-F238E27FC236}">
                <a16:creationId xmlns:a16="http://schemas.microsoft.com/office/drawing/2014/main" id="{21ABDDD2-EB02-2440-8EA0-801C23052155}"/>
              </a:ext>
            </a:extLst>
          </p:cNvPr>
          <p:cNvSpPr>
            <a:spLocks noGrp="1"/>
          </p:cNvSpPr>
          <p:nvPr>
            <p:ph type="body" idx="1"/>
          </p:nvPr>
        </p:nvSpPr>
        <p:spPr>
          <a:xfrm>
            <a:off x="415925" y="1890713"/>
            <a:ext cx="11360150" cy="4200525"/>
          </a:xfrm>
        </p:spPr>
        <p:txBody>
          <a:bodyPr lIns="121900" tIns="121900" rIns="121900" bIns="121900"/>
          <a:lstStyle/>
          <a:p>
            <a:pPr marL="0" indent="0" eaLnBrk="1" hangingPunct="1">
              <a:spcBef>
                <a:spcPct val="0"/>
              </a:spcBef>
              <a:spcAft>
                <a:spcPts val="2138"/>
              </a:spcAft>
              <a:buFont typeface="Arial" panose="020B0604020202020204" pitchFamily="34" charset="0"/>
              <a:buNone/>
            </a:pPr>
            <a:endParaRPr lang="pt-BR" altLang="pt-BR"/>
          </a:p>
        </p:txBody>
      </p:sp>
      <p:pic>
        <p:nvPicPr>
          <p:cNvPr id="87043" name="Google Shape;439;p54">
            <a:extLst>
              <a:ext uri="{FF2B5EF4-FFF2-40B4-BE49-F238E27FC236}">
                <a16:creationId xmlns:a16="http://schemas.microsoft.com/office/drawing/2014/main" id="{FEAC25D7-6D91-FB42-A4D6-5C8F8D2A017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25" y="298450"/>
            <a:ext cx="479583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Google Shape;440;p54">
            <a:extLst>
              <a:ext uri="{FF2B5EF4-FFF2-40B4-BE49-F238E27FC236}">
                <a16:creationId xmlns:a16="http://schemas.microsoft.com/office/drawing/2014/main" id="{20FC0104-A65A-C245-AE97-B00D2BFF22F1}"/>
              </a:ext>
            </a:extLst>
          </p:cNvPr>
          <p:cNvSpPr txBox="1">
            <a:spLocks noChangeArrowheads="1"/>
          </p:cNvSpPr>
          <p:nvPr/>
        </p:nvSpPr>
        <p:spPr bwMode="auto">
          <a:xfrm>
            <a:off x="303213" y="1357313"/>
            <a:ext cx="8118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pt-BR" altLang="pt-BR" sz="2400"/>
          </a:p>
        </p:txBody>
      </p:sp>
      <p:pic>
        <p:nvPicPr>
          <p:cNvPr id="87045" name="Google Shape;441;p54">
            <a:extLst>
              <a:ext uri="{FF2B5EF4-FFF2-40B4-BE49-F238E27FC236}">
                <a16:creationId xmlns:a16="http://schemas.microsoft.com/office/drawing/2014/main" id="{4730004C-7C66-7741-99D6-8E5F1C74725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3619500"/>
            <a:ext cx="457517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Google Shape;442;p54">
            <a:extLst>
              <a:ext uri="{FF2B5EF4-FFF2-40B4-BE49-F238E27FC236}">
                <a16:creationId xmlns:a16="http://schemas.microsoft.com/office/drawing/2014/main" id="{5FF9124F-79D2-6F4F-AB4D-A2D4D4A5D50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1395413"/>
            <a:ext cx="3894137"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Google Shape;443;p54">
            <a:extLst>
              <a:ext uri="{FF2B5EF4-FFF2-40B4-BE49-F238E27FC236}">
                <a16:creationId xmlns:a16="http://schemas.microsoft.com/office/drawing/2014/main" id="{E03E2170-7658-2043-903E-FB1705D94FD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725" y="1395413"/>
            <a:ext cx="310832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Google Shape;444;p54">
            <a:extLst>
              <a:ext uri="{FF2B5EF4-FFF2-40B4-BE49-F238E27FC236}">
                <a16:creationId xmlns:a16="http://schemas.microsoft.com/office/drawing/2014/main" id="{4AF50E51-51A5-AD48-A95D-A83A4A985F0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b="13860"/>
          <a:stretch>
            <a:fillRect/>
          </a:stretch>
        </p:blipFill>
        <p:spPr bwMode="auto">
          <a:xfrm>
            <a:off x="4149725" y="3619500"/>
            <a:ext cx="31083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 name="Google Shape;437;p54">
            <a:extLst>
              <a:ext uri="{FF2B5EF4-FFF2-40B4-BE49-F238E27FC236}">
                <a16:creationId xmlns:a16="http://schemas.microsoft.com/office/drawing/2014/main" id="{3273870A-1A52-AA4F-A1FE-D812AB5FEFEE}"/>
              </a:ext>
            </a:extLst>
          </p:cNvPr>
          <p:cNvSpPr txBox="1">
            <a:spLocks noGrp="1"/>
          </p:cNvSpPr>
          <p:nvPr>
            <p:ph type="title"/>
          </p:nvPr>
        </p:nvSpPr>
        <p:spPr>
          <a:xfrm>
            <a:off x="33338" y="373063"/>
            <a:ext cx="6619875" cy="860425"/>
          </a:xfrm>
        </p:spPr>
        <p:txBody>
          <a:bodyPr lIns="121900" tIns="121900" rIns="121900" bIns="121900"/>
          <a:lstStyle/>
          <a:p>
            <a:pPr algn="ctr" eaLnBrk="1" fontAlgn="auto" hangingPunct="1">
              <a:defRPr/>
            </a:pPr>
            <a:r>
              <a:rPr lang="pt-BR" b="1" dirty="0">
                <a:solidFill>
                  <a:schemeClr val="accent5">
                    <a:lumMod val="75000"/>
                  </a:schemeClr>
                </a:solidFill>
              </a:rPr>
              <a:t>ATIVIDADES GLOBAIS</a:t>
            </a:r>
            <a:endParaRPr b="1" dirty="0">
              <a:solidFill>
                <a:schemeClr val="accent5">
                  <a:lumMod val="75000"/>
                </a:schemeClr>
              </a:solidFill>
            </a:endParaRPr>
          </a:p>
        </p:txBody>
      </p:sp>
      <p:pic>
        <p:nvPicPr>
          <p:cNvPr id="87050" name="Picture 9" descr="C2-HD-BTM.png">
            <a:extLst>
              <a:ext uri="{FF2B5EF4-FFF2-40B4-BE49-F238E27FC236}">
                <a16:creationId xmlns:a16="http://schemas.microsoft.com/office/drawing/2014/main" id="{E769564D-7097-4B4D-B81E-23C99C327EF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406;p52">
            <a:extLst>
              <a:ext uri="{FF2B5EF4-FFF2-40B4-BE49-F238E27FC236}">
                <a16:creationId xmlns:a16="http://schemas.microsoft.com/office/drawing/2014/main" id="{0105EB19-F36A-A144-808B-A3F63146E715}"/>
              </a:ext>
            </a:extLst>
          </p:cNvPr>
          <p:cNvSpPr txBox="1">
            <a:spLocks noGrp="1"/>
          </p:cNvSpPr>
          <p:nvPr>
            <p:ph type="title"/>
          </p:nvPr>
        </p:nvSpPr>
        <p:spPr>
          <a:xfrm>
            <a:off x="3482975" y="233363"/>
            <a:ext cx="6108700" cy="860425"/>
          </a:xfrm>
        </p:spPr>
        <p:txBody>
          <a:bodyPr lIns="121900" tIns="121900" rIns="121900" bIns="121900"/>
          <a:lstStyle/>
          <a:p>
            <a:pPr eaLnBrk="1" fontAlgn="auto" hangingPunct="1">
              <a:defRPr/>
            </a:pPr>
            <a:r>
              <a:rPr lang="en" b="1" dirty="0">
                <a:solidFill>
                  <a:schemeClr val="accent5">
                    <a:lumMod val="75000"/>
                  </a:schemeClr>
                </a:solidFill>
              </a:rPr>
              <a:t>Map</a:t>
            </a:r>
            <a:r>
              <a:rPr lang="pt-BR" b="1" dirty="0">
                <a:solidFill>
                  <a:schemeClr val="accent5">
                    <a:lumMod val="75000"/>
                  </a:schemeClr>
                </a:solidFill>
              </a:rPr>
              <a:t>EANDO NOSSA PRESENÇA NA ONU</a:t>
            </a:r>
            <a:endParaRPr b="1" dirty="0">
              <a:solidFill>
                <a:schemeClr val="accent5">
                  <a:lumMod val="75000"/>
                </a:schemeClr>
              </a:solidFill>
            </a:endParaRPr>
          </a:p>
        </p:txBody>
      </p:sp>
      <p:sp>
        <p:nvSpPr>
          <p:cNvPr id="89091" name="Google Shape;407;p52">
            <a:extLst>
              <a:ext uri="{FF2B5EF4-FFF2-40B4-BE49-F238E27FC236}">
                <a16:creationId xmlns:a16="http://schemas.microsoft.com/office/drawing/2014/main" id="{9A96CD7A-E7E5-A64B-8600-8E90878C1CEA}"/>
              </a:ext>
            </a:extLst>
          </p:cNvPr>
          <p:cNvSpPr>
            <a:spLocks noGrp="1"/>
          </p:cNvSpPr>
          <p:nvPr>
            <p:ph type="body" idx="1"/>
          </p:nvPr>
        </p:nvSpPr>
        <p:spPr>
          <a:xfrm>
            <a:off x="415925" y="1890713"/>
            <a:ext cx="11360150" cy="4200525"/>
          </a:xfrm>
        </p:spPr>
        <p:txBody>
          <a:bodyPr lIns="121900" tIns="121900" rIns="121900" bIns="121900"/>
          <a:lstStyle/>
          <a:p>
            <a:pPr marL="0" indent="0" eaLnBrk="1" hangingPunct="1">
              <a:spcBef>
                <a:spcPct val="0"/>
              </a:spcBef>
              <a:spcAft>
                <a:spcPts val="2138"/>
              </a:spcAft>
              <a:buFont typeface="Arial" panose="020B0604020202020204" pitchFamily="34" charset="0"/>
              <a:buNone/>
            </a:pPr>
            <a:r>
              <a:rPr lang="pt-BR" altLang="pt-BR">
                <a:solidFill>
                  <a:srgbClr val="E94579"/>
                </a:solidFill>
              </a:rPr>
              <a:t>Nível loca/Nacional/ Regional</a:t>
            </a:r>
            <a:br>
              <a:rPr lang="pt-BR" altLang="pt-BR">
                <a:solidFill>
                  <a:srgbClr val="E94579"/>
                </a:solidFill>
              </a:rPr>
            </a:br>
            <a:r>
              <a:rPr lang="pt-BR" altLang="pt-BR">
                <a:solidFill>
                  <a:srgbClr val="E94579"/>
                </a:solidFill>
              </a:rPr>
              <a:t>Internacional </a:t>
            </a:r>
          </a:p>
        </p:txBody>
      </p:sp>
      <p:sp>
        <p:nvSpPr>
          <p:cNvPr id="421" name="Google Shape;421;p52">
            <a:extLst>
              <a:ext uri="{FF2B5EF4-FFF2-40B4-BE49-F238E27FC236}">
                <a16:creationId xmlns:a16="http://schemas.microsoft.com/office/drawing/2014/main" id="{5FB9E9AD-FC22-EF4E-B776-49615D937163}"/>
              </a:ext>
            </a:extLst>
          </p:cNvPr>
          <p:cNvSpPr txBox="1">
            <a:spLocks noGrp="1"/>
          </p:cNvSpPr>
          <p:nvPr>
            <p:ph type="body" idx="4294967295"/>
          </p:nvPr>
        </p:nvSpPr>
        <p:spPr>
          <a:xfrm>
            <a:off x="7558088" y="4935538"/>
            <a:ext cx="4633912" cy="1358900"/>
          </a:xfrm>
        </p:spPr>
        <p:txBody>
          <a:bodyPr spcFirstLastPara="1" lIns="121900" tIns="121900" rIns="121900" bIns="121900" rtlCol="0">
            <a:noAutofit/>
          </a:bodyPr>
          <a:lstStyle/>
          <a:p>
            <a:pPr marL="0" indent="0" eaLnBrk="1" fontAlgn="auto" hangingPunct="1">
              <a:spcAft>
                <a:spcPts val="2133"/>
              </a:spcAft>
              <a:buFont typeface="Arial" panose="020B0604020202020204" pitchFamily="34" charset="0"/>
              <a:buNone/>
              <a:defRPr/>
            </a:pPr>
            <a:r>
              <a:rPr lang="pt-BR" sz="2667" u="sng" dirty="0">
                <a:solidFill>
                  <a:srgbClr val="E94579"/>
                </a:solidFill>
              </a:rPr>
              <a:t>Da paixão </a:t>
            </a:r>
            <a:r>
              <a:rPr lang="pt-BR" sz="2667" u="sng">
                <a:solidFill>
                  <a:srgbClr val="E94579"/>
                </a:solidFill>
              </a:rPr>
              <a:t>ao produto</a:t>
            </a:r>
            <a:endParaRPr sz="2667" u="sng" dirty="0">
              <a:solidFill>
                <a:srgbClr val="E94579"/>
              </a:solidFill>
            </a:endParaRPr>
          </a:p>
        </p:txBody>
      </p:sp>
      <p:sp>
        <p:nvSpPr>
          <p:cNvPr id="408" name="Google Shape;408;p52">
            <a:extLst>
              <a:ext uri="{FF2B5EF4-FFF2-40B4-BE49-F238E27FC236}">
                <a16:creationId xmlns:a16="http://schemas.microsoft.com/office/drawing/2014/main" id="{66E3D6C3-1119-C344-931C-7555DF61E572}"/>
              </a:ext>
            </a:extLst>
          </p:cNvPr>
          <p:cNvSpPr txBox="1"/>
          <p:nvPr/>
        </p:nvSpPr>
        <p:spPr>
          <a:xfrm>
            <a:off x="1262063" y="4964113"/>
            <a:ext cx="2006600" cy="1200150"/>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2000" dirty="0">
                <a:solidFill>
                  <a:schemeClr val="accent6">
                    <a:lumMod val="40000"/>
                    <a:lumOff val="60000"/>
                  </a:schemeClr>
                </a:solidFill>
                <a:latin typeface="+mn-lt"/>
              </a:rPr>
              <a:t>Escolher ou esclarecer seu foco</a:t>
            </a:r>
            <a:endParaRPr sz="2000" dirty="0">
              <a:solidFill>
                <a:schemeClr val="accent6">
                  <a:lumMod val="40000"/>
                  <a:lumOff val="60000"/>
                </a:schemeClr>
              </a:solidFill>
              <a:latin typeface="+mn-lt"/>
            </a:endParaRPr>
          </a:p>
        </p:txBody>
      </p:sp>
      <p:sp>
        <p:nvSpPr>
          <p:cNvPr id="409" name="Google Shape;409;p52">
            <a:extLst>
              <a:ext uri="{FF2B5EF4-FFF2-40B4-BE49-F238E27FC236}">
                <a16:creationId xmlns:a16="http://schemas.microsoft.com/office/drawing/2014/main" id="{E06F8910-7B7C-9D4F-B548-50C9873B1A10}"/>
              </a:ext>
            </a:extLst>
          </p:cNvPr>
          <p:cNvSpPr txBox="1"/>
          <p:nvPr/>
        </p:nvSpPr>
        <p:spPr>
          <a:xfrm>
            <a:off x="2535238" y="4032250"/>
            <a:ext cx="1903412" cy="1179513"/>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2000" dirty="0">
                <a:solidFill>
                  <a:schemeClr val="accent6">
                    <a:lumMod val="60000"/>
                    <a:lumOff val="40000"/>
                  </a:schemeClr>
                </a:solidFill>
                <a:latin typeface="+mn-lt"/>
              </a:rPr>
              <a:t>Monitor</a:t>
            </a:r>
            <a:r>
              <a:rPr lang="pt-BR" sz="2000" dirty="0">
                <a:solidFill>
                  <a:schemeClr val="accent6">
                    <a:lumMod val="60000"/>
                    <a:lumOff val="40000"/>
                  </a:schemeClr>
                </a:solidFill>
                <a:latin typeface="+mn-lt"/>
              </a:rPr>
              <a:t>ar e reunir informação</a:t>
            </a:r>
            <a:endParaRPr sz="2000" dirty="0">
              <a:solidFill>
                <a:schemeClr val="accent6">
                  <a:lumMod val="60000"/>
                  <a:lumOff val="40000"/>
                </a:schemeClr>
              </a:solidFill>
              <a:latin typeface="+mn-lt"/>
            </a:endParaRPr>
          </a:p>
        </p:txBody>
      </p:sp>
      <p:sp>
        <p:nvSpPr>
          <p:cNvPr id="410" name="Google Shape;410;p52">
            <a:extLst>
              <a:ext uri="{FF2B5EF4-FFF2-40B4-BE49-F238E27FC236}">
                <a16:creationId xmlns:a16="http://schemas.microsoft.com/office/drawing/2014/main" id="{7B6435AC-8C99-E74D-A4C7-9A49B864AE24}"/>
              </a:ext>
            </a:extLst>
          </p:cNvPr>
          <p:cNvSpPr txBox="1"/>
          <p:nvPr/>
        </p:nvSpPr>
        <p:spPr>
          <a:xfrm>
            <a:off x="4535488" y="3233738"/>
            <a:ext cx="2239962" cy="1179512"/>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2000" dirty="0">
                <a:solidFill>
                  <a:schemeClr val="accent6">
                    <a:lumMod val="75000"/>
                  </a:schemeClr>
                </a:solidFill>
                <a:latin typeface="+mn-lt"/>
              </a:rPr>
              <a:t>Mobiliz</a:t>
            </a:r>
            <a:r>
              <a:rPr lang="pt-BR" sz="2000" dirty="0">
                <a:solidFill>
                  <a:schemeClr val="accent6">
                    <a:lumMod val="75000"/>
                  </a:schemeClr>
                </a:solidFill>
                <a:latin typeface="+mn-lt"/>
              </a:rPr>
              <a:t>ar e conscientizar as pessoas</a:t>
            </a:r>
            <a:br>
              <a:rPr lang="en" sz="2000" dirty="0">
                <a:solidFill>
                  <a:schemeClr val="accent6">
                    <a:lumMod val="75000"/>
                  </a:schemeClr>
                </a:solidFill>
                <a:latin typeface="+mn-lt"/>
              </a:rPr>
            </a:br>
            <a:r>
              <a:rPr lang="en" sz="2000" dirty="0">
                <a:solidFill>
                  <a:schemeClr val="accent6">
                    <a:lumMod val="75000"/>
                  </a:schemeClr>
                </a:solidFill>
                <a:latin typeface="+mn-lt"/>
              </a:rPr>
              <a:t>(Conect</a:t>
            </a:r>
            <a:r>
              <a:rPr lang="pt-BR" sz="2000" dirty="0" err="1">
                <a:solidFill>
                  <a:schemeClr val="accent6">
                    <a:lumMod val="75000"/>
                  </a:schemeClr>
                </a:solidFill>
                <a:latin typeface="+mn-lt"/>
              </a:rPr>
              <a:t>ar-se</a:t>
            </a:r>
            <a:r>
              <a:rPr lang="en" sz="2000" dirty="0">
                <a:solidFill>
                  <a:schemeClr val="accent6">
                    <a:lumMod val="75000"/>
                  </a:schemeClr>
                </a:solidFill>
                <a:latin typeface="+mn-lt"/>
              </a:rPr>
              <a:t>!!)</a:t>
            </a:r>
            <a:endParaRPr sz="2000" dirty="0">
              <a:solidFill>
                <a:schemeClr val="accent6">
                  <a:lumMod val="75000"/>
                </a:schemeClr>
              </a:solidFill>
              <a:latin typeface="+mn-lt"/>
            </a:endParaRPr>
          </a:p>
        </p:txBody>
      </p:sp>
      <p:sp>
        <p:nvSpPr>
          <p:cNvPr id="411" name="Google Shape;411;p52">
            <a:extLst>
              <a:ext uri="{FF2B5EF4-FFF2-40B4-BE49-F238E27FC236}">
                <a16:creationId xmlns:a16="http://schemas.microsoft.com/office/drawing/2014/main" id="{65CDEC6F-324C-B44C-9AB9-F64F053AE262}"/>
              </a:ext>
            </a:extLst>
          </p:cNvPr>
          <p:cNvSpPr txBox="1"/>
          <p:nvPr/>
        </p:nvSpPr>
        <p:spPr>
          <a:xfrm>
            <a:off x="6699250" y="2336800"/>
            <a:ext cx="1685925" cy="1179513"/>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2000" dirty="0">
                <a:solidFill>
                  <a:schemeClr val="accent5">
                    <a:lumMod val="75000"/>
                  </a:schemeClr>
                </a:solidFill>
                <a:latin typeface="+mn-lt"/>
              </a:rPr>
              <a:t>Advocacia direta nas bases</a:t>
            </a:r>
            <a:endParaRPr sz="2000" dirty="0">
              <a:solidFill>
                <a:schemeClr val="accent5">
                  <a:lumMod val="75000"/>
                </a:schemeClr>
              </a:solidFill>
              <a:latin typeface="+mn-lt"/>
            </a:endParaRPr>
          </a:p>
        </p:txBody>
      </p:sp>
      <p:sp>
        <p:nvSpPr>
          <p:cNvPr id="412" name="Google Shape;412;p52">
            <a:extLst>
              <a:ext uri="{FF2B5EF4-FFF2-40B4-BE49-F238E27FC236}">
                <a16:creationId xmlns:a16="http://schemas.microsoft.com/office/drawing/2014/main" id="{B988979D-65D1-3D46-9116-3EA38BDE507E}"/>
              </a:ext>
            </a:extLst>
          </p:cNvPr>
          <p:cNvSpPr txBox="1"/>
          <p:nvPr/>
        </p:nvSpPr>
        <p:spPr>
          <a:xfrm>
            <a:off x="8385175" y="1506538"/>
            <a:ext cx="2205038" cy="1179512"/>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2000" dirty="0">
                <a:solidFill>
                  <a:schemeClr val="accent4">
                    <a:lumMod val="50000"/>
                  </a:schemeClr>
                </a:solidFill>
                <a:latin typeface="+mn-lt"/>
              </a:rPr>
              <a:t>Advocacia</a:t>
            </a:r>
            <a:r>
              <a:rPr lang="en" sz="2000" dirty="0">
                <a:solidFill>
                  <a:schemeClr val="accent4">
                    <a:lumMod val="50000"/>
                  </a:schemeClr>
                </a:solidFill>
                <a:latin typeface="+mn-lt"/>
              </a:rPr>
              <a:t> “B</a:t>
            </a:r>
            <a:r>
              <a:rPr lang="pt-BR" sz="2000" dirty="0">
                <a:solidFill>
                  <a:schemeClr val="accent4">
                    <a:lumMod val="50000"/>
                  </a:schemeClr>
                </a:solidFill>
                <a:latin typeface="+mn-lt"/>
              </a:rPr>
              <a:t>u</a:t>
            </a:r>
            <a:r>
              <a:rPr lang="en" sz="2000" dirty="0">
                <a:solidFill>
                  <a:schemeClr val="accent4">
                    <a:lumMod val="50000"/>
                  </a:schemeClr>
                </a:solidFill>
                <a:latin typeface="+mn-lt"/>
              </a:rPr>
              <a:t>mer</a:t>
            </a:r>
            <a:r>
              <a:rPr lang="pt-BR" sz="2000" dirty="0" err="1">
                <a:solidFill>
                  <a:schemeClr val="accent4">
                    <a:lumMod val="50000"/>
                  </a:schemeClr>
                </a:solidFill>
                <a:latin typeface="+mn-lt"/>
              </a:rPr>
              <a:t>angue</a:t>
            </a:r>
            <a:r>
              <a:rPr lang="pt-BR" sz="2000" dirty="0">
                <a:solidFill>
                  <a:schemeClr val="accent4">
                    <a:lumMod val="50000"/>
                  </a:schemeClr>
                </a:solidFill>
                <a:latin typeface="+mn-lt"/>
              </a:rPr>
              <a:t>”</a:t>
            </a:r>
            <a:r>
              <a:rPr lang="en" sz="2000" dirty="0">
                <a:solidFill>
                  <a:schemeClr val="accent4">
                    <a:lumMod val="50000"/>
                  </a:schemeClr>
                </a:solidFill>
                <a:latin typeface="+mn-lt"/>
              </a:rPr>
              <a:t> </a:t>
            </a:r>
            <a:r>
              <a:rPr lang="pt-BR" sz="2000" dirty="0">
                <a:solidFill>
                  <a:schemeClr val="accent4">
                    <a:lumMod val="50000"/>
                  </a:schemeClr>
                </a:solidFill>
                <a:latin typeface="+mn-lt"/>
              </a:rPr>
              <a:t>Internacional</a:t>
            </a:r>
            <a:endParaRPr sz="2000" dirty="0">
              <a:solidFill>
                <a:schemeClr val="accent4">
                  <a:lumMod val="50000"/>
                </a:schemeClr>
              </a:solidFill>
              <a:latin typeface="+mn-lt"/>
            </a:endParaRPr>
          </a:p>
        </p:txBody>
      </p:sp>
      <p:cxnSp>
        <p:nvCxnSpPr>
          <p:cNvPr id="413" name="Google Shape;413;p52">
            <a:extLst>
              <a:ext uri="{FF2B5EF4-FFF2-40B4-BE49-F238E27FC236}">
                <a16:creationId xmlns:a16="http://schemas.microsoft.com/office/drawing/2014/main" id="{F6913FF8-2BD0-2448-AA9E-5959DBB511EE}"/>
              </a:ext>
            </a:extLst>
          </p:cNvPr>
          <p:cNvCxnSpPr>
            <a:cxnSpLocks/>
          </p:cNvCxnSpPr>
          <p:nvPr/>
        </p:nvCxnSpPr>
        <p:spPr>
          <a:xfrm flipV="1">
            <a:off x="2709863" y="5459413"/>
            <a:ext cx="885825" cy="500062"/>
          </a:xfrm>
          <a:prstGeom prst="bentConnector2">
            <a:avLst/>
          </a:prstGeom>
          <a:noFill/>
          <a:ln w="38100" cap="flat" cmpd="sng">
            <a:solidFill>
              <a:schemeClr val="accent2">
                <a:lumMod val="40000"/>
                <a:lumOff val="60000"/>
              </a:schemeClr>
            </a:solidFill>
            <a:prstDash val="solid"/>
            <a:round/>
            <a:headEnd type="none" w="med" len="med"/>
            <a:tailEnd type="triangle" w="med" len="med"/>
          </a:ln>
        </p:spPr>
      </p:cxnSp>
      <p:cxnSp>
        <p:nvCxnSpPr>
          <p:cNvPr id="414" name="Google Shape;414;p52">
            <a:extLst>
              <a:ext uri="{FF2B5EF4-FFF2-40B4-BE49-F238E27FC236}">
                <a16:creationId xmlns:a16="http://schemas.microsoft.com/office/drawing/2014/main" id="{23BB42D6-5846-D247-A97C-4E26D08BEA2B}"/>
              </a:ext>
            </a:extLst>
          </p:cNvPr>
          <p:cNvCxnSpPr/>
          <p:nvPr/>
        </p:nvCxnSpPr>
        <p:spPr>
          <a:xfrm rot="10800000" flipH="1">
            <a:off x="3570288" y="3676650"/>
            <a:ext cx="1176337" cy="355600"/>
          </a:xfrm>
          <a:prstGeom prst="bentConnector3">
            <a:avLst>
              <a:gd name="adj1" fmla="val 1642"/>
            </a:avLst>
          </a:prstGeom>
          <a:noFill/>
          <a:ln w="38100" cap="flat" cmpd="sng">
            <a:solidFill>
              <a:schemeClr val="accent2">
                <a:lumMod val="40000"/>
                <a:lumOff val="60000"/>
              </a:schemeClr>
            </a:solidFill>
            <a:prstDash val="solid"/>
            <a:round/>
            <a:headEnd type="none" w="med" len="med"/>
            <a:tailEnd type="triangle" w="med" len="med"/>
          </a:ln>
        </p:spPr>
      </p:cxnSp>
      <p:cxnSp>
        <p:nvCxnSpPr>
          <p:cNvPr id="415" name="Google Shape;415;p52">
            <a:extLst>
              <a:ext uri="{FF2B5EF4-FFF2-40B4-BE49-F238E27FC236}">
                <a16:creationId xmlns:a16="http://schemas.microsoft.com/office/drawing/2014/main" id="{4CEBE6D8-E131-AE46-A400-1514335162FC}"/>
              </a:ext>
            </a:extLst>
          </p:cNvPr>
          <p:cNvCxnSpPr>
            <a:cxnSpLocks/>
            <a:endCxn id="411" idx="2"/>
          </p:cNvCxnSpPr>
          <p:nvPr/>
        </p:nvCxnSpPr>
        <p:spPr>
          <a:xfrm flipV="1">
            <a:off x="6230938" y="3516313"/>
            <a:ext cx="1311275" cy="676275"/>
          </a:xfrm>
          <a:prstGeom prst="bentConnector2">
            <a:avLst/>
          </a:prstGeom>
          <a:noFill/>
          <a:ln w="38100" cap="flat" cmpd="sng">
            <a:solidFill>
              <a:schemeClr val="accent2">
                <a:lumMod val="40000"/>
                <a:lumOff val="60000"/>
              </a:schemeClr>
            </a:solidFill>
            <a:prstDash val="solid"/>
            <a:round/>
            <a:headEnd type="none" w="med" len="med"/>
            <a:tailEnd type="triangle" w="med" len="med"/>
          </a:ln>
        </p:spPr>
      </p:cxnSp>
      <p:cxnSp>
        <p:nvCxnSpPr>
          <p:cNvPr id="416" name="Google Shape;416;p52">
            <a:extLst>
              <a:ext uri="{FF2B5EF4-FFF2-40B4-BE49-F238E27FC236}">
                <a16:creationId xmlns:a16="http://schemas.microsoft.com/office/drawing/2014/main" id="{3DFC1EC8-018B-564C-8232-1338CE4B622E}"/>
              </a:ext>
            </a:extLst>
          </p:cNvPr>
          <p:cNvCxnSpPr>
            <a:cxnSpLocks/>
            <a:endCxn id="412" idx="1"/>
          </p:cNvCxnSpPr>
          <p:nvPr/>
        </p:nvCxnSpPr>
        <p:spPr>
          <a:xfrm flipV="1">
            <a:off x="7564438" y="2097088"/>
            <a:ext cx="820737" cy="261937"/>
          </a:xfrm>
          <a:prstGeom prst="bentConnector3">
            <a:avLst>
              <a:gd name="adj1" fmla="val 50000"/>
            </a:avLst>
          </a:prstGeom>
          <a:noFill/>
          <a:ln w="38100" cap="flat" cmpd="sng">
            <a:solidFill>
              <a:schemeClr val="accent2">
                <a:lumMod val="40000"/>
                <a:lumOff val="60000"/>
              </a:schemeClr>
            </a:solidFill>
            <a:prstDash val="solid"/>
            <a:round/>
            <a:headEnd type="none" w="med" len="med"/>
            <a:tailEnd type="triangle" w="med" len="med"/>
          </a:ln>
        </p:spPr>
      </p:cxnSp>
      <p:sp>
        <p:nvSpPr>
          <p:cNvPr id="417" name="Google Shape;417;p52">
            <a:extLst>
              <a:ext uri="{FF2B5EF4-FFF2-40B4-BE49-F238E27FC236}">
                <a16:creationId xmlns:a16="http://schemas.microsoft.com/office/drawing/2014/main" id="{3B1C0D8C-8796-3F43-9FDC-9BCF7A04426C}"/>
              </a:ext>
            </a:extLst>
          </p:cNvPr>
          <p:cNvSpPr/>
          <p:nvPr/>
        </p:nvSpPr>
        <p:spPr>
          <a:xfrm>
            <a:off x="10096500" y="36513"/>
            <a:ext cx="2076450" cy="1781175"/>
          </a:xfrm>
          <a:prstGeom prst="ellipse">
            <a:avLst/>
          </a:prstGeom>
          <a:solidFill>
            <a:schemeClr val="accent2">
              <a:lumMod val="60000"/>
              <a:lumOff val="40000"/>
            </a:schemeClr>
          </a:solidFill>
          <a:ln w="9525" cap="flat" cmpd="sng">
            <a:solidFill>
              <a:srgbClr val="CC412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dirty="0">
              <a:latin typeface="+mn-lt"/>
            </a:endParaRPr>
          </a:p>
        </p:txBody>
      </p:sp>
      <p:sp>
        <p:nvSpPr>
          <p:cNvPr id="418" name="Google Shape;418;p52">
            <a:extLst>
              <a:ext uri="{FF2B5EF4-FFF2-40B4-BE49-F238E27FC236}">
                <a16:creationId xmlns:a16="http://schemas.microsoft.com/office/drawing/2014/main" id="{0182044F-3790-9C47-AD99-F6CEFFE18A02}"/>
              </a:ext>
            </a:extLst>
          </p:cNvPr>
          <p:cNvSpPr txBox="1"/>
          <p:nvPr/>
        </p:nvSpPr>
        <p:spPr>
          <a:xfrm>
            <a:off x="10166350" y="311150"/>
            <a:ext cx="1936750" cy="1231900"/>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2000" dirty="0">
                <a:solidFill>
                  <a:schemeClr val="accent4">
                    <a:lumMod val="50000"/>
                  </a:schemeClr>
                </a:solidFill>
                <a:latin typeface="+mn-lt"/>
              </a:rPr>
              <a:t>Opinião pública e política social</a:t>
            </a:r>
            <a:endParaRPr sz="2000" dirty="0">
              <a:solidFill>
                <a:schemeClr val="accent4">
                  <a:lumMod val="50000"/>
                </a:schemeClr>
              </a:solidFill>
              <a:latin typeface="+mn-lt"/>
            </a:endParaRPr>
          </a:p>
        </p:txBody>
      </p:sp>
      <p:sp>
        <p:nvSpPr>
          <p:cNvPr id="419" name="Google Shape;419;p52">
            <a:extLst>
              <a:ext uri="{FF2B5EF4-FFF2-40B4-BE49-F238E27FC236}">
                <a16:creationId xmlns:a16="http://schemas.microsoft.com/office/drawing/2014/main" id="{EB8239B7-4897-4E43-ACBE-C024AE823EBE}"/>
              </a:ext>
            </a:extLst>
          </p:cNvPr>
          <p:cNvSpPr/>
          <p:nvPr/>
        </p:nvSpPr>
        <p:spPr>
          <a:xfrm>
            <a:off x="487363" y="5291138"/>
            <a:ext cx="742950" cy="765175"/>
          </a:xfrm>
          <a:prstGeom prst="ellipse">
            <a:avLst/>
          </a:prstGeom>
          <a:solidFill>
            <a:schemeClr val="accent1">
              <a:lumMod val="40000"/>
              <a:lumOff val="60000"/>
            </a:schemeClr>
          </a:solidFill>
          <a:ln w="9525" cap="flat" cmpd="sng">
            <a:solidFill>
              <a:schemeClr val="accent2">
                <a:lumMod val="40000"/>
                <a:lumOff val="60000"/>
              </a:schemeClr>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420" name="Google Shape;420;p52">
            <a:extLst>
              <a:ext uri="{FF2B5EF4-FFF2-40B4-BE49-F238E27FC236}">
                <a16:creationId xmlns:a16="http://schemas.microsoft.com/office/drawing/2014/main" id="{8F6B0A20-463A-6841-A180-3BD0849C3421}"/>
              </a:ext>
            </a:extLst>
          </p:cNvPr>
          <p:cNvSpPr txBox="1"/>
          <p:nvPr/>
        </p:nvSpPr>
        <p:spPr>
          <a:xfrm>
            <a:off x="425450" y="5380038"/>
            <a:ext cx="1550988" cy="860425"/>
          </a:xfrm>
          <a:prstGeom prst="rect">
            <a:avLst/>
          </a:prstGeom>
          <a:noFill/>
          <a:ln>
            <a:noFill/>
          </a:ln>
        </p:spPr>
        <p:txBody>
          <a:bodyPr spcFirstLastPara="1" lIns="121900" tIns="121900" rIns="121900" bIns="121900"/>
          <a:lstStyle/>
          <a:p>
            <a:pPr eaLnBrk="1" fontAlgn="auto" hangingPunct="1">
              <a:spcBef>
                <a:spcPts val="0"/>
              </a:spcBef>
              <a:spcAft>
                <a:spcPts val="0"/>
              </a:spcAft>
              <a:defRPr/>
            </a:pPr>
            <a:r>
              <a:rPr lang="pt-BR" sz="2000" dirty="0">
                <a:solidFill>
                  <a:schemeClr val="accent5">
                    <a:lumMod val="75000"/>
                  </a:schemeClr>
                </a:solidFill>
                <a:latin typeface="+mn-lt"/>
              </a:rPr>
              <a:t>ONG</a:t>
            </a:r>
            <a:endParaRPr sz="2000" dirty="0">
              <a:solidFill>
                <a:schemeClr val="accent5">
                  <a:lumMod val="75000"/>
                </a:schemeClr>
              </a:solidFill>
              <a:latin typeface="+mn-lt"/>
            </a:endParaRPr>
          </a:p>
        </p:txBody>
      </p:sp>
      <p:pic>
        <p:nvPicPr>
          <p:cNvPr id="89106" name="Picture 19" descr="C2-HD-BTM.png">
            <a:extLst>
              <a:ext uri="{FF2B5EF4-FFF2-40B4-BE49-F238E27FC236}">
                <a16:creationId xmlns:a16="http://schemas.microsoft.com/office/drawing/2014/main" id="{FD85CDB1-79B0-9642-8E05-0FFD38B46F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D062-7915-5C40-A24E-B584FE3DAD77}"/>
              </a:ext>
            </a:extLst>
          </p:cNvPr>
          <p:cNvSpPr>
            <a:spLocks noGrp="1"/>
          </p:cNvSpPr>
          <p:nvPr>
            <p:ph type="title"/>
          </p:nvPr>
        </p:nvSpPr>
        <p:spPr>
          <a:xfrm>
            <a:off x="3983038" y="496888"/>
            <a:ext cx="7793037" cy="860425"/>
          </a:xfrm>
        </p:spPr>
        <p:txBody>
          <a:bodyPr/>
          <a:lstStyle/>
          <a:p>
            <a:pPr eaLnBrk="1" fontAlgn="auto" hangingPunct="1">
              <a:defRPr/>
            </a:pPr>
            <a:r>
              <a:rPr lang="en-US" b="1" dirty="0">
                <a:solidFill>
                  <a:schemeClr val="accent5">
                    <a:lumMod val="75000"/>
                  </a:schemeClr>
                </a:solidFill>
              </a:rPr>
              <a:t>QUADROS </a:t>
            </a:r>
            <a:r>
              <a:rPr lang="en-US" b="1" dirty="0" err="1">
                <a:solidFill>
                  <a:schemeClr val="accent5">
                    <a:lumMod val="75000"/>
                  </a:schemeClr>
                </a:solidFill>
              </a:rPr>
              <a:t>InternaCionaIS</a:t>
            </a:r>
            <a:r>
              <a:rPr lang="en-US" b="1" dirty="0">
                <a:solidFill>
                  <a:schemeClr val="accent5">
                    <a:lumMod val="75000"/>
                  </a:schemeClr>
                </a:solidFill>
              </a:rPr>
              <a:t> UNANIMA </a:t>
            </a:r>
            <a:r>
              <a:rPr lang="en-US" b="1" dirty="0" err="1">
                <a:solidFill>
                  <a:schemeClr val="accent5">
                    <a:lumMod val="75000"/>
                  </a:schemeClr>
                </a:solidFill>
              </a:rPr>
              <a:t>InternaCional</a:t>
            </a:r>
            <a:r>
              <a:rPr lang="en-US" b="1" dirty="0">
                <a:solidFill>
                  <a:schemeClr val="accent5">
                    <a:lumMod val="75000"/>
                  </a:schemeClr>
                </a:solidFill>
              </a:rPr>
              <a:t> TRABALHA PARA</a:t>
            </a:r>
          </a:p>
        </p:txBody>
      </p:sp>
      <p:sp>
        <p:nvSpPr>
          <p:cNvPr id="91139" name="Text Placeholder 2">
            <a:extLst>
              <a:ext uri="{FF2B5EF4-FFF2-40B4-BE49-F238E27FC236}">
                <a16:creationId xmlns:a16="http://schemas.microsoft.com/office/drawing/2014/main" id="{77A4034E-E91F-2D47-B149-570146D870E9}"/>
              </a:ext>
            </a:extLst>
          </p:cNvPr>
          <p:cNvSpPr>
            <a:spLocks noGrp="1"/>
          </p:cNvSpPr>
          <p:nvPr>
            <p:ph type="body" idx="1"/>
          </p:nvPr>
        </p:nvSpPr>
        <p:spPr>
          <a:xfrm>
            <a:off x="415925" y="2300288"/>
            <a:ext cx="11360150" cy="4200525"/>
          </a:xfrm>
        </p:spPr>
        <p:txBody>
          <a:bodyPr/>
          <a:lstStyle/>
          <a:p>
            <a:pPr marL="608013" indent="-455613">
              <a:spcBef>
                <a:spcPct val="0"/>
              </a:spcBef>
              <a:spcAft>
                <a:spcPct val="0"/>
              </a:spcAft>
            </a:pPr>
            <a:r>
              <a:rPr lang="pt-BR" altLang="pt-BR"/>
              <a:t>Agenda 2030</a:t>
            </a:r>
          </a:p>
          <a:p>
            <a:pPr marL="608013" indent="-455613">
              <a:spcBef>
                <a:spcPct val="0"/>
              </a:spcBef>
              <a:spcAft>
                <a:spcPct val="0"/>
              </a:spcAft>
            </a:pPr>
            <a:r>
              <a:rPr lang="pt-BR" altLang="pt-BR"/>
              <a:t>Declaração universal dos direitos humanos</a:t>
            </a:r>
          </a:p>
          <a:p>
            <a:pPr marL="608013" indent="-455613">
              <a:spcBef>
                <a:spcPct val="0"/>
              </a:spcBef>
              <a:spcAft>
                <a:spcPct val="0"/>
              </a:spcAft>
            </a:pPr>
            <a:r>
              <a:rPr lang="pt-BR" altLang="pt-BR"/>
              <a:t>Convenções sobre o direito da criança</a:t>
            </a:r>
          </a:p>
          <a:p>
            <a:pPr marL="608013" indent="-455613">
              <a:spcBef>
                <a:spcPct val="0"/>
              </a:spcBef>
              <a:spcAft>
                <a:spcPct val="0"/>
              </a:spcAft>
            </a:pPr>
            <a:r>
              <a:rPr lang="pt-BR" altLang="pt-BR"/>
              <a:t>Declaração sobre assentamentos humanos de Istambul </a:t>
            </a:r>
          </a:p>
          <a:p>
            <a:pPr marL="608013" indent="-455613">
              <a:spcBef>
                <a:spcPct val="0"/>
              </a:spcBef>
              <a:spcAft>
                <a:spcPct val="0"/>
              </a:spcAft>
            </a:pPr>
            <a:r>
              <a:rPr lang="pt-BR" altLang="pt-BR"/>
              <a:t>Acordo de Paris</a:t>
            </a:r>
          </a:p>
          <a:p>
            <a:pPr marL="608013" indent="-455613">
              <a:spcBef>
                <a:spcPct val="0"/>
              </a:spcBef>
              <a:spcAft>
                <a:spcPct val="0"/>
              </a:spcAft>
            </a:pPr>
            <a:r>
              <a:rPr lang="pt-BR" altLang="pt-BR"/>
              <a:t>Pacto Global sobre Migração</a:t>
            </a:r>
          </a:p>
          <a:p>
            <a:pPr marL="608013" indent="-455613">
              <a:spcBef>
                <a:spcPct val="0"/>
              </a:spcBef>
              <a:spcAft>
                <a:spcPct val="0"/>
              </a:spcAft>
            </a:pPr>
            <a:r>
              <a:rPr lang="pt-BR" altLang="pt-BR"/>
              <a:t>Pacto Global sobre Refugiados</a:t>
            </a:r>
          </a:p>
          <a:p>
            <a:pPr marL="608013" indent="-455613">
              <a:spcBef>
                <a:spcPct val="0"/>
              </a:spcBef>
              <a:spcAft>
                <a:spcPct val="0"/>
              </a:spcAft>
            </a:pPr>
            <a:r>
              <a:rPr lang="pt-BR" altLang="pt-BR"/>
              <a:t>Nova agenda urbana</a:t>
            </a:r>
          </a:p>
          <a:p>
            <a:pPr marL="608013" indent="-455613">
              <a:spcBef>
                <a:spcPct val="0"/>
              </a:spcBef>
              <a:spcAft>
                <a:spcPct val="0"/>
              </a:spcAft>
            </a:pPr>
            <a:r>
              <a:rPr lang="pt-BR" altLang="pt-BR"/>
              <a:t>Convenção sobre a Eliminação de Todas as Formas de Discriminação contra as Mulheres (CEDAW)</a:t>
            </a:r>
          </a:p>
          <a:p>
            <a:pPr marL="608013" indent="-455613">
              <a:spcBef>
                <a:spcPct val="0"/>
              </a:spcBef>
              <a:spcAft>
                <a:spcPct val="0"/>
              </a:spcAft>
            </a:pPr>
            <a:r>
              <a:rPr lang="pt-BR" altLang="pt-BR"/>
              <a:t>Pacto Internacional sobre os Direitos Econômicos, Sociais e Culturais</a:t>
            </a:r>
          </a:p>
          <a:p>
            <a:pPr marL="608013" indent="-455613">
              <a:spcBef>
                <a:spcPct val="0"/>
              </a:spcBef>
              <a:spcAft>
                <a:spcPct val="0"/>
              </a:spcAft>
            </a:pPr>
            <a:r>
              <a:rPr lang="pt-BR" altLang="pt-BR"/>
              <a:t>Declaração dos Direitos dos Povos Indígenas + muito mais</a:t>
            </a:r>
          </a:p>
        </p:txBody>
      </p:sp>
      <p:pic>
        <p:nvPicPr>
          <p:cNvPr id="91140" name="Picture 3" descr="C2-HD-BTM.png">
            <a:extLst>
              <a:ext uri="{FF2B5EF4-FFF2-40B4-BE49-F238E27FC236}">
                <a16:creationId xmlns:a16="http://schemas.microsoft.com/office/drawing/2014/main" id="{57FF35DE-2E30-6D44-A8AC-421DF21F1C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Google Shape;104;p19">
            <a:extLst>
              <a:ext uri="{FF2B5EF4-FFF2-40B4-BE49-F238E27FC236}">
                <a16:creationId xmlns:a16="http://schemas.microsoft.com/office/drawing/2014/main" id="{D874410A-5967-7E41-B653-C1C94A671810}"/>
              </a:ext>
            </a:extLst>
          </p:cNvPr>
          <p:cNvSpPr txBox="1">
            <a:spLocks noGrp="1"/>
          </p:cNvSpPr>
          <p:nvPr>
            <p:ph type="title"/>
          </p:nvPr>
        </p:nvSpPr>
        <p:spPr>
          <a:xfrm>
            <a:off x="415925" y="496888"/>
            <a:ext cx="11360150" cy="977900"/>
          </a:xfrm>
        </p:spPr>
        <p:txBody>
          <a:bodyPr lIns="121900" tIns="121900" rIns="121900" bIns="121900" anchor="b"/>
          <a:lstStyle/>
          <a:p>
            <a:pPr eaLnBrk="1" fontAlgn="auto" hangingPunct="1">
              <a:defRPr/>
            </a:pPr>
            <a:r>
              <a:rPr lang="en" b="1" dirty="0">
                <a:solidFill>
                  <a:schemeClr val="accent5">
                    <a:lumMod val="75000"/>
                  </a:schemeClr>
                </a:solidFill>
              </a:rPr>
              <a:t>UNANIMA E odss</a:t>
            </a:r>
            <a:endParaRPr b="1" dirty="0">
              <a:solidFill>
                <a:schemeClr val="accent5">
                  <a:lumMod val="75000"/>
                </a:schemeClr>
              </a:solidFill>
            </a:endParaRPr>
          </a:p>
        </p:txBody>
      </p:sp>
      <p:sp>
        <p:nvSpPr>
          <p:cNvPr id="92163" name="Google Shape;105;p19">
            <a:extLst>
              <a:ext uri="{FF2B5EF4-FFF2-40B4-BE49-F238E27FC236}">
                <a16:creationId xmlns:a16="http://schemas.microsoft.com/office/drawing/2014/main" id="{6AF3E3C0-0DA7-C143-B602-276D85C6027E}"/>
              </a:ext>
            </a:extLst>
          </p:cNvPr>
          <p:cNvSpPr>
            <a:spLocks noGrp="1"/>
          </p:cNvSpPr>
          <p:nvPr>
            <p:ph type="body" idx="1"/>
          </p:nvPr>
        </p:nvSpPr>
        <p:spPr>
          <a:xfrm>
            <a:off x="488950" y="1477963"/>
            <a:ext cx="11360150" cy="4132262"/>
          </a:xfrm>
        </p:spPr>
        <p:txBody>
          <a:bodyPr lIns="121900" tIns="121900" rIns="121900" bIns="121900"/>
          <a:lstStyle/>
          <a:p>
            <a:pPr>
              <a:defRPr/>
            </a:pPr>
            <a:r>
              <a:rPr lang="pt-BR" dirty="0"/>
              <a:t>Cada uma de nossas áreas foco está relacionada aos ODS, sua implementação e conquista.</a:t>
            </a:r>
          </a:p>
          <a:p>
            <a:pPr>
              <a:defRPr/>
            </a:pPr>
            <a:endParaRPr lang="pt-BR" dirty="0"/>
          </a:p>
          <a:p>
            <a:pPr>
              <a:defRPr/>
            </a:pPr>
            <a:r>
              <a:rPr lang="pt-BR" dirty="0"/>
              <a:t>Os ODS estão começando a ser implementados por 193 países, 80 deles têm membros na UNANIMA </a:t>
            </a:r>
            <a:r>
              <a:rPr lang="pt-BR" dirty="0" err="1"/>
              <a:t>International</a:t>
            </a:r>
            <a:r>
              <a:rPr lang="pt-BR" dirty="0"/>
              <a:t>!</a:t>
            </a:r>
          </a:p>
          <a:p>
            <a:pPr marL="152396" indent="0">
              <a:buFont typeface="Arial" panose="020B0604020202020204" pitchFamily="34" charset="0"/>
              <a:buNone/>
              <a:defRPr/>
            </a:pPr>
            <a:endParaRPr lang="pt-BR" dirty="0"/>
          </a:p>
          <a:p>
            <a:pPr>
              <a:defRPr/>
            </a:pPr>
            <a:r>
              <a:rPr lang="pt-BR" dirty="0"/>
              <a:t>Os ODS de interesse particular da UNANIMA </a:t>
            </a:r>
            <a:r>
              <a:rPr lang="pt-BR" dirty="0" err="1"/>
              <a:t>International</a:t>
            </a:r>
            <a:r>
              <a:rPr lang="pt-BR" dirty="0"/>
              <a:t> são:</a:t>
            </a:r>
          </a:p>
          <a:p>
            <a:pPr marL="0" indent="0" eaLnBrk="1" hangingPunct="1">
              <a:spcBef>
                <a:spcPts val="2138"/>
              </a:spcBef>
              <a:spcAft>
                <a:spcPts val="2138"/>
              </a:spcAft>
              <a:buFont typeface="Arial" panose="020B0604020202020204" pitchFamily="34" charset="0"/>
              <a:buNone/>
              <a:defRPr/>
            </a:pPr>
            <a:endParaRPr lang="pt-BR" altLang="pt-BR" dirty="0"/>
          </a:p>
        </p:txBody>
      </p:sp>
      <p:pic>
        <p:nvPicPr>
          <p:cNvPr id="92164" name="Picture 10" descr="C2-HD-BTM.png">
            <a:extLst>
              <a:ext uri="{FF2B5EF4-FFF2-40B4-BE49-F238E27FC236}">
                <a16:creationId xmlns:a16="http://schemas.microsoft.com/office/drawing/2014/main" id="{F0C3B208-9304-E84B-919B-6F9F66F4C0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Imagem 1">
            <a:extLst>
              <a:ext uri="{FF2B5EF4-FFF2-40B4-BE49-F238E27FC236}">
                <a16:creationId xmlns:a16="http://schemas.microsoft.com/office/drawing/2014/main" id="{4130F37C-356C-4A46-87C3-AB6110BCA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4376738"/>
            <a:ext cx="15906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Imagem 2">
            <a:extLst>
              <a:ext uri="{FF2B5EF4-FFF2-40B4-BE49-F238E27FC236}">
                <a16:creationId xmlns:a16="http://schemas.microsoft.com/office/drawing/2014/main" id="{678702B8-624C-664F-B5CB-BE44B3527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975" y="4422775"/>
            <a:ext cx="16097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Imagem 3">
            <a:extLst>
              <a:ext uri="{FF2B5EF4-FFF2-40B4-BE49-F238E27FC236}">
                <a16:creationId xmlns:a16="http://schemas.microsoft.com/office/drawing/2014/main" id="{64BF2EA9-94D0-AF42-A862-BC289C7AD0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2063" y="4418013"/>
            <a:ext cx="32480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Imagem 4">
            <a:extLst>
              <a:ext uri="{FF2B5EF4-FFF2-40B4-BE49-F238E27FC236}">
                <a16:creationId xmlns:a16="http://schemas.microsoft.com/office/drawing/2014/main" id="{BADA6AC8-7822-0C4F-9577-A843C363A0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463" y="4446588"/>
            <a:ext cx="16192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Imagem 5">
            <a:extLst>
              <a:ext uri="{FF2B5EF4-FFF2-40B4-BE49-F238E27FC236}">
                <a16:creationId xmlns:a16="http://schemas.microsoft.com/office/drawing/2014/main" id="{5C29ED0A-C072-4840-88EA-3CADBDC776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8088" y="4424363"/>
            <a:ext cx="1571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Imagem 6">
            <a:extLst>
              <a:ext uri="{FF2B5EF4-FFF2-40B4-BE49-F238E27FC236}">
                <a16:creationId xmlns:a16="http://schemas.microsoft.com/office/drawing/2014/main" id="{C61B16B2-4603-7A47-A70E-44DB3A1F08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4650" y="4376738"/>
            <a:ext cx="15525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D32B-7AA1-9047-BFDD-3AEE1A14C14D}"/>
              </a:ext>
            </a:extLst>
          </p:cNvPr>
          <p:cNvSpPr>
            <a:spLocks noGrp="1"/>
          </p:cNvSpPr>
          <p:nvPr>
            <p:ph type="title"/>
          </p:nvPr>
        </p:nvSpPr>
        <p:spPr>
          <a:xfrm>
            <a:off x="3732213" y="504825"/>
            <a:ext cx="8118475" cy="1243013"/>
          </a:xfrm>
        </p:spPr>
        <p:txBody>
          <a:bodyPr/>
          <a:lstStyle/>
          <a:p>
            <a:pPr eaLnBrk="1" fontAlgn="auto" hangingPunct="1">
              <a:defRPr/>
            </a:pPr>
            <a:r>
              <a:rPr lang="en-US" b="1" dirty="0">
                <a:solidFill>
                  <a:schemeClr val="accent5">
                    <a:lumMod val="75000"/>
                  </a:schemeClr>
                </a:solidFill>
              </a:rPr>
              <a:t>Jean Quinn, DW</a:t>
            </a:r>
            <a:br>
              <a:rPr lang="en-US" b="1" dirty="0">
                <a:solidFill>
                  <a:schemeClr val="accent5">
                    <a:lumMod val="75000"/>
                  </a:schemeClr>
                </a:solidFill>
              </a:rPr>
            </a:br>
            <a:r>
              <a:rPr lang="en-US" b="1" dirty="0" err="1">
                <a:solidFill>
                  <a:schemeClr val="accent5">
                    <a:lumMod val="75000"/>
                  </a:schemeClr>
                </a:solidFill>
              </a:rPr>
              <a:t>DiretorA</a:t>
            </a:r>
            <a:r>
              <a:rPr lang="en-US" b="1" dirty="0">
                <a:solidFill>
                  <a:schemeClr val="accent5">
                    <a:lumMod val="75000"/>
                  </a:schemeClr>
                </a:solidFill>
              </a:rPr>
              <a:t> </a:t>
            </a:r>
            <a:r>
              <a:rPr lang="en-US" b="1" dirty="0" err="1">
                <a:solidFill>
                  <a:schemeClr val="accent5">
                    <a:lumMod val="75000"/>
                  </a:schemeClr>
                </a:solidFill>
              </a:rPr>
              <a:t>ExecutivA</a:t>
            </a:r>
            <a:endParaRPr lang="en-US" b="1" dirty="0">
              <a:solidFill>
                <a:schemeClr val="accent5">
                  <a:lumMod val="75000"/>
                </a:schemeClr>
              </a:solidFill>
            </a:endParaRPr>
          </a:p>
        </p:txBody>
      </p:sp>
      <p:sp>
        <p:nvSpPr>
          <p:cNvPr id="3" name="Text Placeholder 2">
            <a:extLst>
              <a:ext uri="{FF2B5EF4-FFF2-40B4-BE49-F238E27FC236}">
                <a16:creationId xmlns:a16="http://schemas.microsoft.com/office/drawing/2014/main" id="{DD626DC1-41C4-534E-8FA6-7021D3B088F4}"/>
              </a:ext>
            </a:extLst>
          </p:cNvPr>
          <p:cNvSpPr>
            <a:spLocks noGrp="1"/>
          </p:cNvSpPr>
          <p:nvPr>
            <p:ph type="body" idx="1"/>
          </p:nvPr>
        </p:nvSpPr>
        <p:spPr>
          <a:xfrm>
            <a:off x="4368800" y="2163763"/>
            <a:ext cx="7481888" cy="4202112"/>
          </a:xfrm>
        </p:spPr>
        <p:txBody>
          <a:bodyPr rtlCol="0"/>
          <a:lstStyle/>
          <a:p>
            <a:pPr eaLnBrk="1" fontAlgn="auto" hangingPunct="1">
              <a:defRPr/>
            </a:pPr>
            <a:r>
              <a:rPr lang="en-US" dirty="0"/>
              <a:t>Associação Sophia Housing</a:t>
            </a:r>
          </a:p>
          <a:p>
            <a:pPr marL="152396" indent="0" eaLnBrk="1" fontAlgn="auto" hangingPunct="1">
              <a:buFont typeface="Arial" panose="020B0604020202020204" pitchFamily="34" charset="0"/>
              <a:buNone/>
              <a:defRPr/>
            </a:pPr>
            <a:endParaRPr lang="en-US" dirty="0"/>
          </a:p>
          <a:p>
            <a:pPr eaLnBrk="1" fontAlgn="auto" hangingPunct="1">
              <a:defRPr/>
            </a:pPr>
            <a:r>
              <a:rPr lang="en-US" dirty="0" err="1"/>
              <a:t>Liderança</a:t>
            </a:r>
            <a:r>
              <a:rPr lang="en-US" dirty="0"/>
              <a:t> GBI </a:t>
            </a:r>
          </a:p>
          <a:p>
            <a:pPr marL="152396" indent="0" eaLnBrk="1" fontAlgn="auto" hangingPunct="1">
              <a:buFont typeface="Arial" panose="020B0604020202020204" pitchFamily="34" charset="0"/>
              <a:buNone/>
              <a:defRPr/>
            </a:pPr>
            <a:endParaRPr lang="en-US" dirty="0"/>
          </a:p>
          <a:p>
            <a:pPr eaLnBrk="1" fontAlgn="auto" hangingPunct="1">
              <a:defRPr/>
            </a:pPr>
            <a:r>
              <a:rPr lang="en-US" dirty="0" err="1"/>
              <a:t>Membro</a:t>
            </a:r>
            <a:r>
              <a:rPr lang="en-US" dirty="0"/>
              <a:t> do </a:t>
            </a:r>
            <a:r>
              <a:rPr lang="en-US" dirty="0" err="1"/>
              <a:t>Conselho</a:t>
            </a:r>
            <a:r>
              <a:rPr lang="en-US" dirty="0"/>
              <a:t> da UNANIMA International </a:t>
            </a:r>
          </a:p>
          <a:p>
            <a:pPr eaLnBrk="1" fontAlgn="auto" hangingPunct="1">
              <a:defRPr/>
            </a:pPr>
            <a:endParaRPr lang="en-US" dirty="0"/>
          </a:p>
          <a:p>
            <a:pPr eaLnBrk="1" fontAlgn="auto" hangingPunct="1">
              <a:defRPr/>
            </a:pPr>
            <a:r>
              <a:rPr lang="en-US" dirty="0" err="1"/>
              <a:t>Diretora</a:t>
            </a:r>
            <a:r>
              <a:rPr lang="en-US" dirty="0"/>
              <a:t> </a:t>
            </a:r>
            <a:r>
              <a:rPr lang="en-US" dirty="0" err="1"/>
              <a:t>Executiva</a:t>
            </a:r>
            <a:r>
              <a:rPr lang="en-US" dirty="0"/>
              <a:t> da UNANIMA International</a:t>
            </a:r>
          </a:p>
        </p:txBody>
      </p:sp>
      <p:pic>
        <p:nvPicPr>
          <p:cNvPr id="18436" name="Picture 3">
            <a:extLst>
              <a:ext uri="{FF2B5EF4-FFF2-40B4-BE49-F238E27FC236}">
                <a16:creationId xmlns:a16="http://schemas.microsoft.com/office/drawing/2014/main" id="{09602707-2280-5549-BBFE-02D65C9DB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43088"/>
            <a:ext cx="318611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6B7A-5FF2-5B47-A774-E88C1879302E}"/>
              </a:ext>
            </a:extLst>
          </p:cNvPr>
          <p:cNvSpPr>
            <a:spLocks noGrp="1"/>
          </p:cNvSpPr>
          <p:nvPr>
            <p:ph type="title"/>
          </p:nvPr>
        </p:nvSpPr>
        <p:spPr>
          <a:xfrm>
            <a:off x="685800" y="2028825"/>
            <a:ext cx="10820400" cy="2800350"/>
          </a:xfrm>
        </p:spPr>
        <p:txBody>
          <a:bodyPr/>
          <a:lstStyle/>
          <a:p>
            <a:pPr algn="ctr" eaLnBrk="1" fontAlgn="auto" hangingPunct="1">
              <a:spcAft>
                <a:spcPts val="0"/>
              </a:spcAft>
              <a:defRPr/>
            </a:pPr>
            <a:r>
              <a:rPr lang="en-US" sz="5000" b="1" u="sng" dirty="0">
                <a:solidFill>
                  <a:srgbClr val="E94579"/>
                </a:solidFill>
              </a:rPr>
              <a:t>Areas de interesse</a:t>
            </a:r>
          </a:p>
        </p:txBody>
      </p:sp>
      <p:pic>
        <p:nvPicPr>
          <p:cNvPr id="94211" name="Picture 3">
            <a:extLst>
              <a:ext uri="{FF2B5EF4-FFF2-40B4-BE49-F238E27FC236}">
                <a16:creationId xmlns:a16="http://schemas.microsoft.com/office/drawing/2014/main" id="{01E1DFB7-FC57-C745-B048-AC37C69AC6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1335088"/>
            <a:ext cx="89789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Google Shape;117;p20">
            <a:extLst>
              <a:ext uri="{FF2B5EF4-FFF2-40B4-BE49-F238E27FC236}">
                <a16:creationId xmlns:a16="http://schemas.microsoft.com/office/drawing/2014/main" id="{C838AF69-EF12-D84E-83B6-D496BACA0833}"/>
              </a:ext>
            </a:extLst>
          </p:cNvPr>
          <p:cNvSpPr txBox="1">
            <a:spLocks noGrp="1"/>
          </p:cNvSpPr>
          <p:nvPr>
            <p:ph type="title"/>
          </p:nvPr>
        </p:nvSpPr>
        <p:spPr>
          <a:xfrm>
            <a:off x="415925" y="496888"/>
            <a:ext cx="11360150" cy="977900"/>
          </a:xfrm>
        </p:spPr>
        <p:txBody>
          <a:bodyPr lIns="121900" tIns="121900" rIns="121900" bIns="121900" anchor="b"/>
          <a:lstStyle/>
          <a:p>
            <a:pPr eaLnBrk="1" fontAlgn="auto" hangingPunct="1">
              <a:defRPr/>
            </a:pPr>
            <a:r>
              <a:rPr lang="pt-BR" b="1" dirty="0">
                <a:solidFill>
                  <a:schemeClr val="accent5">
                    <a:lumMod val="75000"/>
                  </a:schemeClr>
                </a:solidFill>
              </a:rPr>
              <a:t>Mulheres e crianças</a:t>
            </a:r>
            <a:endParaRPr b="1" dirty="0">
              <a:solidFill>
                <a:schemeClr val="accent5">
                  <a:lumMod val="75000"/>
                </a:schemeClr>
              </a:solidFill>
            </a:endParaRPr>
          </a:p>
        </p:txBody>
      </p:sp>
      <p:sp>
        <p:nvSpPr>
          <p:cNvPr id="118" name="Google Shape;118;p20">
            <a:extLst>
              <a:ext uri="{FF2B5EF4-FFF2-40B4-BE49-F238E27FC236}">
                <a16:creationId xmlns:a16="http://schemas.microsoft.com/office/drawing/2014/main" id="{D0CBDBAE-14E6-3A41-8D90-D8318252C258}"/>
              </a:ext>
            </a:extLst>
          </p:cNvPr>
          <p:cNvSpPr txBox="1">
            <a:spLocks noGrp="1"/>
          </p:cNvSpPr>
          <p:nvPr>
            <p:ph type="body" idx="1"/>
          </p:nvPr>
        </p:nvSpPr>
        <p:spPr>
          <a:xfrm>
            <a:off x="3210133" y="1958433"/>
            <a:ext cx="8566400" cy="4133200"/>
          </a:xfrm>
        </p:spPr>
        <p:txBody>
          <a:bodyPr lIns="121900" tIns="121900" rIns="121900" bIns="121900" rtlCol="0"/>
          <a:lstStyle/>
          <a:p>
            <a:pPr marL="0" indent="0" eaLnBrk="1" fontAlgn="auto" hangingPunct="1">
              <a:buFont typeface="Arial" panose="020B0604020202020204" pitchFamily="34" charset="0"/>
              <a:buNone/>
              <a:defRPr/>
            </a:pPr>
            <a:r>
              <a:rPr lang="pt-BR" dirty="0">
                <a:highlight>
                  <a:srgbClr val="FFFFFF"/>
                </a:highlight>
              </a:rPr>
              <a:t>Mulheres e crianças, em todos os lugares, devem ter direitos e oportunidades iguais e devem poder viver livres de violência e discriminação.</a:t>
            </a:r>
            <a:endParaRPr lang="pt-BR" i="1" dirty="0">
              <a:highlight>
                <a:srgbClr val="FFFFFF"/>
              </a:highlight>
            </a:endParaRPr>
          </a:p>
          <a:p>
            <a:pPr marL="0" indent="0" eaLnBrk="1" fontAlgn="auto" hangingPunct="1">
              <a:buFont typeface="Arial" panose="020B0604020202020204" pitchFamily="34" charset="0"/>
              <a:buNone/>
              <a:defRPr/>
            </a:pPr>
            <a:endParaRPr i="1" dirty="0">
              <a:solidFill>
                <a:schemeClr val="accent3">
                  <a:lumMod val="75000"/>
                </a:schemeClr>
              </a:solidFill>
              <a:highlight>
                <a:srgbClr val="FFFFFF"/>
              </a:highlight>
              <a:ea typeface="Roboto"/>
              <a:cs typeface="Roboto"/>
              <a:sym typeface="Roboto"/>
            </a:endParaRPr>
          </a:p>
          <a:p>
            <a:pPr>
              <a:defRPr/>
            </a:pPr>
            <a:r>
              <a:rPr lang="pt-BR" dirty="0"/>
              <a:t>Mulheres e crianças (especialmente as que vivem na pobreza econômica) são muitas vezes as mais esquecidas</a:t>
            </a:r>
          </a:p>
          <a:p>
            <a:pPr>
              <a:defRPr/>
            </a:pPr>
            <a:r>
              <a:rPr lang="pt-BR" dirty="0"/>
              <a:t>Estão conectadas a cada um dos 17 ODS</a:t>
            </a:r>
          </a:p>
          <a:p>
            <a:pPr>
              <a:defRPr/>
            </a:pPr>
            <a:r>
              <a:rPr lang="pt-BR" dirty="0"/>
              <a:t>As mulheres, especificamente, tem o objetivo "próprio" de promover a igualdade de gênero (objetivo 5)</a:t>
            </a:r>
          </a:p>
          <a:p>
            <a:pPr>
              <a:defRPr/>
            </a:pPr>
            <a:r>
              <a:rPr lang="pt-BR" dirty="0"/>
              <a:t>Há inúmeros indicadores para os ODS relacionados especificamente às crianças.</a:t>
            </a:r>
          </a:p>
          <a:p>
            <a:pPr marL="152396" indent="0">
              <a:buFont typeface="Arial" panose="020B0604020202020204" pitchFamily="34" charset="0"/>
              <a:buNone/>
              <a:defRPr/>
            </a:pPr>
            <a:br>
              <a:rPr lang="en-US" dirty="0"/>
            </a:br>
            <a:endParaRPr dirty="0"/>
          </a:p>
        </p:txBody>
      </p:sp>
      <p:pic>
        <p:nvPicPr>
          <p:cNvPr id="95236" name="Google Shape;119;p20">
            <a:extLst>
              <a:ext uri="{FF2B5EF4-FFF2-40B4-BE49-F238E27FC236}">
                <a16:creationId xmlns:a16="http://schemas.microsoft.com/office/drawing/2014/main" id="{1E6D9476-F7D1-4E46-BCEA-28B632D0A0B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0"/>
            <a:ext cx="16303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Google Shape;120;p20">
            <a:extLst>
              <a:ext uri="{FF2B5EF4-FFF2-40B4-BE49-F238E27FC236}">
                <a16:creationId xmlns:a16="http://schemas.microsoft.com/office/drawing/2014/main" id="{1E3AADC3-CC36-F942-ADB9-ED813745982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303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Google Shape;121;p20">
            <a:extLst>
              <a:ext uri="{FF2B5EF4-FFF2-40B4-BE49-F238E27FC236}">
                <a16:creationId xmlns:a16="http://schemas.microsoft.com/office/drawing/2014/main" id="{542866E2-5028-ED48-A917-7F4658D5FBA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26772" r="29088"/>
          <a:stretch>
            <a:fillRect/>
          </a:stretch>
        </p:blipFill>
        <p:spPr bwMode="auto">
          <a:xfrm>
            <a:off x="125413" y="2058988"/>
            <a:ext cx="3001962"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6" descr="C2-HD-BTM.png">
            <a:extLst>
              <a:ext uri="{FF2B5EF4-FFF2-40B4-BE49-F238E27FC236}">
                <a16:creationId xmlns:a16="http://schemas.microsoft.com/office/drawing/2014/main" id="{84EF963D-9DCC-744B-9553-165770EE24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ender Equality">
            <a:extLst>
              <a:ext uri="{FF2B5EF4-FFF2-40B4-BE49-F238E27FC236}">
                <a16:creationId xmlns:a16="http://schemas.microsoft.com/office/drawing/2014/main" id="{17ED99F4-70F7-D442-B63D-45E2F6F1CC94}"/>
              </a:ext>
            </a:extLst>
          </p:cNvPr>
          <p:cNvSpPr txBox="1">
            <a:spLocks noGrp="1"/>
          </p:cNvSpPr>
          <p:nvPr>
            <p:ph type="title"/>
          </p:nvPr>
        </p:nvSpPr>
        <p:spPr>
          <a:xfrm>
            <a:off x="3581400" y="365125"/>
            <a:ext cx="8610600" cy="1293813"/>
          </a:xfrm>
        </p:spPr>
        <p:txBody>
          <a:bodyPr/>
          <a:lstStyle>
            <a:lvl1pPr algn="ctr">
              <a:defRPr sz="5500" b="1">
                <a:solidFill>
                  <a:srgbClr val="5E7F18"/>
                </a:solidFill>
              </a:defRPr>
            </a:lvl1pPr>
          </a:lstStyle>
          <a:p>
            <a:pPr eaLnBrk="1" fontAlgn="auto" hangingPunct="1">
              <a:spcAft>
                <a:spcPts val="0"/>
              </a:spcAft>
              <a:defRPr/>
            </a:pPr>
            <a:r>
              <a:rPr lang="pt-BR" sz="4000" dirty="0">
                <a:solidFill>
                  <a:schemeClr val="accent5">
                    <a:lumMod val="75000"/>
                  </a:schemeClr>
                </a:solidFill>
              </a:rPr>
              <a:t>Igualdade de gênero</a:t>
            </a:r>
            <a:r>
              <a:rPr sz="4000" dirty="0">
                <a:solidFill>
                  <a:schemeClr val="accent5">
                    <a:lumMod val="75000"/>
                  </a:schemeClr>
                </a:solidFill>
              </a:rPr>
              <a:t> </a:t>
            </a:r>
          </a:p>
        </p:txBody>
      </p:sp>
      <p:pic>
        <p:nvPicPr>
          <p:cNvPr id="97283" name="Picture 2" descr="Picture 2">
            <a:extLst>
              <a:ext uri="{FF2B5EF4-FFF2-40B4-BE49-F238E27FC236}">
                <a16:creationId xmlns:a16="http://schemas.microsoft.com/office/drawing/2014/main" id="{E1A9AFDC-8241-DC47-89CE-01C8E7DA6D9D}"/>
              </a:ext>
            </a:extLst>
          </p:cNvPr>
          <p:cNvPicPr>
            <a:picLocks noChangeAspect="1"/>
          </p:cNvPicPr>
          <p:nvPr/>
        </p:nvPicPr>
        <p:blipFill>
          <a:blip r:embed="rId3">
            <a:extLst>
              <a:ext uri="{28A0092B-C50C-407E-A947-70E740481C1C}">
                <a14:useLocalDpi xmlns:a14="http://schemas.microsoft.com/office/drawing/2010/main" val="0"/>
              </a:ext>
            </a:extLst>
          </a:blip>
          <a:srcRect l="14484" r="12460"/>
          <a:stretch>
            <a:fillRect/>
          </a:stretch>
        </p:blipFill>
        <p:spPr bwMode="auto">
          <a:xfrm>
            <a:off x="7756525" y="3171825"/>
            <a:ext cx="40195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Content Placeholder 2">
            <a:extLst>
              <a:ext uri="{FF2B5EF4-FFF2-40B4-BE49-F238E27FC236}">
                <a16:creationId xmlns:a16="http://schemas.microsoft.com/office/drawing/2014/main" id="{AF9CC28E-B5B0-4E42-BF48-4FDEF09A2CB2}"/>
              </a:ext>
            </a:extLst>
          </p:cNvPr>
          <p:cNvSpPr>
            <a:spLocks noGrp="1"/>
          </p:cNvSpPr>
          <p:nvPr>
            <p:ph idx="1"/>
          </p:nvPr>
        </p:nvSpPr>
        <p:spPr>
          <a:xfrm>
            <a:off x="685800" y="1658938"/>
            <a:ext cx="10820400" cy="4273550"/>
          </a:xfrm>
        </p:spPr>
        <p:txBody>
          <a:bodyPr rtlCol="0">
            <a:normAutofit fontScale="92500" lnSpcReduction="10000"/>
          </a:bodyPr>
          <a:lstStyle/>
          <a:p>
            <a:pPr marL="0" indent="0" eaLnBrk="1" fontAlgn="auto" hangingPunct="1">
              <a:spcBef>
                <a:spcPts val="0"/>
              </a:spcBef>
              <a:spcAft>
                <a:spcPts val="0"/>
              </a:spcAft>
              <a:buFont typeface="Arial" panose="020B0604020202020204" pitchFamily="34" charset="0"/>
              <a:buNone/>
              <a:defRPr sz="3200">
                <a:solidFill>
                  <a:srgbClr val="525252"/>
                </a:solidFill>
                <a:latin typeface="Helvetica Neue"/>
                <a:ea typeface="Helvetica Neue"/>
                <a:cs typeface="Helvetica Neue"/>
                <a:sym typeface="Helvetica Neue"/>
              </a:defRPr>
            </a:pPr>
            <a:r>
              <a:rPr lang="pt-BR" sz="1900" dirty="0">
                <a:solidFill>
                  <a:srgbClr val="525252"/>
                </a:solidFill>
                <a:latin typeface="Helvetica Neue"/>
                <a:ea typeface="Helvetica Neue"/>
                <a:cs typeface="Helvetica Neue"/>
                <a:sym typeface="Helvetica Neue"/>
              </a:rPr>
              <a:t>A </a:t>
            </a:r>
            <a:r>
              <a:rPr lang="pt-BR" sz="1900" b="1" dirty="0">
                <a:solidFill>
                  <a:schemeClr val="accent4">
                    <a:lumMod val="75000"/>
                  </a:schemeClr>
                </a:solidFill>
                <a:latin typeface="Helvetica Neue"/>
                <a:ea typeface="Helvetica Neue"/>
                <a:cs typeface="Helvetica Neue"/>
                <a:sym typeface="Helvetica Neue"/>
              </a:rPr>
              <a:t>igualdade de gênero </a:t>
            </a:r>
            <a:r>
              <a:rPr lang="pt-BR" sz="1900" dirty="0">
                <a:solidFill>
                  <a:srgbClr val="525252"/>
                </a:solidFill>
                <a:latin typeface="Helvetica Neue"/>
                <a:ea typeface="Helvetica Neue"/>
                <a:cs typeface="Helvetica Neue"/>
                <a:sym typeface="Helvetica Neue"/>
              </a:rPr>
              <a:t>é alcançada quando mulheres e homens gozam dos mesmos direitos e oportunidades em todos os setores da sociedade, incluindo a participação econômica e tomada de decisão, e quando os diferentes comportamentos, aspirações e necessidades de mulheres e homens são igualmente valorizados e favorecidos. </a:t>
            </a:r>
            <a:endParaRPr lang="pt-BR" sz="1900" b="1" dirty="0">
              <a:solidFill>
                <a:srgbClr val="525252"/>
              </a:solidFill>
              <a:latin typeface="Helvetica Neue"/>
              <a:ea typeface="Helvetica Neue"/>
              <a:cs typeface="Helvetica Neue"/>
              <a:sym typeface="Helvetica Neue"/>
            </a:endParaRPr>
          </a:p>
          <a:p>
            <a:pPr marL="0" indent="0" eaLnBrk="1" fontAlgn="auto" hangingPunct="1">
              <a:spcBef>
                <a:spcPts val="0"/>
              </a:spcBef>
              <a:spcAft>
                <a:spcPts val="0"/>
              </a:spcAft>
              <a:buFont typeface="Arial" panose="020B0604020202020204" pitchFamily="34" charset="0"/>
              <a:buNone/>
              <a:defRPr sz="3200">
                <a:solidFill>
                  <a:srgbClr val="525252"/>
                </a:solidFill>
                <a:latin typeface="Helvetica Neue"/>
                <a:ea typeface="Helvetica Neue"/>
                <a:cs typeface="Helvetica Neue"/>
                <a:sym typeface="Helvetica Neue"/>
              </a:defRPr>
            </a:pPr>
            <a:endParaRPr lang="en-AU" sz="1900" dirty="0">
              <a:solidFill>
                <a:srgbClr val="525252"/>
              </a:solidFill>
              <a:latin typeface="Helvetica Neue"/>
              <a:ea typeface="Helvetica Neue"/>
              <a:cs typeface="Helvetica Neue"/>
              <a:sym typeface="Helvetica Neue"/>
            </a:endParaRPr>
          </a:p>
          <a:p>
            <a:pPr marL="0" indent="0">
              <a:buFont typeface="Arial" panose="020B0604020202020204" pitchFamily="34" charset="0"/>
              <a:buNone/>
              <a:defRPr/>
            </a:pPr>
            <a:r>
              <a:rPr lang="pt-BR" b="1" dirty="0">
                <a:solidFill>
                  <a:schemeClr val="accent4">
                    <a:lumMod val="75000"/>
                  </a:schemeClr>
                </a:solidFill>
                <a:latin typeface="Helvetica Neue"/>
              </a:rPr>
              <a:t>Feminismo</a:t>
            </a:r>
          </a:p>
          <a:p>
            <a:pPr marL="0" indent="0">
              <a:buFont typeface="Arial" panose="020B0604020202020204" pitchFamily="34" charset="0"/>
              <a:buNone/>
              <a:defRPr/>
            </a:pPr>
            <a:r>
              <a:rPr lang="pt-BR" b="1" i="1" dirty="0">
                <a:solidFill>
                  <a:schemeClr val="accent2">
                    <a:lumMod val="60000"/>
                    <a:lumOff val="40000"/>
                  </a:schemeClr>
                </a:solidFill>
              </a:rPr>
              <a:t>“</a:t>
            </a:r>
            <a:r>
              <a:rPr lang="pt-BR" sz="1800" b="1" i="1" dirty="0">
                <a:solidFill>
                  <a:schemeClr val="accent2">
                    <a:lumMod val="60000"/>
                    <a:lumOff val="40000"/>
                  </a:schemeClr>
                </a:solidFill>
              </a:rPr>
              <a:t>O feminismo é uma maneira de olhar o mundo</a:t>
            </a:r>
          </a:p>
          <a:p>
            <a:pPr marL="0" indent="0">
              <a:buFont typeface="Arial" panose="020B0604020202020204" pitchFamily="34" charset="0"/>
              <a:buNone/>
              <a:defRPr/>
            </a:pPr>
            <a:r>
              <a:rPr lang="pt-BR" sz="1800" b="1" i="1" dirty="0">
                <a:solidFill>
                  <a:schemeClr val="accent2">
                    <a:lumMod val="60000"/>
                    <a:lumOff val="40000"/>
                  </a:schemeClr>
                </a:solidFill>
              </a:rPr>
              <a:t> que as mulheres ocupam da perspectiva das mulheres”.</a:t>
            </a:r>
          </a:p>
          <a:p>
            <a:pPr marL="0" indent="0">
              <a:buFont typeface="Arial" panose="020B0604020202020204" pitchFamily="34" charset="0"/>
              <a:buNone/>
              <a:defRPr/>
            </a:pPr>
            <a:r>
              <a:rPr lang="pt-BR" sz="1800" dirty="0"/>
              <a:t> </a:t>
            </a:r>
            <a:r>
              <a:rPr lang="pt-BR" sz="1800" b="1" dirty="0"/>
              <a:t>Tem como foco principal o conceito de patriarcado,</a:t>
            </a:r>
          </a:p>
          <a:p>
            <a:pPr marL="0" indent="0">
              <a:buFont typeface="Arial" panose="020B0604020202020204" pitchFamily="34" charset="0"/>
              <a:buNone/>
              <a:defRPr/>
            </a:pPr>
            <a:r>
              <a:rPr lang="pt-BR" sz="1800" b="1" dirty="0"/>
              <a:t> que pode ser descrito como um sistema de autoridade masculina </a:t>
            </a:r>
          </a:p>
          <a:p>
            <a:pPr marL="0" indent="0">
              <a:buFont typeface="Arial" panose="020B0604020202020204" pitchFamily="34" charset="0"/>
              <a:buNone/>
              <a:defRPr/>
            </a:pPr>
            <a:r>
              <a:rPr lang="pt-BR" sz="1800" b="1" dirty="0"/>
              <a:t>que oprime as mulheres através de suas instituições</a:t>
            </a:r>
          </a:p>
          <a:p>
            <a:pPr marL="0" indent="0">
              <a:buFont typeface="Arial" panose="020B0604020202020204" pitchFamily="34" charset="0"/>
              <a:buNone/>
              <a:defRPr/>
            </a:pPr>
            <a:r>
              <a:rPr lang="pt-BR" sz="1800" b="1" dirty="0"/>
              <a:t> sociais, políticas e econômicas. </a:t>
            </a:r>
          </a:p>
          <a:p>
            <a:pPr marL="0" indent="0">
              <a:buFont typeface="Arial" panose="020B0604020202020204" pitchFamily="34" charset="0"/>
              <a:buNone/>
              <a:defRPr/>
            </a:pPr>
            <a:br>
              <a:rPr lang="en-US" b="1" dirty="0"/>
            </a:br>
            <a:endParaRPr lang="en-US" dirty="0"/>
          </a:p>
        </p:txBody>
      </p:sp>
      <p:sp>
        <p:nvSpPr>
          <p:cNvPr id="7" name="Google Shape;127;p21">
            <a:extLst>
              <a:ext uri="{FF2B5EF4-FFF2-40B4-BE49-F238E27FC236}">
                <a16:creationId xmlns:a16="http://schemas.microsoft.com/office/drawing/2014/main" id="{31321ED3-A041-B046-A70E-580AFA8CC885}"/>
              </a:ext>
            </a:extLst>
          </p:cNvPr>
          <p:cNvSpPr txBox="1">
            <a:spLocks/>
          </p:cNvSpPr>
          <p:nvPr/>
        </p:nvSpPr>
        <p:spPr>
          <a:xfrm>
            <a:off x="415925" y="1958975"/>
            <a:ext cx="11360150" cy="4132263"/>
          </a:xfrm>
          <a:prstGeom prst="rect">
            <a:avLst/>
          </a:prstGeom>
        </p:spPr>
        <p:txBody>
          <a:bodyPr spcFirstLastPara="1" lIns="121900" tIns="121900" rIns="121900" bIns="12190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Bef>
                <a:spcPts val="533"/>
              </a:spcBef>
              <a:spcAft>
                <a:spcPts val="2133"/>
              </a:spcAft>
              <a:buFont typeface="Arial" panose="020B0604020202020204" pitchFamily="34" charset="0"/>
              <a:buNone/>
              <a:defRPr/>
            </a:pPr>
            <a:endParaRPr lang="en-AU" sz="1867" dirty="0"/>
          </a:p>
        </p:txBody>
      </p:sp>
      <p:pic>
        <p:nvPicPr>
          <p:cNvPr id="97286" name="Picture 7" descr="C2-HD-BTM.png">
            <a:extLst>
              <a:ext uri="{FF2B5EF4-FFF2-40B4-BE49-F238E27FC236}">
                <a16:creationId xmlns:a16="http://schemas.microsoft.com/office/drawing/2014/main" id="{D8B384D5-EE93-C245-884E-FB8F206D7B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127;p21">
            <a:extLst>
              <a:ext uri="{FF2B5EF4-FFF2-40B4-BE49-F238E27FC236}">
                <a16:creationId xmlns:a16="http://schemas.microsoft.com/office/drawing/2014/main" id="{1013E846-A588-2A43-AC08-DBFC7CF127B7}"/>
              </a:ext>
            </a:extLst>
          </p:cNvPr>
          <p:cNvSpPr>
            <a:spLocks noGrp="1"/>
          </p:cNvSpPr>
          <p:nvPr>
            <p:ph type="body" idx="1"/>
          </p:nvPr>
        </p:nvSpPr>
        <p:spPr>
          <a:xfrm>
            <a:off x="428625" y="1854200"/>
            <a:ext cx="11580813" cy="4654550"/>
          </a:xfrm>
        </p:spPr>
        <p:txBody>
          <a:bodyPr lIns="121900" tIns="121900" rIns="121900" bIns="121900"/>
          <a:lstStyle/>
          <a:p>
            <a:pPr marL="608013" indent="-455613">
              <a:spcBef>
                <a:spcPct val="0"/>
              </a:spcBef>
              <a:spcAft>
                <a:spcPct val="0"/>
              </a:spcAft>
              <a:defRPr/>
            </a:pPr>
            <a:r>
              <a:rPr lang="pt-BR" altLang="pt-BR" dirty="0"/>
              <a:t>O HLPF realiza-se todos os anos para </a:t>
            </a:r>
            <a:r>
              <a:rPr lang="pt-BR" altLang="pt-BR" dirty="0">
                <a:solidFill>
                  <a:schemeClr val="accent5">
                    <a:lumMod val="75000"/>
                  </a:schemeClr>
                </a:solidFill>
              </a:rPr>
              <a:t>revisar os Objetivos de Desenvolvimento Sustentável</a:t>
            </a:r>
            <a:r>
              <a:rPr lang="pt-BR" altLang="pt-BR" dirty="0"/>
              <a:t> e para permitir que os países apresentem um Relatório Voluntário (</a:t>
            </a:r>
            <a:r>
              <a:rPr lang="pt-BR" altLang="pt-BR" dirty="0">
                <a:solidFill>
                  <a:schemeClr val="accent5">
                    <a:lumMod val="75000"/>
                  </a:schemeClr>
                </a:solidFill>
              </a:rPr>
              <a:t>Revisão Voluntária Nacional, VNR </a:t>
            </a:r>
            <a:r>
              <a:rPr lang="pt-BR" altLang="pt-BR" dirty="0"/>
              <a:t>) sobre o Progresso em seu país.</a:t>
            </a:r>
          </a:p>
          <a:p>
            <a:pPr marL="608013" indent="-455613">
              <a:spcBef>
                <a:spcPct val="0"/>
              </a:spcBef>
              <a:spcAft>
                <a:spcPct val="0"/>
              </a:spcAft>
              <a:defRPr/>
            </a:pPr>
            <a:r>
              <a:rPr lang="pt-BR" altLang="pt-BR" dirty="0"/>
              <a:t>Este ano, que é o 5º ano (2020), o HLPF adotará uma abordagem ligeiramente diferente ao revisar os ODS e analisá-los no contexto do tema, em vez de um grupo de metas</a:t>
            </a:r>
          </a:p>
          <a:p>
            <a:pPr marL="608013" indent="-455613">
              <a:spcBef>
                <a:spcPct val="0"/>
              </a:spcBef>
              <a:spcAft>
                <a:spcPct val="0"/>
              </a:spcAft>
              <a:defRPr/>
            </a:pPr>
            <a:r>
              <a:rPr lang="pt-BR" altLang="pt-BR" dirty="0"/>
              <a:t>Em julho, sob os auspícios do Conselho Econômico e Social, os ODS serão revisados sob o tema.</a:t>
            </a:r>
          </a:p>
          <a:p>
            <a:pPr marL="152400" indent="0">
              <a:spcBef>
                <a:spcPct val="0"/>
              </a:spcBef>
              <a:spcAft>
                <a:spcPct val="0"/>
              </a:spcAft>
              <a:buFont typeface="Arial" panose="020B0604020202020204" pitchFamily="34" charset="0"/>
              <a:buNone/>
              <a:defRPr/>
            </a:pPr>
            <a:r>
              <a:rPr lang="pt-BR" altLang="pt-BR" i="1" dirty="0">
                <a:solidFill>
                  <a:schemeClr val="accent5">
                    <a:lumMod val="75000"/>
                  </a:schemeClr>
                </a:solidFill>
              </a:rPr>
              <a:t>“Ação acelerada e caminhos transformadores: concretizando a década de ação e execução para o desenvolvimento sustentável”.</a:t>
            </a:r>
          </a:p>
          <a:p>
            <a:pPr marL="608013" indent="-455613">
              <a:spcBef>
                <a:spcPct val="0"/>
              </a:spcBef>
              <a:spcAft>
                <a:spcPct val="0"/>
              </a:spcAft>
              <a:defRPr/>
            </a:pPr>
            <a:r>
              <a:rPr lang="pt-BR" altLang="pt-BR" dirty="0"/>
              <a:t>Em 2020, convocado sob os auspícios do Conselho Econômico e Social, será realizado de terça-feira, 7 de julho a quinta-feira, 16 de julho de 2020, incluindo a reunião ministerial de três dias do fórum de terça-feira, 14 de julho a quinta-feira, 16 de julho 2020.</a:t>
            </a:r>
          </a:p>
          <a:p>
            <a:pPr marL="608013" indent="-455613">
              <a:spcBef>
                <a:spcPct val="0"/>
              </a:spcBef>
              <a:spcAft>
                <a:spcPct val="0"/>
              </a:spcAft>
              <a:defRPr/>
            </a:pPr>
            <a:br>
              <a:rPr lang="en-US" altLang="pt-BR" dirty="0"/>
            </a:br>
            <a:endParaRPr lang="pt-BR" altLang="pt-BR" sz="1800" dirty="0"/>
          </a:p>
        </p:txBody>
      </p:sp>
      <p:pic>
        <p:nvPicPr>
          <p:cNvPr id="99331" name="Google Shape;128;p21">
            <a:extLst>
              <a:ext uri="{FF2B5EF4-FFF2-40B4-BE49-F238E27FC236}">
                <a16:creationId xmlns:a16="http://schemas.microsoft.com/office/drawing/2014/main" id="{BC0F346C-9D25-184F-9D1E-0CFE06CED71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88" y="563563"/>
            <a:ext cx="80438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C2-HD-BTM.png">
            <a:extLst>
              <a:ext uri="{FF2B5EF4-FFF2-40B4-BE49-F238E27FC236}">
                <a16:creationId xmlns:a16="http://schemas.microsoft.com/office/drawing/2014/main" id="{FCF3E41E-19DB-4A4A-AD47-34279E84F6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730875"/>
            <a:ext cx="12192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descr="C2-HD-BTM.png">
            <a:extLst>
              <a:ext uri="{FF2B5EF4-FFF2-40B4-BE49-F238E27FC236}">
                <a16:creationId xmlns:a16="http://schemas.microsoft.com/office/drawing/2014/main" id="{D7AA10C4-A909-464B-8E90-14B57BE2D0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Google Shape;75;p15">
            <a:extLst>
              <a:ext uri="{FF2B5EF4-FFF2-40B4-BE49-F238E27FC236}">
                <a16:creationId xmlns:a16="http://schemas.microsoft.com/office/drawing/2014/main" id="{D4FA7A4D-E7FE-3E4C-8F61-DCDAE845E44C}"/>
              </a:ext>
            </a:extLst>
          </p:cNvPr>
          <p:cNvSpPr txBox="1">
            <a:spLocks noGrp="1"/>
          </p:cNvSpPr>
          <p:nvPr>
            <p:ph type="title"/>
          </p:nvPr>
        </p:nvSpPr>
        <p:spPr>
          <a:xfrm>
            <a:off x="415925" y="593725"/>
            <a:ext cx="11360150" cy="763588"/>
          </a:xfrm>
        </p:spPr>
        <p:txBody>
          <a:bodyPr lIns="121900" tIns="121900" rIns="121900" bIns="121900"/>
          <a:lstStyle/>
          <a:p>
            <a:pPr eaLnBrk="1" fontAlgn="auto" hangingPunct="1">
              <a:defRPr/>
            </a:pPr>
            <a:r>
              <a:rPr lang="pt-BR" b="1" dirty="0">
                <a:solidFill>
                  <a:srgbClr val="0B5394"/>
                </a:solidFill>
              </a:rPr>
              <a:t>Avaliação e progresso até aqui</a:t>
            </a:r>
            <a:r>
              <a:rPr lang="en" b="1" dirty="0">
                <a:solidFill>
                  <a:srgbClr val="0B5394"/>
                </a:solidFill>
              </a:rPr>
              <a:t>...</a:t>
            </a:r>
            <a:endParaRPr b="1" dirty="0">
              <a:solidFill>
                <a:srgbClr val="0B5394"/>
              </a:solidFill>
            </a:endParaRPr>
          </a:p>
        </p:txBody>
      </p:sp>
      <p:sp>
        <p:nvSpPr>
          <p:cNvPr id="76" name="Google Shape;76;p15">
            <a:extLst>
              <a:ext uri="{FF2B5EF4-FFF2-40B4-BE49-F238E27FC236}">
                <a16:creationId xmlns:a16="http://schemas.microsoft.com/office/drawing/2014/main" id="{1082DBB5-5780-D04C-9C0B-D1EF8A637BED}"/>
              </a:ext>
            </a:extLst>
          </p:cNvPr>
          <p:cNvSpPr txBox="1">
            <a:spLocks noGrp="1"/>
          </p:cNvSpPr>
          <p:nvPr>
            <p:ph type="body" idx="1"/>
          </p:nvPr>
        </p:nvSpPr>
        <p:spPr>
          <a:xfrm>
            <a:off x="5716588" y="1801813"/>
            <a:ext cx="6096000" cy="4556125"/>
          </a:xfrm>
        </p:spPr>
        <p:txBody>
          <a:bodyPr lIns="121900" tIns="121900" rIns="121900" bIns="121900" rtlCol="0"/>
          <a:lstStyle/>
          <a:p>
            <a:pPr>
              <a:defRPr/>
            </a:pPr>
            <a:r>
              <a:rPr lang="pt-BR" dirty="0"/>
              <a:t>Os Estados Membros se comprometeram a alcançar o Desenvolvimento Sustentável para todas as nações e todos os países, e para os povos. Eles prometeram alcançar os últimos.</a:t>
            </a:r>
          </a:p>
          <a:p>
            <a:pPr>
              <a:defRPr/>
            </a:pPr>
            <a:r>
              <a:rPr lang="pt-BR" dirty="0"/>
              <a:t>Foram feitos progressos na crescente prosperidade econômica e social, mas tem sido desigual</a:t>
            </a:r>
          </a:p>
          <a:p>
            <a:pPr>
              <a:defRPr/>
            </a:pPr>
            <a:r>
              <a:rPr lang="pt-BR" dirty="0"/>
              <a:t>A desigualdade não apenas persistiu, mas aumentou</a:t>
            </a:r>
          </a:p>
          <a:p>
            <a:pPr>
              <a:defRPr/>
            </a:pPr>
            <a:r>
              <a:rPr lang="en-US" dirty="0"/>
              <a:t> N</a:t>
            </a:r>
            <a:r>
              <a:rPr lang="pt-BR" dirty="0" err="1"/>
              <a:t>ão</a:t>
            </a:r>
            <a:r>
              <a:rPr lang="pt-BR" dirty="0"/>
              <a:t> atingiremos os objetivos, a menos que todos trabalhem juntos</a:t>
            </a:r>
          </a:p>
          <a:p>
            <a:pPr marL="0" indent="0" eaLnBrk="1" fontAlgn="auto" hangingPunct="1">
              <a:lnSpc>
                <a:spcPct val="107000"/>
              </a:lnSpc>
              <a:spcBef>
                <a:spcPts val="1067"/>
              </a:spcBef>
              <a:buClr>
                <a:schemeClr val="dk1"/>
              </a:buClr>
              <a:buSzPts val="1100"/>
              <a:buFont typeface="Arial" panose="020B0604020202020204" pitchFamily="34" charset="0"/>
              <a:buNone/>
              <a:defRPr/>
            </a:pPr>
            <a:endParaRPr dirty="0">
              <a:solidFill>
                <a:schemeClr val="dk1"/>
              </a:solidFill>
            </a:endParaRPr>
          </a:p>
          <a:p>
            <a:pPr marL="0" indent="0" eaLnBrk="1" fontAlgn="auto" hangingPunct="1">
              <a:spcBef>
                <a:spcPts val="1067"/>
              </a:spcBef>
              <a:spcAft>
                <a:spcPts val="2133"/>
              </a:spcAft>
              <a:buFont typeface="Arial" panose="020B0604020202020204" pitchFamily="34" charset="0"/>
              <a:buNone/>
              <a:defRPr/>
            </a:pPr>
            <a:endParaRPr dirty="0"/>
          </a:p>
        </p:txBody>
      </p:sp>
      <p:pic>
        <p:nvPicPr>
          <p:cNvPr id="101381" name="Google Shape;77;p15">
            <a:extLst>
              <a:ext uri="{FF2B5EF4-FFF2-40B4-BE49-F238E27FC236}">
                <a16:creationId xmlns:a16="http://schemas.microsoft.com/office/drawing/2014/main" id="{849781F2-856E-EE49-AD3C-8CC3216B9CD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3429000"/>
            <a:ext cx="5129213"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Google Shape;78;p15">
            <a:extLst>
              <a:ext uri="{FF2B5EF4-FFF2-40B4-BE49-F238E27FC236}">
                <a16:creationId xmlns:a16="http://schemas.microsoft.com/office/drawing/2014/main" id="{ACA2652C-FB10-E24D-9E09-02BC6570C7B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1357313"/>
            <a:ext cx="2665413"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Google Shape;83;p16">
            <a:extLst>
              <a:ext uri="{FF2B5EF4-FFF2-40B4-BE49-F238E27FC236}">
                <a16:creationId xmlns:a16="http://schemas.microsoft.com/office/drawing/2014/main" id="{FF7D5533-9F98-BD40-9EAC-C12B657317A9}"/>
              </a:ext>
            </a:extLst>
          </p:cNvPr>
          <p:cNvSpPr txBox="1">
            <a:spLocks noGrp="1"/>
          </p:cNvSpPr>
          <p:nvPr>
            <p:ph type="title"/>
          </p:nvPr>
        </p:nvSpPr>
        <p:spPr>
          <a:xfrm>
            <a:off x="-1001713" y="528638"/>
            <a:ext cx="11360151" cy="763587"/>
          </a:xfrm>
        </p:spPr>
        <p:txBody>
          <a:bodyPr lIns="121900" tIns="121900" rIns="121900" bIns="121900"/>
          <a:lstStyle/>
          <a:p>
            <a:pPr eaLnBrk="1" fontAlgn="auto" hangingPunct="1">
              <a:defRPr/>
            </a:pPr>
            <a:r>
              <a:rPr lang="pt-BR" b="1" dirty="0">
                <a:solidFill>
                  <a:srgbClr val="0B5394"/>
                </a:solidFill>
              </a:rPr>
              <a:t>desabrigados</a:t>
            </a:r>
            <a:endParaRPr b="1" dirty="0">
              <a:solidFill>
                <a:srgbClr val="0B5394"/>
              </a:solidFill>
            </a:endParaRPr>
          </a:p>
        </p:txBody>
      </p:sp>
      <p:sp>
        <p:nvSpPr>
          <p:cNvPr id="84" name="Google Shape;84;p16">
            <a:extLst>
              <a:ext uri="{FF2B5EF4-FFF2-40B4-BE49-F238E27FC236}">
                <a16:creationId xmlns:a16="http://schemas.microsoft.com/office/drawing/2014/main" id="{8732BC5E-E7DF-864E-887D-44AA470479BB}"/>
              </a:ext>
            </a:extLst>
          </p:cNvPr>
          <p:cNvSpPr txBox="1">
            <a:spLocks noGrp="1"/>
          </p:cNvSpPr>
          <p:nvPr>
            <p:ph type="body" idx="1"/>
          </p:nvPr>
        </p:nvSpPr>
        <p:spPr>
          <a:xfrm>
            <a:off x="231775" y="1854200"/>
            <a:ext cx="3952875" cy="1752600"/>
          </a:xfrm>
        </p:spPr>
        <p:txBody>
          <a:bodyPr lIns="121900" tIns="121900" rIns="121900" bIns="121900" rtlCol="0"/>
          <a:lstStyle/>
          <a:p>
            <a:pPr marL="0" indent="-304792" algn="ctr" eaLnBrk="1" fontAlgn="auto" hangingPunct="1">
              <a:buClr>
                <a:schemeClr val="dk1"/>
              </a:buClr>
              <a:buSzPts val="1100"/>
              <a:buFont typeface="Arial" panose="020B0604020202020204" pitchFamily="34" charset="0"/>
              <a:buNone/>
              <a:defRPr/>
            </a:pPr>
            <a:r>
              <a:rPr lang="en" sz="3200" dirty="0">
                <a:solidFill>
                  <a:schemeClr val="accent2">
                    <a:lumMod val="60000"/>
                    <a:lumOff val="40000"/>
                  </a:schemeClr>
                </a:solidFill>
                <a:ea typeface="Lato"/>
                <a:cs typeface="Lato"/>
                <a:sym typeface="Lato"/>
              </a:rPr>
              <a:t>150 Mi</a:t>
            </a:r>
            <a:r>
              <a:rPr lang="pt-BR" sz="3200" dirty="0" err="1">
                <a:solidFill>
                  <a:schemeClr val="accent2">
                    <a:lumMod val="60000"/>
                    <a:lumOff val="40000"/>
                  </a:schemeClr>
                </a:solidFill>
                <a:ea typeface="Lato"/>
                <a:cs typeface="Lato"/>
                <a:sym typeface="Lato"/>
              </a:rPr>
              <a:t>lhões</a:t>
            </a:r>
            <a:r>
              <a:rPr lang="pt-BR" sz="3200" dirty="0">
                <a:solidFill>
                  <a:schemeClr val="accent2">
                    <a:lumMod val="60000"/>
                    <a:lumOff val="40000"/>
                  </a:schemeClr>
                </a:solidFill>
                <a:ea typeface="Lato"/>
                <a:cs typeface="Lato"/>
                <a:sym typeface="Lato"/>
              </a:rPr>
              <a:t> de pessoas</a:t>
            </a:r>
            <a:r>
              <a:rPr lang="en" sz="3200" dirty="0">
                <a:solidFill>
                  <a:schemeClr val="accent2">
                    <a:lumMod val="60000"/>
                    <a:lumOff val="40000"/>
                  </a:schemeClr>
                </a:solidFill>
                <a:ea typeface="Lato"/>
                <a:cs typeface="Lato"/>
                <a:sym typeface="Lato"/>
              </a:rPr>
              <a:t> </a:t>
            </a:r>
            <a:br>
              <a:rPr lang="en" dirty="0">
                <a:solidFill>
                  <a:schemeClr val="dk1"/>
                </a:solidFill>
                <a:ea typeface="Lato"/>
                <a:cs typeface="Lato"/>
                <a:sym typeface="Lato"/>
              </a:rPr>
            </a:br>
            <a:r>
              <a:rPr lang="en" dirty="0">
                <a:solidFill>
                  <a:schemeClr val="dk1"/>
                </a:solidFill>
                <a:ea typeface="Lato"/>
                <a:cs typeface="Lato"/>
                <a:sym typeface="Lato"/>
              </a:rPr>
              <a:t>2% </a:t>
            </a:r>
            <a:r>
              <a:rPr lang="pt-BR" dirty="0">
                <a:solidFill>
                  <a:schemeClr val="dk1"/>
                </a:solidFill>
                <a:ea typeface="Lato"/>
                <a:cs typeface="Lato"/>
                <a:sym typeface="Lato"/>
              </a:rPr>
              <a:t>da população mundial são desabrigados</a:t>
            </a:r>
            <a:endParaRPr dirty="0">
              <a:ea typeface="Lato"/>
              <a:cs typeface="Lato"/>
              <a:sym typeface="Lato"/>
            </a:endParaRPr>
          </a:p>
        </p:txBody>
      </p:sp>
      <p:sp>
        <p:nvSpPr>
          <p:cNvPr id="85" name="Google Shape;85;p16">
            <a:extLst>
              <a:ext uri="{FF2B5EF4-FFF2-40B4-BE49-F238E27FC236}">
                <a16:creationId xmlns:a16="http://schemas.microsoft.com/office/drawing/2014/main" id="{DAB35B47-D027-0A4E-8987-923104D34F24}"/>
              </a:ext>
            </a:extLst>
          </p:cNvPr>
          <p:cNvSpPr txBox="1">
            <a:spLocks noGrp="1"/>
          </p:cNvSpPr>
          <p:nvPr>
            <p:ph type="body" idx="4294967295"/>
          </p:nvPr>
        </p:nvSpPr>
        <p:spPr>
          <a:xfrm>
            <a:off x="0" y="3606800"/>
            <a:ext cx="4184650" cy="1514475"/>
          </a:xfrm>
        </p:spPr>
        <p:txBody>
          <a:bodyPr spcFirstLastPara="1" lIns="121900" tIns="121900" rIns="121900" bIns="121900" rtlCol="0">
            <a:noAutofit/>
          </a:bodyPr>
          <a:lstStyle/>
          <a:p>
            <a:pPr marL="0" indent="-304792" algn="ctr" eaLnBrk="1" fontAlgn="auto" hangingPunct="1">
              <a:spcAft>
                <a:spcPts val="0"/>
              </a:spcAft>
              <a:buFont typeface="Arial" panose="020B0604020202020204" pitchFamily="34" charset="0"/>
              <a:buNone/>
              <a:defRPr/>
            </a:pPr>
            <a:r>
              <a:rPr lang="en" sz="3200" dirty="0">
                <a:solidFill>
                  <a:schemeClr val="accent2">
                    <a:lumMod val="60000"/>
                    <a:lumOff val="40000"/>
                  </a:schemeClr>
                </a:solidFill>
                <a:ea typeface="Lato"/>
                <a:cs typeface="Lato"/>
                <a:sym typeface="Lato"/>
              </a:rPr>
              <a:t>1.6 </a:t>
            </a:r>
            <a:r>
              <a:rPr lang="pt-BR" sz="3200" dirty="0">
                <a:solidFill>
                  <a:schemeClr val="accent2">
                    <a:lumMod val="60000"/>
                    <a:lumOff val="40000"/>
                  </a:schemeClr>
                </a:solidFill>
                <a:ea typeface="Lato"/>
                <a:cs typeface="Lato"/>
                <a:sym typeface="Lato"/>
              </a:rPr>
              <a:t>bilhões de pessoas</a:t>
            </a:r>
            <a:r>
              <a:rPr lang="en" dirty="0">
                <a:solidFill>
                  <a:schemeClr val="accent2">
                    <a:lumMod val="60000"/>
                    <a:lumOff val="40000"/>
                  </a:schemeClr>
                </a:solidFill>
                <a:ea typeface="Lato"/>
                <a:cs typeface="Lato"/>
                <a:sym typeface="Lato"/>
              </a:rPr>
              <a:t> </a:t>
            </a:r>
            <a:br>
              <a:rPr lang="en" dirty="0">
                <a:solidFill>
                  <a:schemeClr val="dk1"/>
                </a:solidFill>
                <a:ea typeface="Lato"/>
                <a:cs typeface="Lato"/>
                <a:sym typeface="Lato"/>
              </a:rPr>
            </a:br>
            <a:r>
              <a:rPr lang="en" dirty="0">
                <a:solidFill>
                  <a:schemeClr val="dk1"/>
                </a:solidFill>
                <a:ea typeface="Lato"/>
                <a:cs typeface="Lato"/>
                <a:sym typeface="Lato"/>
              </a:rPr>
              <a:t>- + 20%</a:t>
            </a:r>
          </a:p>
          <a:p>
            <a:pPr marL="0" indent="-304792" algn="ctr" eaLnBrk="1" fontAlgn="auto" hangingPunct="1">
              <a:spcAft>
                <a:spcPts val="0"/>
              </a:spcAft>
              <a:buFont typeface="Arial" panose="020B0604020202020204" pitchFamily="34" charset="0"/>
              <a:buNone/>
              <a:defRPr/>
            </a:pPr>
            <a:r>
              <a:rPr lang="pt-BR" dirty="0">
                <a:solidFill>
                  <a:schemeClr val="dk1"/>
                </a:solidFill>
                <a:ea typeface="Lato"/>
                <a:cs typeface="Lato"/>
                <a:sym typeface="Lato"/>
              </a:rPr>
              <a:t>P</a:t>
            </a:r>
            <a:r>
              <a:rPr lang="en" dirty="0">
                <a:solidFill>
                  <a:schemeClr val="dk1"/>
                </a:solidFill>
                <a:ea typeface="Lato"/>
                <a:cs typeface="Lato"/>
                <a:sym typeface="Lato"/>
              </a:rPr>
              <a:t>ossuem moradia inadequada</a:t>
            </a:r>
            <a:endParaRPr dirty="0">
              <a:solidFill>
                <a:schemeClr val="dk1"/>
              </a:solidFill>
              <a:ea typeface="Lato"/>
              <a:cs typeface="Lato"/>
              <a:sym typeface="Lato"/>
            </a:endParaRPr>
          </a:p>
          <a:p>
            <a:pPr marL="0" indent="-304792" eaLnBrk="1" fontAlgn="auto" hangingPunct="1">
              <a:spcAft>
                <a:spcPts val="0"/>
              </a:spcAft>
              <a:buFont typeface="Arial" panose="020B0604020202020204" pitchFamily="34" charset="0"/>
              <a:buNone/>
              <a:defRPr/>
            </a:pPr>
            <a:endParaRPr sz="1867" dirty="0">
              <a:solidFill>
                <a:schemeClr val="dk1"/>
              </a:solidFill>
            </a:endParaRPr>
          </a:p>
        </p:txBody>
      </p:sp>
      <p:sp>
        <p:nvSpPr>
          <p:cNvPr id="103429" name="Google Shape;86;p16">
            <a:extLst>
              <a:ext uri="{FF2B5EF4-FFF2-40B4-BE49-F238E27FC236}">
                <a16:creationId xmlns:a16="http://schemas.microsoft.com/office/drawing/2014/main" id="{120B6E4F-CD07-AB42-9A5E-BED2CBCFFE4A}"/>
              </a:ext>
            </a:extLst>
          </p:cNvPr>
          <p:cNvSpPr>
            <a:spLocks noGrp="1"/>
          </p:cNvSpPr>
          <p:nvPr>
            <p:ph type="body" idx="4294967295"/>
          </p:nvPr>
        </p:nvSpPr>
        <p:spPr>
          <a:xfrm>
            <a:off x="3937000" y="3625850"/>
            <a:ext cx="8255000" cy="4556125"/>
          </a:xfrm>
        </p:spPr>
        <p:txBody>
          <a:bodyPr lIns="121900" tIns="121900" rIns="121900" bIns="121900"/>
          <a:lstStyle/>
          <a:p>
            <a:r>
              <a:rPr lang="pt-BR" altLang="pt-BR"/>
              <a:t>A falta de moradia é complexa e se manifesta de diferentes formas, dependendo do contexto. É uma das manifestações desta desigualdade. Os níveis de desabrigados aumentaram dramaticamente na maioria das grandes cidades do mundo. Ela pode ser tanto visível quanto oculta em países desenvolvidos e subdesenvolvidos.</a:t>
            </a:r>
            <a:endParaRPr lang="pt-BR" altLang="pt-BR">
              <a:ea typeface="Lato" panose="020F0302020204030203" pitchFamily="34" charset="77"/>
              <a:cs typeface="Lato" panose="020F0302020204030203" pitchFamily="34" charset="77"/>
              <a:sym typeface="Lato" panose="020F0302020204030203" pitchFamily="34" charset="77"/>
            </a:endParaRPr>
          </a:p>
        </p:txBody>
      </p:sp>
      <p:pic>
        <p:nvPicPr>
          <p:cNvPr id="103430" name="Google Shape;87;p16">
            <a:extLst>
              <a:ext uri="{FF2B5EF4-FFF2-40B4-BE49-F238E27FC236}">
                <a16:creationId xmlns:a16="http://schemas.microsoft.com/office/drawing/2014/main" id="{9F6D8413-A89E-F541-A810-41915795542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1474788"/>
            <a:ext cx="45878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6" descr="C2-HD-BTM.png">
            <a:extLst>
              <a:ext uri="{FF2B5EF4-FFF2-40B4-BE49-F238E27FC236}">
                <a16:creationId xmlns:a16="http://schemas.microsoft.com/office/drawing/2014/main" id="{112F8DCF-6463-F748-9034-1C1DF37C47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65838"/>
            <a:ext cx="121920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82;p28">
            <a:extLst>
              <a:ext uri="{FF2B5EF4-FFF2-40B4-BE49-F238E27FC236}">
                <a16:creationId xmlns:a16="http://schemas.microsoft.com/office/drawing/2014/main" id="{D4C93C19-D711-8741-9FFE-EF6C224B0B05}"/>
              </a:ext>
            </a:extLst>
          </p:cNvPr>
          <p:cNvSpPr txBox="1">
            <a:spLocks noGrp="1"/>
          </p:cNvSpPr>
          <p:nvPr>
            <p:ph type="title"/>
          </p:nvPr>
        </p:nvSpPr>
        <p:spPr>
          <a:xfrm>
            <a:off x="2311400" y="246063"/>
            <a:ext cx="9051925" cy="763587"/>
          </a:xfrm>
        </p:spPr>
        <p:txBody>
          <a:bodyPr lIns="121900" tIns="121900" rIns="121900" bIns="121900"/>
          <a:lstStyle/>
          <a:p>
            <a:pPr eaLnBrk="1" fontAlgn="auto" hangingPunct="1">
              <a:defRPr/>
            </a:pPr>
            <a:r>
              <a:rPr lang="en-US" b="1" dirty="0">
                <a:solidFill>
                  <a:srgbClr val="0B5394"/>
                </a:solidFill>
              </a:rPr>
              <a:t>Um </a:t>
            </a:r>
            <a:r>
              <a:rPr lang="en-US" b="1" dirty="0" err="1">
                <a:solidFill>
                  <a:srgbClr val="0B5394"/>
                </a:solidFill>
              </a:rPr>
              <a:t>retrato</a:t>
            </a:r>
            <a:r>
              <a:rPr lang="en-US" b="1" dirty="0">
                <a:solidFill>
                  <a:srgbClr val="0B5394"/>
                </a:solidFill>
              </a:rPr>
              <a:t> global da </a:t>
            </a:r>
            <a:r>
              <a:rPr lang="en-US" b="1" dirty="0" err="1">
                <a:solidFill>
                  <a:srgbClr val="0B5394"/>
                </a:solidFill>
              </a:rPr>
              <a:t>realidade</a:t>
            </a:r>
            <a:r>
              <a:rPr lang="en-US" b="1" dirty="0">
                <a:solidFill>
                  <a:srgbClr val="0B5394"/>
                </a:solidFill>
              </a:rPr>
              <a:t> dos </a:t>
            </a:r>
            <a:r>
              <a:rPr lang="en-US" b="1" dirty="0" err="1">
                <a:solidFill>
                  <a:srgbClr val="0B5394"/>
                </a:solidFill>
              </a:rPr>
              <a:t>desabrigados</a:t>
            </a:r>
            <a:endParaRPr b="1" dirty="0">
              <a:solidFill>
                <a:srgbClr val="0B5394"/>
              </a:solidFill>
            </a:endParaRPr>
          </a:p>
        </p:txBody>
      </p:sp>
      <p:sp>
        <p:nvSpPr>
          <p:cNvPr id="105475" name="Google Shape;183;p28">
            <a:extLst>
              <a:ext uri="{FF2B5EF4-FFF2-40B4-BE49-F238E27FC236}">
                <a16:creationId xmlns:a16="http://schemas.microsoft.com/office/drawing/2014/main" id="{5547F202-8783-D542-A2F8-B40EA622775A}"/>
              </a:ext>
            </a:extLst>
          </p:cNvPr>
          <p:cNvSpPr>
            <a:spLocks noGrp="1"/>
          </p:cNvSpPr>
          <p:nvPr>
            <p:ph type="body" idx="1"/>
          </p:nvPr>
        </p:nvSpPr>
        <p:spPr>
          <a:xfrm>
            <a:off x="3363913" y="1563688"/>
            <a:ext cx="8696325" cy="4552950"/>
          </a:xfrm>
        </p:spPr>
        <p:txBody>
          <a:bodyPr lIns="121900" tIns="121900" rIns="121900" bIns="121900"/>
          <a:lstStyle/>
          <a:p>
            <a:pPr marL="608013" indent="-455613">
              <a:spcBef>
                <a:spcPct val="0"/>
              </a:spcBef>
              <a:spcAft>
                <a:spcPct val="0"/>
              </a:spcAft>
            </a:pPr>
            <a:r>
              <a:rPr lang="pt-BR" altLang="pt-BR"/>
              <a:t>A falta de moradia está afetando todos os países do mundo</a:t>
            </a:r>
          </a:p>
          <a:p>
            <a:pPr marL="608013" indent="-455613">
              <a:spcBef>
                <a:spcPct val="0"/>
              </a:spcBef>
              <a:spcAft>
                <a:spcPct val="0"/>
              </a:spcAft>
            </a:pPr>
            <a:r>
              <a:rPr lang="pt-BR" altLang="pt-BR"/>
              <a:t>A falta de moradia está aumentando globalmente</a:t>
            </a:r>
          </a:p>
          <a:p>
            <a:pPr marL="608013" indent="-455613">
              <a:spcBef>
                <a:spcPct val="0"/>
              </a:spcBef>
              <a:spcAft>
                <a:spcPct val="0"/>
              </a:spcAft>
            </a:pPr>
            <a:r>
              <a:rPr lang="pt-BR" altLang="pt-BR"/>
              <a:t>As definições nacionais de falta de moradia variam</a:t>
            </a:r>
          </a:p>
          <a:p>
            <a:pPr marL="608013" indent="-455613">
              <a:spcBef>
                <a:spcPct val="0"/>
              </a:spcBef>
              <a:spcAft>
                <a:spcPct val="0"/>
              </a:spcAft>
            </a:pPr>
            <a:r>
              <a:rPr lang="pt-BR" altLang="pt-BR"/>
              <a:t>Não há definição global</a:t>
            </a:r>
          </a:p>
          <a:p>
            <a:pPr marL="608013" indent="-455613">
              <a:spcBef>
                <a:spcPct val="0"/>
              </a:spcBef>
              <a:spcAft>
                <a:spcPct val="0"/>
              </a:spcAft>
            </a:pPr>
            <a:r>
              <a:rPr lang="pt-BR" altLang="pt-BR"/>
              <a:t>Difícil fazer uma comparação entre países</a:t>
            </a:r>
          </a:p>
          <a:p>
            <a:pPr marL="608013" indent="-455613">
              <a:spcBef>
                <a:spcPct val="0"/>
              </a:spcBef>
              <a:spcAft>
                <a:spcPct val="0"/>
              </a:spcAft>
            </a:pPr>
            <a:r>
              <a:rPr lang="pt-BR" altLang="pt-BR"/>
              <a:t>Falta de dados qualitativos e quantitativos globalmente</a:t>
            </a:r>
          </a:p>
          <a:p>
            <a:pPr marL="608013" indent="-455613">
              <a:spcBef>
                <a:spcPct val="0"/>
              </a:spcBef>
              <a:spcAft>
                <a:spcPct val="0"/>
              </a:spcAft>
            </a:pPr>
            <a:r>
              <a:rPr lang="pt-BR" altLang="pt-BR"/>
              <a:t>Existem muitos tipos de desabrigados</a:t>
            </a:r>
          </a:p>
          <a:p>
            <a:pPr marL="608013" indent="-455613">
              <a:spcBef>
                <a:spcPct val="0"/>
              </a:spcBef>
              <a:spcAft>
                <a:spcPct val="0"/>
              </a:spcAft>
            </a:pPr>
            <a:r>
              <a:rPr lang="pt-BR" altLang="pt-BR"/>
              <a:t>Existem muitos fatores que levam à falta de moradia</a:t>
            </a:r>
          </a:p>
          <a:p>
            <a:pPr marL="608013" indent="-455613">
              <a:spcBef>
                <a:spcPct val="0"/>
              </a:spcBef>
              <a:spcAft>
                <a:spcPct val="0"/>
              </a:spcAft>
            </a:pPr>
            <a:r>
              <a:rPr lang="pt-BR" altLang="pt-BR"/>
              <a:t>Várias políticas para abordar e prevenir a falta de moradia</a:t>
            </a:r>
          </a:p>
          <a:p>
            <a:pPr marL="608013" indent="-455613">
              <a:spcBef>
                <a:spcPct val="0"/>
              </a:spcBef>
              <a:spcAft>
                <a:spcPct val="0"/>
              </a:spcAft>
            </a:pPr>
            <a:r>
              <a:rPr lang="pt-BR" altLang="pt-BR"/>
              <a:t>Foram implementadas com diferente resultado em diferentes partes do mundo</a:t>
            </a:r>
          </a:p>
          <a:p>
            <a:pPr marL="608013" indent="-455613">
              <a:spcBef>
                <a:spcPct val="0"/>
              </a:spcBef>
              <a:spcAft>
                <a:spcPct val="0"/>
              </a:spcAft>
            </a:pPr>
            <a:r>
              <a:rPr lang="pt-BR" altLang="pt-BR"/>
              <a:t>A expressão falta de moradia é rara na linguagem e nos documentos da ONU</a:t>
            </a:r>
          </a:p>
        </p:txBody>
      </p:sp>
      <p:pic>
        <p:nvPicPr>
          <p:cNvPr id="105476" name="Picture 4" descr="C2-HD-BTM.png">
            <a:extLst>
              <a:ext uri="{FF2B5EF4-FFF2-40B4-BE49-F238E27FC236}">
                <a16:creationId xmlns:a16="http://schemas.microsoft.com/office/drawing/2014/main" id="{89CD18A0-64D8-5942-88A1-42D6244837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Google Shape;126;p21">
            <a:extLst>
              <a:ext uri="{FF2B5EF4-FFF2-40B4-BE49-F238E27FC236}">
                <a16:creationId xmlns:a16="http://schemas.microsoft.com/office/drawing/2014/main" id="{CDA96B91-8BA4-C341-B897-AFC17749B827}"/>
              </a:ext>
            </a:extLst>
          </p:cNvPr>
          <p:cNvSpPr>
            <a:spLocks noChangeArrowheads="1"/>
          </p:cNvSpPr>
          <p:nvPr/>
        </p:nvSpPr>
        <p:spPr bwMode="auto">
          <a:xfrm>
            <a:off x="0" y="1325563"/>
            <a:ext cx="2608263" cy="2568575"/>
          </a:xfrm>
          <a:prstGeom prst="ellipse">
            <a:avLst/>
          </a:prstGeom>
          <a:solidFill>
            <a:srgbClr val="4A86E8"/>
          </a:solidFill>
          <a:ln w="9525">
            <a:solidFill>
              <a:srgbClr val="1155CC"/>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endParaRPr lang="pt-BR" altLang="pt-BR" sz="2400"/>
          </a:p>
        </p:txBody>
      </p:sp>
      <p:sp>
        <p:nvSpPr>
          <p:cNvPr id="105478" name="Google Shape;129;p21">
            <a:extLst>
              <a:ext uri="{FF2B5EF4-FFF2-40B4-BE49-F238E27FC236}">
                <a16:creationId xmlns:a16="http://schemas.microsoft.com/office/drawing/2014/main" id="{0C7FAB4D-EBBD-AB44-A46A-BD878E41B376}"/>
              </a:ext>
            </a:extLst>
          </p:cNvPr>
          <p:cNvSpPr txBox="1">
            <a:spLocks/>
          </p:cNvSpPr>
          <p:nvPr/>
        </p:nvSpPr>
        <p:spPr bwMode="auto">
          <a:xfrm>
            <a:off x="131763" y="1665288"/>
            <a:ext cx="2414587"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indent="-303213">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defTabSz="914400" eaLnBrk="1" hangingPunct="1">
              <a:buFont typeface="Arial" panose="020B0604020202020204" pitchFamily="34" charset="0"/>
              <a:buNone/>
            </a:pPr>
            <a:r>
              <a:rPr lang="en-US" altLang="pt-BR" b="1">
                <a:solidFill>
                  <a:srgbClr val="FFFFFF"/>
                </a:solidFill>
              </a:rPr>
              <a:t>   Dados e mensuração são vitais para abordar a questão!!</a:t>
            </a:r>
          </a:p>
        </p:txBody>
      </p:sp>
      <p:pic>
        <p:nvPicPr>
          <p:cNvPr id="105479" name="Graphic 2" descr="Earth globe Africa and Europe">
            <a:extLst>
              <a:ext uri="{FF2B5EF4-FFF2-40B4-BE49-F238E27FC236}">
                <a16:creationId xmlns:a16="http://schemas.microsoft.com/office/drawing/2014/main" id="{E007567C-8444-DB4C-8EDC-534BEC648C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4463" y="2659063"/>
            <a:ext cx="106521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Graphic 7" descr="Earth globe Americas">
            <a:extLst>
              <a:ext uri="{FF2B5EF4-FFF2-40B4-BE49-F238E27FC236}">
                <a16:creationId xmlns:a16="http://schemas.microsoft.com/office/drawing/2014/main" id="{4A766BA4-F611-D449-A402-D9E42CE82A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50" y="4681538"/>
            <a:ext cx="10636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Graphic 9" descr="Earth globe Asia and Australia">
            <a:extLst>
              <a:ext uri="{FF2B5EF4-FFF2-40B4-BE49-F238E27FC236}">
                <a16:creationId xmlns:a16="http://schemas.microsoft.com/office/drawing/2014/main" id="{2A281B20-8539-1F45-B203-A3F15E3171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 y="3771900"/>
            <a:ext cx="106521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Graphic 11" descr="Earth Globe   Asia">
            <a:extLst>
              <a:ext uri="{FF2B5EF4-FFF2-40B4-BE49-F238E27FC236}">
                <a16:creationId xmlns:a16="http://schemas.microsoft.com/office/drawing/2014/main" id="{3A60485A-292C-8B46-9F70-5EF97B7EB7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1725" y="981075"/>
            <a:ext cx="106362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Google Shape;130;p21">
            <a:extLst>
              <a:ext uri="{FF2B5EF4-FFF2-40B4-BE49-F238E27FC236}">
                <a16:creationId xmlns:a16="http://schemas.microsoft.com/office/drawing/2014/main" id="{C5DA36A7-751B-E84D-BD12-0869D84D54D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3652838"/>
            <a:ext cx="21939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82;p28">
            <a:extLst>
              <a:ext uri="{FF2B5EF4-FFF2-40B4-BE49-F238E27FC236}">
                <a16:creationId xmlns:a16="http://schemas.microsoft.com/office/drawing/2014/main" id="{3FD87A6F-B2B5-D647-BEE3-5A7DAED6A03F}"/>
              </a:ext>
            </a:extLst>
          </p:cNvPr>
          <p:cNvSpPr txBox="1">
            <a:spLocks noGrp="1"/>
          </p:cNvSpPr>
          <p:nvPr>
            <p:ph type="title"/>
          </p:nvPr>
        </p:nvSpPr>
        <p:spPr>
          <a:xfrm>
            <a:off x="258763" y="320675"/>
            <a:ext cx="11360150" cy="763588"/>
          </a:xfrm>
        </p:spPr>
        <p:txBody>
          <a:bodyPr lIns="121900" tIns="121900" rIns="121900" bIns="121900"/>
          <a:lstStyle/>
          <a:p>
            <a:pPr eaLnBrk="1" fontAlgn="auto" hangingPunct="1">
              <a:defRPr/>
            </a:pPr>
            <a:r>
              <a:rPr lang="en-US" b="1" dirty="0">
                <a:solidFill>
                  <a:srgbClr val="0B5394"/>
                </a:solidFill>
              </a:rPr>
              <a:t>A </a:t>
            </a:r>
            <a:r>
              <a:rPr lang="en-US" b="1" dirty="0" err="1">
                <a:solidFill>
                  <a:srgbClr val="0B5394"/>
                </a:solidFill>
              </a:rPr>
              <a:t>onu</a:t>
            </a:r>
            <a:r>
              <a:rPr lang="en-US" b="1" dirty="0">
                <a:solidFill>
                  <a:srgbClr val="0B5394"/>
                </a:solidFill>
              </a:rPr>
              <a:t> e </a:t>
            </a:r>
            <a:r>
              <a:rPr lang="en-US" b="1" dirty="0" err="1">
                <a:solidFill>
                  <a:srgbClr val="0B5394"/>
                </a:solidFill>
              </a:rPr>
              <a:t>os</a:t>
            </a:r>
            <a:r>
              <a:rPr lang="en-US" b="1" dirty="0">
                <a:solidFill>
                  <a:srgbClr val="0B5394"/>
                </a:solidFill>
              </a:rPr>
              <a:t> </a:t>
            </a:r>
            <a:r>
              <a:rPr lang="en-US" b="1" dirty="0" err="1">
                <a:solidFill>
                  <a:srgbClr val="0B5394"/>
                </a:solidFill>
              </a:rPr>
              <a:t>desabrigados</a:t>
            </a:r>
            <a:endParaRPr b="1" dirty="0">
              <a:solidFill>
                <a:srgbClr val="0B5394"/>
              </a:solidFill>
            </a:endParaRPr>
          </a:p>
        </p:txBody>
      </p:sp>
      <p:pic>
        <p:nvPicPr>
          <p:cNvPr id="107523" name="Picture 4" descr="C2-HD-BTM.png">
            <a:extLst>
              <a:ext uri="{FF2B5EF4-FFF2-40B4-BE49-F238E27FC236}">
                <a16:creationId xmlns:a16="http://schemas.microsoft.com/office/drawing/2014/main" id="{1C05BBD1-A8FC-BC44-8740-2598EDEF1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78500"/>
            <a:ext cx="12192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Google Shape;191;p29">
            <a:extLst>
              <a:ext uri="{FF2B5EF4-FFF2-40B4-BE49-F238E27FC236}">
                <a16:creationId xmlns:a16="http://schemas.microsoft.com/office/drawing/2014/main" id="{815B1103-1C9B-524A-B254-9E267B8404B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575" y="3763963"/>
            <a:ext cx="2967038"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Google Shape;183;p28">
            <a:extLst>
              <a:ext uri="{FF2B5EF4-FFF2-40B4-BE49-F238E27FC236}">
                <a16:creationId xmlns:a16="http://schemas.microsoft.com/office/drawing/2014/main" id="{1A20704B-39C1-734D-94D5-39F1F48DEBF4}"/>
              </a:ext>
            </a:extLst>
          </p:cNvPr>
          <p:cNvSpPr>
            <a:spLocks noGrp="1"/>
          </p:cNvSpPr>
          <p:nvPr>
            <p:ph type="body" idx="1"/>
          </p:nvPr>
        </p:nvSpPr>
        <p:spPr>
          <a:xfrm>
            <a:off x="103188" y="1222375"/>
            <a:ext cx="11985625" cy="4556125"/>
          </a:xfrm>
        </p:spPr>
        <p:txBody>
          <a:bodyPr lIns="121900" tIns="121900" rIns="121900" bIns="121900"/>
          <a:lstStyle/>
          <a:p>
            <a:pPr>
              <a:defRPr/>
            </a:pPr>
            <a:r>
              <a:rPr lang="pt-BR" sz="2000" dirty="0"/>
              <a:t>Em 2017/2018 um grupo de ONGs se reuniu para tratar da questão dos sem-teto e levar o assunto à atenção da ONU. Foi formado o Grupo de Trabalho chamado “O fim dos desabrigados” (WGEH).</a:t>
            </a:r>
          </a:p>
          <a:p>
            <a:pPr>
              <a:defRPr/>
            </a:pPr>
            <a:r>
              <a:rPr lang="pt-BR" sz="2000" dirty="0"/>
              <a:t>O grupo de trabalho montou uma campanha de advocacia significativa, esforçando-se para trazer à tona a questão dos sem-teto em todas as oportunidades.</a:t>
            </a:r>
          </a:p>
          <a:p>
            <a:pPr>
              <a:defRPr/>
            </a:pPr>
            <a:r>
              <a:rPr lang="pt-BR" sz="2000" dirty="0"/>
              <a:t>A advocacia da WGEH e dos Estados membros amigos na 57ª Comissão para o Desenvolvimento Social (CSocD57), resultou em "sistemas de habitação acessíveis e proteção social para todos para, assim, abordar a questão dos sem-teto". sendo adotado como tema prioritário do CSocD58.</a:t>
            </a:r>
          </a:p>
          <a:p>
            <a:pPr>
              <a:defRPr/>
            </a:pPr>
            <a:r>
              <a:rPr lang="pt-BR" sz="2000" dirty="0"/>
              <a:t>Em maio de 2019, foi realizada uma reunião do Grupo de Peritos</a:t>
            </a:r>
          </a:p>
          <a:p>
            <a:pPr marL="152396" indent="0">
              <a:buFont typeface="Arial" panose="020B0604020202020204" pitchFamily="34" charset="0"/>
              <a:buNone/>
              <a:defRPr/>
            </a:pPr>
            <a:r>
              <a:rPr lang="pt-BR" sz="2000" dirty="0"/>
              <a:t> sobre o tema Desabrigados em Nairóbi, em maio de 2019,</a:t>
            </a:r>
          </a:p>
          <a:p>
            <a:pPr marL="152396" indent="0">
              <a:buFont typeface="Arial" panose="020B0604020202020204" pitchFamily="34" charset="0"/>
              <a:buNone/>
              <a:defRPr/>
            </a:pPr>
            <a:r>
              <a:rPr lang="pt-BR" sz="2000" dirty="0"/>
              <a:t> em preparação para a Comissão para o Desenvolvimento Social. </a:t>
            </a:r>
          </a:p>
          <a:p>
            <a:pPr>
              <a:defRPr/>
            </a:pPr>
            <a:r>
              <a:rPr lang="pt-BR" sz="2000" dirty="0"/>
              <a:t>O WGEH e a ONG CSOCD se reuniram em preparação para o CSOCD58.</a:t>
            </a:r>
          </a:p>
          <a:p>
            <a:pPr>
              <a:defRPr/>
            </a:pPr>
            <a:r>
              <a:rPr lang="pt-BR" sz="2000" dirty="0"/>
              <a:t>A 58ª Comissão para o Desenvolvimento Social</a:t>
            </a:r>
          </a:p>
          <a:p>
            <a:pPr marL="608013" indent="-455613" eaLnBrk="1" hangingPunct="1">
              <a:lnSpc>
                <a:spcPct val="107000"/>
              </a:lnSpc>
              <a:spcBef>
                <a:spcPct val="0"/>
              </a:spcBef>
              <a:spcAft>
                <a:spcPct val="0"/>
              </a:spcAft>
              <a:buClr>
                <a:srgbClr val="000000"/>
              </a:buClr>
              <a:defRPr/>
            </a:pPr>
            <a:endParaRPr lang="en-US" altLang="pt-BR" dirty="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5FE49B97-0F99-B84B-AB19-25A7F55E6E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100" y="1536700"/>
            <a:ext cx="3684588" cy="35655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63076A7D-95EA-8B48-A3E1-642BCD87A53A}"/>
              </a:ext>
            </a:extLst>
          </p:cNvPr>
          <p:cNvSpPr txBox="1"/>
          <p:nvPr/>
        </p:nvSpPr>
        <p:spPr>
          <a:xfrm>
            <a:off x="4103688" y="1733550"/>
            <a:ext cx="7467600" cy="3786188"/>
          </a:xfrm>
          <a:prstGeom prst="rect">
            <a:avLst/>
          </a:prstGeom>
          <a:noFill/>
        </p:spPr>
        <p:txBody>
          <a:bodyPr>
            <a:spAutoFit/>
          </a:bodyPr>
          <a:lstStyle/>
          <a:p>
            <a:pPr algn="ctr" eaLnBrk="1" fontAlgn="auto" hangingPunct="1">
              <a:spcBef>
                <a:spcPts val="0"/>
              </a:spcBef>
              <a:spcAft>
                <a:spcPts val="0"/>
              </a:spcAft>
              <a:defRPr/>
            </a:pPr>
            <a:r>
              <a:rPr lang="en-US" sz="4000" b="1" dirty="0">
                <a:solidFill>
                  <a:schemeClr val="accent5">
                    <a:lumMod val="75000"/>
                  </a:schemeClr>
                </a:solidFill>
                <a:latin typeface="+mn-lt"/>
              </a:rPr>
              <a:t>UNANIMA </a:t>
            </a:r>
            <a:r>
              <a:rPr lang="en-US" sz="4000" b="1" dirty="0" err="1">
                <a:solidFill>
                  <a:schemeClr val="accent5">
                    <a:lumMod val="75000"/>
                  </a:schemeClr>
                </a:solidFill>
                <a:latin typeface="+mn-lt"/>
              </a:rPr>
              <a:t>Internacional</a:t>
            </a:r>
            <a:r>
              <a:rPr lang="en-US" sz="4000" b="1" dirty="0">
                <a:solidFill>
                  <a:schemeClr val="accent5">
                    <a:lumMod val="75000"/>
                  </a:schemeClr>
                </a:solidFill>
                <a:latin typeface="+mn-lt"/>
              </a:rPr>
              <a:t> </a:t>
            </a:r>
            <a:r>
              <a:rPr lang="en-US" sz="4000" b="1" dirty="0" err="1">
                <a:latin typeface="+mn-lt"/>
              </a:rPr>
              <a:t>foi</a:t>
            </a:r>
            <a:r>
              <a:rPr lang="en-US" sz="4000" b="1" dirty="0">
                <a:latin typeface="+mn-lt"/>
              </a:rPr>
              <a:t> um </a:t>
            </a:r>
            <a:r>
              <a:rPr lang="en-US" sz="4000" b="1" dirty="0" err="1">
                <a:latin typeface="+mn-lt"/>
              </a:rPr>
              <a:t>membro</a:t>
            </a:r>
            <a:r>
              <a:rPr lang="en-US" sz="4000" b="1" dirty="0">
                <a:latin typeface="+mn-lt"/>
              </a:rPr>
              <a:t> </a:t>
            </a:r>
            <a:r>
              <a:rPr lang="en-US" sz="4000" b="1" dirty="0" err="1">
                <a:latin typeface="+mn-lt"/>
              </a:rPr>
              <a:t>chave</a:t>
            </a:r>
            <a:r>
              <a:rPr lang="en-US" sz="4000" b="1" dirty="0">
                <a:latin typeface="+mn-lt"/>
              </a:rPr>
              <a:t> </a:t>
            </a:r>
            <a:r>
              <a:rPr lang="en-US" sz="4000" b="1" dirty="0" err="1">
                <a:latin typeface="+mn-lt"/>
              </a:rPr>
              <a:t>na</a:t>
            </a:r>
            <a:r>
              <a:rPr lang="en-US" sz="4000" b="1" dirty="0">
                <a:latin typeface="+mn-lt"/>
              </a:rPr>
              <a:t> </a:t>
            </a:r>
            <a:r>
              <a:rPr lang="en-US" sz="4000" b="1" dirty="0" err="1">
                <a:latin typeface="+mn-lt"/>
              </a:rPr>
              <a:t>formação</a:t>
            </a:r>
            <a:r>
              <a:rPr lang="en-US" sz="4000" b="1" dirty="0">
                <a:latin typeface="+mn-lt"/>
              </a:rPr>
              <a:t> </a:t>
            </a:r>
            <a:r>
              <a:rPr lang="en-US" sz="4000" b="1" dirty="0">
                <a:solidFill>
                  <a:schemeClr val="accent5">
                    <a:lumMod val="75000"/>
                  </a:schemeClr>
                </a:solidFill>
                <a:latin typeface="+mn-lt"/>
              </a:rPr>
              <a:t>do </a:t>
            </a:r>
            <a:r>
              <a:rPr lang="en-US" sz="4000" b="1" dirty="0" err="1">
                <a:solidFill>
                  <a:schemeClr val="accent5">
                    <a:lumMod val="75000"/>
                  </a:schemeClr>
                </a:solidFill>
                <a:latin typeface="+mn-lt"/>
              </a:rPr>
              <a:t>grupo</a:t>
            </a:r>
            <a:r>
              <a:rPr lang="en-US" sz="4000" b="1" dirty="0">
                <a:solidFill>
                  <a:schemeClr val="accent5">
                    <a:lumMod val="75000"/>
                  </a:schemeClr>
                </a:solidFill>
                <a:latin typeface="+mn-lt"/>
              </a:rPr>
              <a:t> de </a:t>
            </a:r>
            <a:r>
              <a:rPr lang="en-US" sz="4000" b="1" dirty="0" err="1">
                <a:solidFill>
                  <a:schemeClr val="accent5">
                    <a:lumMod val="75000"/>
                  </a:schemeClr>
                </a:solidFill>
                <a:latin typeface="+mn-lt"/>
              </a:rPr>
              <a:t>trabalho</a:t>
            </a:r>
            <a:r>
              <a:rPr lang="en-US" sz="4000" b="1" dirty="0">
                <a:solidFill>
                  <a:schemeClr val="accent5">
                    <a:lumMod val="75000"/>
                  </a:schemeClr>
                </a:solidFill>
                <a:latin typeface="+mn-lt"/>
              </a:rPr>
              <a:t> da ONG para </a:t>
            </a:r>
            <a:r>
              <a:rPr lang="en-US" sz="4000" b="1" dirty="0" err="1">
                <a:solidFill>
                  <a:schemeClr val="accent5">
                    <a:lumMod val="75000"/>
                  </a:schemeClr>
                </a:solidFill>
                <a:latin typeface="+mn-lt"/>
              </a:rPr>
              <a:t>acabar</a:t>
            </a:r>
            <a:r>
              <a:rPr lang="en-US" sz="4000" b="1" dirty="0">
                <a:solidFill>
                  <a:schemeClr val="accent5">
                    <a:lumMod val="75000"/>
                  </a:schemeClr>
                </a:solidFill>
                <a:latin typeface="+mn-lt"/>
              </a:rPr>
              <a:t> com a </a:t>
            </a:r>
            <a:r>
              <a:rPr lang="en-US" sz="4000" b="1" dirty="0" err="1">
                <a:solidFill>
                  <a:schemeClr val="accent5">
                    <a:lumMod val="75000"/>
                  </a:schemeClr>
                </a:solidFill>
                <a:latin typeface="+mn-lt"/>
              </a:rPr>
              <a:t>falta</a:t>
            </a:r>
            <a:r>
              <a:rPr lang="en-US" sz="4000" b="1" dirty="0">
                <a:solidFill>
                  <a:schemeClr val="accent5">
                    <a:lumMod val="75000"/>
                  </a:schemeClr>
                </a:solidFill>
                <a:latin typeface="+mn-lt"/>
              </a:rPr>
              <a:t> de </a:t>
            </a:r>
            <a:r>
              <a:rPr lang="en-US" sz="4000" b="1" dirty="0" err="1">
                <a:solidFill>
                  <a:schemeClr val="accent5">
                    <a:lumMod val="75000"/>
                  </a:schemeClr>
                </a:solidFill>
                <a:latin typeface="+mn-lt"/>
              </a:rPr>
              <a:t>moradia</a:t>
            </a:r>
            <a:r>
              <a:rPr lang="en-US" sz="4000" b="1" dirty="0">
                <a:solidFill>
                  <a:schemeClr val="accent5">
                    <a:lumMod val="75000"/>
                  </a:schemeClr>
                </a:solidFill>
                <a:latin typeface="+mn-lt"/>
              </a:rPr>
              <a:t> </a:t>
            </a:r>
            <a:r>
              <a:rPr lang="en-US" sz="4000" b="1" dirty="0">
                <a:latin typeface="+mn-lt"/>
              </a:rPr>
              <a:t>(WGEH)</a:t>
            </a:r>
          </a:p>
        </p:txBody>
      </p:sp>
      <p:pic>
        <p:nvPicPr>
          <p:cNvPr id="109572" name="Picture 4" descr="C2-HD-BTM.png">
            <a:extLst>
              <a:ext uri="{FF2B5EF4-FFF2-40B4-BE49-F238E27FC236}">
                <a16:creationId xmlns:a16="http://schemas.microsoft.com/office/drawing/2014/main" id="{F5BEA98A-60C7-9445-B345-61C2BF9EB0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a:extLst>
              <a:ext uri="{FF2B5EF4-FFF2-40B4-BE49-F238E27FC236}">
                <a16:creationId xmlns:a16="http://schemas.microsoft.com/office/drawing/2014/main" id="{31A99008-7B71-B846-9A41-A23E00D23AC4}"/>
              </a:ext>
            </a:extLst>
          </p:cNvPr>
          <p:cNvSpPr>
            <a:spLocks noGrp="1"/>
          </p:cNvSpPr>
          <p:nvPr>
            <p:ph idx="1"/>
          </p:nvPr>
        </p:nvSpPr>
        <p:spPr>
          <a:xfrm>
            <a:off x="5295900" y="1535113"/>
            <a:ext cx="6437313" cy="5322887"/>
          </a:xfrm>
        </p:spPr>
        <p:txBody>
          <a:bodyPr/>
          <a:lstStyle/>
          <a:p>
            <a:r>
              <a:rPr lang="pt-BR" altLang="pt-BR"/>
              <a:t>Realizada em preparação a 58ª Comissão para o Desenvolvimento Social</a:t>
            </a:r>
          </a:p>
          <a:p>
            <a:r>
              <a:rPr lang="pt-BR" altLang="pt-BR"/>
              <a:t>Realizado em Nairóbi, Quênia, em maio de 2019</a:t>
            </a:r>
          </a:p>
          <a:p>
            <a:r>
              <a:rPr lang="pt-BR" altLang="pt-BR"/>
              <a:t>Jean Quinn foi convidada a participar como perita</a:t>
            </a:r>
          </a:p>
          <a:p>
            <a:r>
              <a:rPr lang="pt-BR" altLang="pt-BR"/>
              <a:t>discutiu vários tópicos no contexto da falta de moradia</a:t>
            </a:r>
          </a:p>
          <a:p>
            <a:pPr lvl="1"/>
            <a:r>
              <a:rPr lang="pt-BR" altLang="pt-BR"/>
              <a:t>causas</a:t>
            </a:r>
          </a:p>
          <a:p>
            <a:pPr lvl="1"/>
            <a:r>
              <a:rPr lang="pt-BR" altLang="pt-BR"/>
              <a:t>Tipos de sem-teto</a:t>
            </a:r>
          </a:p>
          <a:p>
            <a:pPr lvl="1"/>
            <a:r>
              <a:rPr lang="pt-BR" altLang="pt-BR"/>
              <a:t>os Sem-teto em diferentes contextos econômicos, sociais e geográficos</a:t>
            </a:r>
          </a:p>
          <a:p>
            <a:pPr lvl="1"/>
            <a:r>
              <a:rPr lang="pt-BR" altLang="pt-BR"/>
              <a:t>Soluções</a:t>
            </a:r>
          </a:p>
          <a:p>
            <a:r>
              <a:rPr lang="pt-BR" altLang="pt-BR"/>
              <a:t>Propôs uma definição global de desabrigados</a:t>
            </a:r>
          </a:p>
          <a:p>
            <a:pPr lvl="1"/>
            <a:endParaRPr lang="pt-BR" altLang="pt-BR"/>
          </a:p>
          <a:p>
            <a:pPr lvl="1" eaLnBrk="1" hangingPunct="1"/>
            <a:endParaRPr lang="en-US" altLang="pt-BR"/>
          </a:p>
        </p:txBody>
      </p:sp>
      <p:sp>
        <p:nvSpPr>
          <p:cNvPr id="4" name="Google Shape;144;p23">
            <a:extLst>
              <a:ext uri="{FF2B5EF4-FFF2-40B4-BE49-F238E27FC236}">
                <a16:creationId xmlns:a16="http://schemas.microsoft.com/office/drawing/2014/main" id="{3D351B85-DBA0-AA4D-BBCC-278AE791B1DC}"/>
              </a:ext>
            </a:extLst>
          </p:cNvPr>
          <p:cNvSpPr txBox="1">
            <a:spLocks noGrp="1"/>
          </p:cNvSpPr>
          <p:nvPr>
            <p:ph type="title"/>
          </p:nvPr>
        </p:nvSpPr>
        <p:spPr/>
        <p:txBody>
          <a:bodyPr spcFirstLastPara="1" wrap="square" lIns="121900" tIns="121900" rIns="121900" bIns="121900" anchor="t" anchorCtr="0">
            <a:noAutofit/>
          </a:bodyPr>
          <a:lstStyle/>
          <a:p>
            <a:pPr eaLnBrk="1" fontAlgn="auto" hangingPunct="1">
              <a:spcAft>
                <a:spcPts val="0"/>
              </a:spcAft>
              <a:defRPr/>
            </a:pPr>
            <a:r>
              <a:rPr lang="en-US" b="1" dirty="0" err="1">
                <a:solidFill>
                  <a:srgbClr val="0B5394"/>
                </a:solidFill>
              </a:rPr>
              <a:t>Reunião</a:t>
            </a:r>
            <a:r>
              <a:rPr lang="en-US" b="1" dirty="0">
                <a:solidFill>
                  <a:srgbClr val="0B5394"/>
                </a:solidFill>
              </a:rPr>
              <a:t> do </a:t>
            </a:r>
            <a:r>
              <a:rPr lang="en-US" b="1" dirty="0" err="1">
                <a:solidFill>
                  <a:srgbClr val="0B5394"/>
                </a:solidFill>
              </a:rPr>
              <a:t>grupo</a:t>
            </a:r>
            <a:r>
              <a:rPr lang="en-US" b="1" dirty="0">
                <a:solidFill>
                  <a:srgbClr val="0B5394"/>
                </a:solidFill>
              </a:rPr>
              <a:t> de </a:t>
            </a:r>
            <a:r>
              <a:rPr lang="en-US" b="1" dirty="0" err="1">
                <a:solidFill>
                  <a:srgbClr val="0B5394"/>
                </a:solidFill>
              </a:rPr>
              <a:t>peritos</a:t>
            </a:r>
            <a:endParaRPr b="1" dirty="0">
              <a:solidFill>
                <a:srgbClr val="0B5394"/>
              </a:solidFill>
            </a:endParaRPr>
          </a:p>
        </p:txBody>
      </p:sp>
      <p:pic>
        <p:nvPicPr>
          <p:cNvPr id="111620" name="Picture 5" descr="A group of people posing for a photo&#10;&#10;Description automatically generated">
            <a:extLst>
              <a:ext uri="{FF2B5EF4-FFF2-40B4-BE49-F238E27FC236}">
                <a16:creationId xmlns:a16="http://schemas.microsoft.com/office/drawing/2014/main" id="{50800BEB-E399-D148-A1DD-96CAB815D0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057400"/>
            <a:ext cx="49942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6" descr="C2-HD-BTM.png">
            <a:extLst>
              <a:ext uri="{FF2B5EF4-FFF2-40B4-BE49-F238E27FC236}">
                <a16:creationId xmlns:a16="http://schemas.microsoft.com/office/drawing/2014/main" id="{7770F6DA-12EC-FA4A-A741-6EA69AEF52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81775"/>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Google Shape;94;p17">
            <a:extLst>
              <a:ext uri="{FF2B5EF4-FFF2-40B4-BE49-F238E27FC236}">
                <a16:creationId xmlns:a16="http://schemas.microsoft.com/office/drawing/2014/main" id="{3CE0A59C-E207-584B-BC20-5018EC6913E3}"/>
              </a:ext>
            </a:extLst>
          </p:cNvPr>
          <p:cNvSpPr txBox="1">
            <a:spLocks noGrp="1"/>
          </p:cNvSpPr>
          <p:nvPr>
            <p:ph type="title"/>
          </p:nvPr>
        </p:nvSpPr>
        <p:spPr>
          <a:xfrm>
            <a:off x="415925" y="714375"/>
            <a:ext cx="11360150" cy="858838"/>
          </a:xfrm>
        </p:spPr>
        <p:txBody>
          <a:bodyPr lIns="121900" tIns="121900" rIns="121900" bIns="121900"/>
          <a:lstStyle/>
          <a:p>
            <a:pPr eaLnBrk="1" fontAlgn="auto" hangingPunct="1">
              <a:defRPr/>
            </a:pPr>
            <a:r>
              <a:rPr lang="en" b="1" dirty="0">
                <a:solidFill>
                  <a:schemeClr val="accent5">
                    <a:lumMod val="75000"/>
                  </a:schemeClr>
                </a:solidFill>
              </a:rPr>
              <a:t>UNANIMA International</a:t>
            </a:r>
            <a:endParaRPr b="1" dirty="0">
              <a:solidFill>
                <a:schemeClr val="accent5">
                  <a:lumMod val="75000"/>
                </a:schemeClr>
              </a:solidFill>
            </a:endParaRPr>
          </a:p>
        </p:txBody>
      </p:sp>
      <p:sp>
        <p:nvSpPr>
          <p:cNvPr id="20483" name="Google Shape;95;p17">
            <a:extLst>
              <a:ext uri="{FF2B5EF4-FFF2-40B4-BE49-F238E27FC236}">
                <a16:creationId xmlns:a16="http://schemas.microsoft.com/office/drawing/2014/main" id="{F26E3E12-CFB2-274D-B431-5FA44E50B907}"/>
              </a:ext>
            </a:extLst>
          </p:cNvPr>
          <p:cNvSpPr>
            <a:spLocks noGrp="1"/>
          </p:cNvSpPr>
          <p:nvPr>
            <p:ph type="body" idx="1"/>
          </p:nvPr>
        </p:nvSpPr>
        <p:spPr>
          <a:xfrm>
            <a:off x="415925" y="1914525"/>
            <a:ext cx="9972675" cy="4403725"/>
          </a:xfrm>
        </p:spPr>
        <p:txBody>
          <a:bodyPr lIns="121900" tIns="121900" rIns="121900" bIns="121900"/>
          <a:lstStyle/>
          <a:p>
            <a:pPr eaLnBrk="1" hangingPunct="1">
              <a:defRPr/>
            </a:pPr>
            <a:r>
              <a:rPr lang="pt-BR" dirty="0"/>
              <a:t>Uma coalizão de 22 congregações religiosas femininas e seus parceiros na missão.</a:t>
            </a:r>
          </a:p>
          <a:p>
            <a:pPr eaLnBrk="1" hangingPunct="1">
              <a:defRPr/>
            </a:pPr>
            <a:endParaRPr lang="pt-BR" dirty="0"/>
          </a:p>
          <a:p>
            <a:pPr eaLnBrk="1" hangingPunct="1">
              <a:defRPr/>
            </a:pPr>
            <a:r>
              <a:rPr lang="pt-BR" dirty="0"/>
              <a:t>Mais de 23.000 em todo o mundo</a:t>
            </a:r>
          </a:p>
          <a:p>
            <a:pPr marL="152396" indent="0" eaLnBrk="1" hangingPunct="1">
              <a:buFont typeface="Arial" panose="020B0604020202020204" pitchFamily="34" charset="0"/>
              <a:buNone/>
              <a:defRPr/>
            </a:pPr>
            <a:endParaRPr lang="pt-BR" dirty="0"/>
          </a:p>
          <a:p>
            <a:pPr eaLnBrk="1" hangingPunct="1">
              <a:defRPr/>
            </a:pPr>
            <a:r>
              <a:rPr lang="pt-BR" dirty="0"/>
              <a:t>FUNDADA EM 2002</a:t>
            </a:r>
          </a:p>
          <a:p>
            <a:pPr marL="152396" indent="0" eaLnBrk="1" hangingPunct="1">
              <a:buFont typeface="Arial" panose="020B0604020202020204" pitchFamily="34" charset="0"/>
              <a:buNone/>
              <a:defRPr/>
            </a:pPr>
            <a:br>
              <a:rPr lang="en-US" dirty="0"/>
            </a:br>
            <a:endParaRPr lang="pt-BR" altLang="pt-BR" dirty="0"/>
          </a:p>
        </p:txBody>
      </p:sp>
      <p:pic>
        <p:nvPicPr>
          <p:cNvPr id="20484" name="Google Shape;96;p17">
            <a:extLst>
              <a:ext uri="{FF2B5EF4-FFF2-40B4-BE49-F238E27FC236}">
                <a16:creationId xmlns:a16="http://schemas.microsoft.com/office/drawing/2014/main" id="{052B3722-A5BF-294A-906E-48083A61DA2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3033713"/>
            <a:ext cx="5791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C2-HD-BTM.png">
            <a:extLst>
              <a:ext uri="{FF2B5EF4-FFF2-40B4-BE49-F238E27FC236}">
                <a16:creationId xmlns:a16="http://schemas.microsoft.com/office/drawing/2014/main" id="{B600662B-CED0-E049-B9E2-4D4EE03C1E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58;p25">
            <a:extLst>
              <a:ext uri="{FF2B5EF4-FFF2-40B4-BE49-F238E27FC236}">
                <a16:creationId xmlns:a16="http://schemas.microsoft.com/office/drawing/2014/main" id="{A4A6D950-A916-DE4A-80F6-A9380CD4C333}"/>
              </a:ext>
            </a:extLst>
          </p:cNvPr>
          <p:cNvSpPr txBox="1">
            <a:spLocks noGrp="1"/>
          </p:cNvSpPr>
          <p:nvPr>
            <p:ph type="title"/>
          </p:nvPr>
        </p:nvSpPr>
        <p:spPr>
          <a:xfrm>
            <a:off x="415925" y="290513"/>
            <a:ext cx="11360150" cy="763587"/>
          </a:xfrm>
        </p:spPr>
        <p:txBody>
          <a:bodyPr lIns="121900" tIns="121900" rIns="121900" bIns="121900"/>
          <a:lstStyle/>
          <a:p>
            <a:pPr eaLnBrk="1" fontAlgn="auto" hangingPunct="1">
              <a:defRPr/>
            </a:pPr>
            <a:r>
              <a:rPr lang="pt-BR" b="1" dirty="0">
                <a:solidFill>
                  <a:srgbClr val="0B5394"/>
                </a:solidFill>
              </a:rPr>
              <a:t>Causas da falta de habitação</a:t>
            </a:r>
            <a:endParaRPr b="1" dirty="0">
              <a:solidFill>
                <a:srgbClr val="0B5394"/>
              </a:solidFill>
            </a:endParaRPr>
          </a:p>
        </p:txBody>
      </p:sp>
      <p:sp>
        <p:nvSpPr>
          <p:cNvPr id="112643" name="Google Shape;159;p25">
            <a:extLst>
              <a:ext uri="{FF2B5EF4-FFF2-40B4-BE49-F238E27FC236}">
                <a16:creationId xmlns:a16="http://schemas.microsoft.com/office/drawing/2014/main" id="{76460284-D7C2-2648-80B7-C2BE59492313}"/>
              </a:ext>
            </a:extLst>
          </p:cNvPr>
          <p:cNvSpPr>
            <a:spLocks noGrp="1"/>
          </p:cNvSpPr>
          <p:nvPr>
            <p:ph type="body" idx="1"/>
          </p:nvPr>
        </p:nvSpPr>
        <p:spPr>
          <a:xfrm>
            <a:off x="415925" y="1536700"/>
            <a:ext cx="11360150" cy="4554538"/>
          </a:xfrm>
        </p:spPr>
        <p:txBody>
          <a:bodyPr lIns="121900" tIns="121900" rIns="121900" bIns="121900"/>
          <a:lstStyle/>
          <a:p>
            <a:pPr marL="0" indent="0" eaLnBrk="1" hangingPunct="1">
              <a:spcBef>
                <a:spcPct val="0"/>
              </a:spcBef>
              <a:spcAft>
                <a:spcPts val="2138"/>
              </a:spcAft>
              <a:buFont typeface="Arial" panose="020B0604020202020204" pitchFamily="34" charset="0"/>
              <a:buNone/>
            </a:pPr>
            <a:endParaRPr lang="pt-BR" altLang="pt-BR">
              <a:latin typeface="Lato" panose="020F0302020204030203" pitchFamily="34" charset="77"/>
              <a:ea typeface="Lato" panose="020F0302020204030203" pitchFamily="34" charset="77"/>
              <a:cs typeface="Lato" panose="020F0302020204030203" pitchFamily="34" charset="77"/>
              <a:sym typeface="Lato" panose="020F0302020204030203" pitchFamily="34" charset="77"/>
            </a:endParaRPr>
          </a:p>
        </p:txBody>
      </p:sp>
      <p:sp>
        <p:nvSpPr>
          <p:cNvPr id="112644" name="Google Shape;160;p25">
            <a:extLst>
              <a:ext uri="{FF2B5EF4-FFF2-40B4-BE49-F238E27FC236}">
                <a16:creationId xmlns:a16="http://schemas.microsoft.com/office/drawing/2014/main" id="{9E4019DA-3E88-AE47-8594-C4A472791DA0}"/>
              </a:ext>
            </a:extLst>
          </p:cNvPr>
          <p:cNvSpPr>
            <a:spLocks noGrp="1"/>
          </p:cNvSpPr>
          <p:nvPr>
            <p:ph type="body" idx="4294967295"/>
          </p:nvPr>
        </p:nvSpPr>
        <p:spPr>
          <a:xfrm>
            <a:off x="415925" y="2474913"/>
            <a:ext cx="6029325" cy="3632200"/>
          </a:xfrm>
        </p:spPr>
        <p:txBody>
          <a:bodyPr lIns="121900" tIns="121900" rIns="121900" bIns="121900"/>
          <a:lstStyle/>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Pobreza</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 Desigualdade</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Desemprego</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Empregos vulneráveis</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Problemas de saúde</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Deficiências</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Discriminação e exclusão social </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Falta de moradia acessível</a:t>
            </a:r>
            <a:endParaRPr lang="pt-BR" altLang="pt-BR">
              <a:ea typeface="Lato" panose="020F0302020204030203" pitchFamily="34" charset="77"/>
              <a:cs typeface="Lato" panose="020F0302020204030203" pitchFamily="34" charset="77"/>
              <a:sym typeface="Lato" panose="020F0302020204030203" pitchFamily="34" charset="77"/>
            </a:endParaRPr>
          </a:p>
        </p:txBody>
      </p:sp>
      <p:sp>
        <p:nvSpPr>
          <p:cNvPr id="112645" name="Google Shape;161;p25">
            <a:extLst>
              <a:ext uri="{FF2B5EF4-FFF2-40B4-BE49-F238E27FC236}">
                <a16:creationId xmlns:a16="http://schemas.microsoft.com/office/drawing/2014/main" id="{F36A665C-E6E4-A643-836B-151BEFABD947}"/>
              </a:ext>
            </a:extLst>
          </p:cNvPr>
          <p:cNvSpPr>
            <a:spLocks noGrp="1"/>
          </p:cNvSpPr>
          <p:nvPr>
            <p:ph type="body" idx="4294967295"/>
          </p:nvPr>
        </p:nvSpPr>
        <p:spPr>
          <a:xfrm>
            <a:off x="6950075" y="2474913"/>
            <a:ext cx="4826000" cy="3632200"/>
          </a:xfrm>
        </p:spPr>
        <p:txBody>
          <a:bodyPr lIns="121900" tIns="121900" rIns="121900" bIns="121900"/>
          <a:lstStyle/>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Comoditização de moradias</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Despejo forçado</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Urbanização</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Êxodo rural e urbano</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Migração devido a catástrofes nacionais</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 condições climáticas extremas</a:t>
            </a:r>
          </a:p>
          <a:p>
            <a:pPr eaLnBrk="1" hangingPunct="1">
              <a:buClr>
                <a:srgbClr val="000000"/>
              </a:buClr>
            </a:pPr>
            <a:r>
              <a:rPr lang="pt-BR" altLang="pt-BR">
                <a:solidFill>
                  <a:srgbClr val="000000"/>
                </a:solidFill>
                <a:ea typeface="Lato" panose="020F0302020204030203" pitchFamily="34" charset="77"/>
                <a:cs typeface="Lato" panose="020F0302020204030203" pitchFamily="34" charset="77"/>
                <a:sym typeface="Lato" panose="020F0302020204030203" pitchFamily="34" charset="77"/>
              </a:rPr>
              <a:t>Conflitos</a:t>
            </a:r>
          </a:p>
          <a:p>
            <a:pPr eaLnBrk="1" hangingPunct="1">
              <a:spcAft>
                <a:spcPts val="2138"/>
              </a:spcAft>
            </a:pPr>
            <a:endParaRPr lang="pt-BR" altLang="pt-BR">
              <a:latin typeface="Lato" panose="020F0302020204030203" pitchFamily="34" charset="77"/>
              <a:ea typeface="Lato" panose="020F0302020204030203" pitchFamily="34" charset="77"/>
              <a:cs typeface="Lato" panose="020F0302020204030203" pitchFamily="34" charset="77"/>
              <a:sym typeface="Lato" panose="020F0302020204030203" pitchFamily="34" charset="77"/>
            </a:endParaRPr>
          </a:p>
        </p:txBody>
      </p:sp>
      <p:pic>
        <p:nvPicPr>
          <p:cNvPr id="112646" name="Picture 5" descr="C2-HD-BTM.png">
            <a:extLst>
              <a:ext uri="{FF2B5EF4-FFF2-40B4-BE49-F238E27FC236}">
                <a16:creationId xmlns:a16="http://schemas.microsoft.com/office/drawing/2014/main" id="{68334ECF-CECE-294B-994D-73613ED32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a 1">
            <a:extLst>
              <a:ext uri="{FF2B5EF4-FFF2-40B4-BE49-F238E27FC236}">
                <a16:creationId xmlns:a16="http://schemas.microsoft.com/office/drawing/2014/main" id="{82705BEF-6D5E-574E-939C-DD6D4387F9A3}"/>
              </a:ext>
            </a:extLst>
          </p:cNvPr>
          <p:cNvGraphicFramePr>
            <a:graphicFrameLocks noGrp="1"/>
          </p:cNvGraphicFramePr>
          <p:nvPr/>
        </p:nvGraphicFramePr>
        <p:xfrm>
          <a:off x="415925" y="1252538"/>
          <a:ext cx="11360150" cy="1219200"/>
        </p:xfrm>
        <a:graphic>
          <a:graphicData uri="http://schemas.openxmlformats.org/drawingml/2006/table">
            <a:tbl>
              <a:tblPr>
                <a:tableStyleId>{5C22544A-7EE6-4342-B048-85BDC9FD1C3A}</a:tableStyleId>
              </a:tblPr>
              <a:tblGrid>
                <a:gridCol w="11360150">
                  <a:extLst>
                    <a:ext uri="{9D8B030D-6E8A-4147-A177-3AD203B41FA5}">
                      <a16:colId xmlns:a16="http://schemas.microsoft.com/office/drawing/2014/main" val="20000"/>
                    </a:ext>
                  </a:extLst>
                </a:gridCol>
              </a:tblGrid>
              <a:tr h="0">
                <a:tc>
                  <a:txBody>
                    <a:bodyPr/>
                    <a:lstStyle/>
                    <a:p>
                      <a:pPr algn="l">
                        <a:lnSpc>
                          <a:spcPts val="2375"/>
                        </a:lnSpc>
                        <a:spcAft>
                          <a:spcPts val="0"/>
                        </a:spcAft>
                      </a:pPr>
                      <a:r>
                        <a:rPr lang="pt-BR" sz="2200" spc="0" dirty="0">
                          <a:effectLst/>
                        </a:rPr>
                        <a:t>É fundamental abordar as causas estruturais da falta de moradia e a falta de moradia, em si, é tema crítico já que estes são os principais fatores que levam as pessoas a serem desabrigadas. Fatores identificados na reunião do grupo de especialistas foram:</a:t>
                      </a:r>
                      <a:endParaRPr lang="pt-BR" sz="22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0"/>
                  </a:ext>
                </a:extLst>
              </a:tr>
            </a:tbl>
          </a:graphicData>
        </a:graphic>
      </p:graphicFrame>
      <p:sp>
        <p:nvSpPr>
          <p:cNvPr id="112653" name="Rectangle 7">
            <a:extLst>
              <a:ext uri="{FF2B5EF4-FFF2-40B4-BE49-F238E27FC236}">
                <a16:creationId xmlns:a16="http://schemas.microsoft.com/office/drawing/2014/main" id="{D91BCE25-67D4-8F47-BBBF-137C84730AC9}"/>
              </a:ext>
            </a:extLst>
          </p:cNvPr>
          <p:cNvSpPr>
            <a:spLocks noChangeArrowheads="1"/>
          </p:cNvSpPr>
          <p:nvPr/>
        </p:nvSpPr>
        <p:spPr bwMode="auto">
          <a:xfrm>
            <a:off x="690563" y="3748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br>
              <a:rPr lang="pt-BR" altLang="pt-BR" sz="1800"/>
            </a:br>
            <a:endParaRPr lang="pt-BR" altLang="pt-BR" sz="1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44;p23">
            <a:extLst>
              <a:ext uri="{FF2B5EF4-FFF2-40B4-BE49-F238E27FC236}">
                <a16:creationId xmlns:a16="http://schemas.microsoft.com/office/drawing/2014/main" id="{C6981DAA-B741-5148-AAAC-25F477F638D1}"/>
              </a:ext>
            </a:extLst>
          </p:cNvPr>
          <p:cNvSpPr txBox="1">
            <a:spLocks noGrp="1"/>
          </p:cNvSpPr>
          <p:nvPr>
            <p:ph type="title"/>
          </p:nvPr>
        </p:nvSpPr>
        <p:spPr>
          <a:xfrm>
            <a:off x="415925" y="593725"/>
            <a:ext cx="11360150" cy="763588"/>
          </a:xfrm>
        </p:spPr>
        <p:txBody>
          <a:bodyPr lIns="121900" tIns="121900" rIns="121900" bIns="121900"/>
          <a:lstStyle/>
          <a:p>
            <a:pPr eaLnBrk="1" fontAlgn="auto" hangingPunct="1">
              <a:defRPr/>
            </a:pPr>
            <a:r>
              <a:rPr lang="pt-BR" b="1" dirty="0">
                <a:solidFill>
                  <a:srgbClr val="0B5394"/>
                </a:solidFill>
              </a:rPr>
              <a:t>Definição dos peritos</a:t>
            </a:r>
            <a:endParaRPr b="1" dirty="0">
              <a:solidFill>
                <a:srgbClr val="0B5394"/>
              </a:solidFill>
            </a:endParaRPr>
          </a:p>
        </p:txBody>
      </p:sp>
      <p:sp>
        <p:nvSpPr>
          <p:cNvPr id="145" name="Google Shape;145;p23">
            <a:extLst>
              <a:ext uri="{FF2B5EF4-FFF2-40B4-BE49-F238E27FC236}">
                <a16:creationId xmlns:a16="http://schemas.microsoft.com/office/drawing/2014/main" id="{9B0ECEDC-C59F-4444-A4AD-02C3E0478D46}"/>
              </a:ext>
            </a:extLst>
          </p:cNvPr>
          <p:cNvSpPr txBox="1">
            <a:spLocks noGrp="1"/>
          </p:cNvSpPr>
          <p:nvPr>
            <p:ph type="body" idx="1"/>
          </p:nvPr>
        </p:nvSpPr>
        <p:spPr>
          <a:xfrm>
            <a:off x="327025" y="1536700"/>
            <a:ext cx="8755063" cy="4554538"/>
          </a:xfrm>
        </p:spPr>
        <p:txBody>
          <a:bodyPr lIns="121900" tIns="121900" rIns="121900" bIns="121900" rtlCol="0"/>
          <a:lstStyle/>
          <a:p>
            <a:pPr marL="0" indent="0" eaLnBrk="1" fontAlgn="auto" hangingPunct="1">
              <a:lnSpc>
                <a:spcPct val="107000"/>
              </a:lnSpc>
              <a:buFont typeface="Arial" panose="020B0604020202020204" pitchFamily="34" charset="0"/>
              <a:buNone/>
              <a:defRPr/>
            </a:pPr>
            <a:r>
              <a:rPr lang="en-US" b="1" dirty="0" err="1">
                <a:ea typeface="Lato"/>
                <a:cs typeface="Lato"/>
                <a:sym typeface="Lato"/>
              </a:rPr>
              <a:t>Reunidos</a:t>
            </a:r>
            <a:r>
              <a:rPr lang="en-US" b="1" dirty="0">
                <a:ea typeface="Lato"/>
                <a:cs typeface="Lato"/>
                <a:sym typeface="Lato"/>
              </a:rPr>
              <a:t>, </a:t>
            </a:r>
            <a:r>
              <a:rPr lang="en-US" b="1" dirty="0" err="1">
                <a:ea typeface="Lato"/>
                <a:cs typeface="Lato"/>
                <a:sym typeface="Lato"/>
              </a:rPr>
              <a:t>os</a:t>
            </a:r>
            <a:r>
              <a:rPr lang="en-US" b="1" dirty="0">
                <a:ea typeface="Lato"/>
                <a:cs typeface="Lato"/>
                <a:sym typeface="Lato"/>
              </a:rPr>
              <a:t> </a:t>
            </a:r>
            <a:r>
              <a:rPr lang="en-US" b="1" dirty="0" err="1">
                <a:ea typeface="Lato"/>
                <a:cs typeface="Lato"/>
                <a:sym typeface="Lato"/>
              </a:rPr>
              <a:t>Peritos</a:t>
            </a:r>
            <a:r>
              <a:rPr lang="en-US" b="1" dirty="0">
                <a:ea typeface="Lato"/>
                <a:cs typeface="Lato"/>
                <a:sym typeface="Lato"/>
              </a:rPr>
              <a:t> </a:t>
            </a:r>
            <a:r>
              <a:rPr lang="en-US" b="1" dirty="0" err="1">
                <a:ea typeface="Lato"/>
                <a:cs typeface="Lato"/>
                <a:sym typeface="Lato"/>
              </a:rPr>
              <a:t>decidiram</a:t>
            </a:r>
            <a:r>
              <a:rPr lang="en-US" b="1" dirty="0">
                <a:ea typeface="Lato"/>
                <a:cs typeface="Lato"/>
                <a:sym typeface="Lato"/>
              </a:rPr>
              <a:t> que a </a:t>
            </a:r>
            <a:r>
              <a:rPr lang="en-US" b="1" dirty="0" err="1">
                <a:ea typeface="Lato"/>
                <a:cs typeface="Lato"/>
                <a:sym typeface="Lato"/>
              </a:rPr>
              <a:t>definição</a:t>
            </a:r>
            <a:r>
              <a:rPr lang="en-US" b="1" dirty="0">
                <a:ea typeface="Lato"/>
                <a:cs typeface="Lato"/>
                <a:sym typeface="Lato"/>
              </a:rPr>
              <a:t> </a:t>
            </a:r>
            <a:r>
              <a:rPr lang="en-US" b="1" dirty="0" err="1">
                <a:ea typeface="Lato"/>
                <a:cs typeface="Lato"/>
                <a:sym typeface="Lato"/>
              </a:rPr>
              <a:t>deveria</a:t>
            </a:r>
            <a:r>
              <a:rPr lang="en-US" b="1" dirty="0">
                <a:ea typeface="Lato"/>
                <a:cs typeface="Lato"/>
                <a:sym typeface="Lato"/>
              </a:rPr>
              <a:t> ser:</a:t>
            </a:r>
            <a:br>
              <a:rPr lang="en-US" b="1" dirty="0">
                <a:ea typeface="Lato"/>
                <a:cs typeface="Lato"/>
                <a:sym typeface="Lato"/>
              </a:rPr>
            </a:br>
            <a:endParaRPr lang="en" b="1" dirty="0">
              <a:solidFill>
                <a:srgbClr val="0070C0"/>
              </a:solidFill>
              <a:ea typeface="Lato"/>
              <a:cs typeface="Lato"/>
              <a:sym typeface="Lato"/>
            </a:endParaRPr>
          </a:p>
          <a:p>
            <a:pPr marL="342900" indent="-342900" eaLnBrk="1" fontAlgn="auto" hangingPunct="1">
              <a:lnSpc>
                <a:spcPct val="107000"/>
              </a:lnSpc>
              <a:defRPr/>
            </a:pPr>
            <a:r>
              <a:rPr lang="pt-BR" b="1" dirty="0">
                <a:solidFill>
                  <a:srgbClr val="0070C0"/>
                </a:solidFill>
                <a:ea typeface="Lato"/>
                <a:cs typeface="Lato"/>
                <a:sym typeface="Lato"/>
              </a:rPr>
              <a:t>Ser inclusivo</a:t>
            </a:r>
            <a:endParaRPr lang="en" dirty="0">
              <a:solidFill>
                <a:srgbClr val="0070C0"/>
              </a:solidFill>
              <a:ea typeface="Lato"/>
              <a:cs typeface="Lato"/>
              <a:sym typeface="Lato"/>
            </a:endParaRPr>
          </a:p>
          <a:p>
            <a:pPr marL="342900" indent="-342900" eaLnBrk="1" fontAlgn="auto" hangingPunct="1">
              <a:lnSpc>
                <a:spcPct val="107000"/>
              </a:lnSpc>
              <a:defRPr/>
            </a:pPr>
            <a:r>
              <a:rPr lang="pt-BR" b="1" dirty="0">
                <a:solidFill>
                  <a:srgbClr val="E94579"/>
                </a:solidFill>
                <a:ea typeface="Lato"/>
                <a:cs typeface="Lato"/>
                <a:sym typeface="Lato"/>
              </a:rPr>
              <a:t>Ser politicamente sensível</a:t>
            </a:r>
          </a:p>
          <a:p>
            <a:pPr marL="342900" indent="-342900" eaLnBrk="1" fontAlgn="auto" hangingPunct="1">
              <a:lnSpc>
                <a:spcPct val="107000"/>
              </a:lnSpc>
              <a:defRPr/>
            </a:pPr>
            <a:r>
              <a:rPr lang="pt-BR" dirty="0">
                <a:ea typeface="Lato"/>
                <a:cs typeface="Lato"/>
                <a:sym typeface="Lato"/>
              </a:rPr>
              <a:t>Garantir que a falta de moradia seja vista como </a:t>
            </a:r>
            <a:r>
              <a:rPr lang="pt-BR" b="1" dirty="0">
                <a:solidFill>
                  <a:srgbClr val="FF0000"/>
                </a:solidFill>
                <a:sym typeface="Lato"/>
              </a:rPr>
              <a:t>fracasso social e não pessoal</a:t>
            </a:r>
            <a:r>
              <a:rPr lang="pt-BR" dirty="0">
                <a:ea typeface="Lato"/>
                <a:cs typeface="Lato"/>
                <a:sym typeface="Lato"/>
              </a:rPr>
              <a:t> </a:t>
            </a:r>
          </a:p>
          <a:p>
            <a:pPr marL="342900" indent="-342900" eaLnBrk="1" fontAlgn="auto" hangingPunct="1">
              <a:lnSpc>
                <a:spcPct val="107000"/>
              </a:lnSpc>
              <a:defRPr/>
            </a:pPr>
            <a:r>
              <a:rPr lang="pt-BR" dirty="0">
                <a:sym typeface="Lato"/>
              </a:rPr>
              <a:t>Necessidade de ser</a:t>
            </a:r>
            <a:r>
              <a:rPr lang="en-US" dirty="0">
                <a:solidFill>
                  <a:schemeClr val="accent3">
                    <a:lumMod val="75000"/>
                  </a:schemeClr>
                </a:solidFill>
              </a:rPr>
              <a:t> </a:t>
            </a:r>
            <a:r>
              <a:rPr lang="en-US" b="1" dirty="0" err="1">
                <a:solidFill>
                  <a:schemeClr val="accent3">
                    <a:lumMod val="75000"/>
                  </a:schemeClr>
                </a:solidFill>
              </a:rPr>
              <a:t>incluída</a:t>
            </a:r>
            <a:r>
              <a:rPr lang="en-US" b="1" dirty="0">
                <a:solidFill>
                  <a:schemeClr val="accent3">
                    <a:lumMod val="75000"/>
                  </a:schemeClr>
                </a:solidFill>
              </a:rPr>
              <a:t> </a:t>
            </a:r>
            <a:r>
              <a:rPr lang="en-US" b="1" dirty="0" err="1">
                <a:solidFill>
                  <a:schemeClr val="accent3">
                    <a:lumMod val="75000"/>
                  </a:schemeClr>
                </a:solidFill>
              </a:rPr>
              <a:t>na</a:t>
            </a:r>
            <a:r>
              <a:rPr lang="en-US" b="1" dirty="0">
                <a:solidFill>
                  <a:schemeClr val="accent3">
                    <a:lumMod val="75000"/>
                  </a:schemeClr>
                </a:solidFill>
              </a:rPr>
              <a:t> Agenda 2030 </a:t>
            </a:r>
            <a:r>
              <a:rPr lang="en-US" dirty="0"/>
              <a:t>e, </a:t>
            </a:r>
            <a:r>
              <a:rPr lang="en-US" dirty="0" err="1"/>
              <a:t>em</a:t>
            </a:r>
            <a:r>
              <a:rPr lang="en-US" dirty="0"/>
              <a:t> particular, com o </a:t>
            </a:r>
            <a:r>
              <a:rPr lang="en-US" dirty="0" err="1"/>
              <a:t>princípio</a:t>
            </a:r>
            <a:r>
              <a:rPr lang="en-US" dirty="0"/>
              <a:t> </a:t>
            </a:r>
            <a:r>
              <a:rPr lang="en-US" dirty="0" err="1"/>
              <a:t>abrangente</a:t>
            </a:r>
            <a:r>
              <a:rPr lang="en-US" dirty="0"/>
              <a:t> de “</a:t>
            </a:r>
            <a:r>
              <a:rPr lang="en-US" dirty="0" err="1"/>
              <a:t>ninguém</a:t>
            </a:r>
            <a:r>
              <a:rPr lang="en-US" dirty="0"/>
              <a:t> é </a:t>
            </a:r>
            <a:r>
              <a:rPr lang="en-US" dirty="0" err="1"/>
              <a:t>deixado</a:t>
            </a:r>
            <a:r>
              <a:rPr lang="en-US" dirty="0"/>
              <a:t> para </a:t>
            </a:r>
            <a:r>
              <a:rPr lang="en-US" dirty="0" err="1"/>
              <a:t>trás</a:t>
            </a:r>
            <a:r>
              <a:rPr lang="en-US" dirty="0"/>
              <a:t>” e de </a:t>
            </a:r>
            <a:r>
              <a:rPr lang="en-US" dirty="0" err="1"/>
              <a:t>dar</a:t>
            </a:r>
            <a:r>
              <a:rPr lang="en-US" dirty="0"/>
              <a:t> </a:t>
            </a:r>
            <a:r>
              <a:rPr lang="en-US" dirty="0" err="1"/>
              <a:t>prioridade</a:t>
            </a:r>
            <a:r>
              <a:rPr lang="en-US" dirty="0"/>
              <a:t> </a:t>
            </a:r>
            <a:r>
              <a:rPr lang="en-US" dirty="0" err="1"/>
              <a:t>ao</a:t>
            </a:r>
            <a:r>
              <a:rPr lang="en-US" dirty="0"/>
              <a:t> </a:t>
            </a:r>
            <a:r>
              <a:rPr lang="en-US" dirty="0" err="1"/>
              <a:t>mais</a:t>
            </a:r>
            <a:r>
              <a:rPr lang="en-US" dirty="0"/>
              <a:t> </a:t>
            </a:r>
            <a:r>
              <a:rPr lang="en-US" dirty="0" err="1"/>
              <a:t>distante</a:t>
            </a:r>
            <a:r>
              <a:rPr lang="en-US" dirty="0"/>
              <a:t> </a:t>
            </a:r>
            <a:r>
              <a:rPr lang="en-US" dirty="0" err="1"/>
              <a:t>deixado</a:t>
            </a:r>
            <a:r>
              <a:rPr lang="en-US" dirty="0"/>
              <a:t> para </a:t>
            </a:r>
            <a:r>
              <a:rPr lang="en-US" dirty="0" err="1"/>
              <a:t>trás</a:t>
            </a:r>
            <a:endParaRPr lang="en-US" dirty="0"/>
          </a:p>
          <a:p>
            <a:pPr marL="342900" indent="-342900" eaLnBrk="1" fontAlgn="auto" hangingPunct="1">
              <a:lnSpc>
                <a:spcPct val="107000"/>
              </a:lnSpc>
              <a:defRPr/>
            </a:pPr>
            <a:r>
              <a:rPr lang="en-US" b="1" dirty="0">
                <a:solidFill>
                  <a:srgbClr val="0070C0"/>
                </a:solidFill>
              </a:rPr>
              <a:t>Ser </a:t>
            </a:r>
            <a:r>
              <a:rPr lang="en-US" b="1" dirty="0" err="1">
                <a:solidFill>
                  <a:srgbClr val="0070C0"/>
                </a:solidFill>
              </a:rPr>
              <a:t>mensurável</a:t>
            </a:r>
            <a:r>
              <a:rPr lang="en-US" b="1" dirty="0">
                <a:solidFill>
                  <a:srgbClr val="0070C0"/>
                </a:solidFill>
              </a:rPr>
              <a:t> </a:t>
            </a:r>
          </a:p>
          <a:p>
            <a:pPr marL="0" indent="0" eaLnBrk="1" fontAlgn="auto" hangingPunct="1">
              <a:spcAft>
                <a:spcPts val="2133"/>
              </a:spcAft>
              <a:buFont typeface="Arial" panose="020B0604020202020204" pitchFamily="34" charset="0"/>
              <a:buNone/>
              <a:defRPr/>
            </a:pPr>
            <a:endParaRPr lang="en-US" dirty="0"/>
          </a:p>
        </p:txBody>
      </p:sp>
      <p:pic>
        <p:nvPicPr>
          <p:cNvPr id="113668" name="Picture 3" descr="C2-HD-BTM.png">
            <a:extLst>
              <a:ext uri="{FF2B5EF4-FFF2-40B4-BE49-F238E27FC236}">
                <a16:creationId xmlns:a16="http://schemas.microsoft.com/office/drawing/2014/main" id="{C7D68C6F-CA31-544C-A7C6-3080DAA84C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Google Shape;137;p22">
            <a:extLst>
              <a:ext uri="{FF2B5EF4-FFF2-40B4-BE49-F238E27FC236}">
                <a16:creationId xmlns:a16="http://schemas.microsoft.com/office/drawing/2014/main" id="{9A8E555F-C811-A14B-96F3-57393EFD172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788" y="2320925"/>
            <a:ext cx="23225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Google Shape;150;p24">
            <a:extLst>
              <a:ext uri="{FF2B5EF4-FFF2-40B4-BE49-F238E27FC236}">
                <a16:creationId xmlns:a16="http://schemas.microsoft.com/office/drawing/2014/main" id="{45B6716F-AAE7-8B48-B5B9-8358EB59C146}"/>
              </a:ext>
            </a:extLst>
          </p:cNvPr>
          <p:cNvSpPr txBox="1">
            <a:spLocks noGrp="1"/>
          </p:cNvSpPr>
          <p:nvPr>
            <p:ph type="title"/>
          </p:nvPr>
        </p:nvSpPr>
        <p:spPr>
          <a:xfrm>
            <a:off x="2522538" y="454025"/>
            <a:ext cx="9212262" cy="763588"/>
          </a:xfrm>
        </p:spPr>
        <p:txBody>
          <a:bodyPr lIns="121900" tIns="121900" rIns="121900" bIns="121900"/>
          <a:lstStyle/>
          <a:p>
            <a:pPr eaLnBrk="1" fontAlgn="auto" hangingPunct="1">
              <a:defRPr/>
            </a:pPr>
            <a:r>
              <a:rPr lang="pt-BR" b="1" dirty="0">
                <a:solidFill>
                  <a:srgbClr val="0B5394"/>
                </a:solidFill>
              </a:rPr>
              <a:t>Definição proposta pelo grupo de peritos</a:t>
            </a:r>
            <a:endParaRPr b="1" dirty="0">
              <a:solidFill>
                <a:srgbClr val="0B5394"/>
              </a:solidFill>
            </a:endParaRPr>
          </a:p>
        </p:txBody>
      </p:sp>
      <p:sp>
        <p:nvSpPr>
          <p:cNvPr id="114691" name="Google Shape;151;p24">
            <a:extLst>
              <a:ext uri="{FF2B5EF4-FFF2-40B4-BE49-F238E27FC236}">
                <a16:creationId xmlns:a16="http://schemas.microsoft.com/office/drawing/2014/main" id="{52FBE923-1AFF-5648-B013-7FA919003E02}"/>
              </a:ext>
            </a:extLst>
          </p:cNvPr>
          <p:cNvSpPr>
            <a:spLocks noGrp="1"/>
          </p:cNvSpPr>
          <p:nvPr>
            <p:ph type="body" idx="1"/>
          </p:nvPr>
        </p:nvSpPr>
        <p:spPr>
          <a:xfrm>
            <a:off x="374650" y="1711325"/>
            <a:ext cx="11360150" cy="2765425"/>
          </a:xfrm>
        </p:spPr>
        <p:txBody>
          <a:bodyPr lIns="121900" tIns="121900" rIns="121900" bIns="121900"/>
          <a:lstStyle/>
          <a:p>
            <a:pPr marL="0" indent="0" eaLnBrk="1" hangingPunct="1">
              <a:lnSpc>
                <a:spcPct val="107000"/>
              </a:lnSpc>
              <a:spcBef>
                <a:spcPct val="0"/>
              </a:spcBef>
              <a:spcAft>
                <a:spcPct val="0"/>
              </a:spcAft>
              <a:buFont typeface="Arial" panose="020B0604020202020204" pitchFamily="34" charset="0"/>
              <a:buNone/>
              <a:defRPr/>
            </a:pPr>
            <a:r>
              <a:rPr lang="pt-BR" altLang="pt-BR" sz="2000" b="1" dirty="0"/>
              <a:t> </a:t>
            </a:r>
            <a:r>
              <a:rPr lang="pt-BR" altLang="pt-BR" sz="2000" dirty="0">
                <a:solidFill>
                  <a:schemeClr val="accent2">
                    <a:lumMod val="60000"/>
                    <a:lumOff val="40000"/>
                  </a:schemeClr>
                </a:solidFill>
              </a:rPr>
              <a:t>“A falta de moradia é uma condição em que uma pessoa ou família carece de espaço habitável com segurança de posse, direitos e capacidade de desfrutar de relações sociais, incluindo segurança.   A falta de moradia é uma manifestação de extrema pobreza e o fracasso de múltiplos sistemas e direitos </a:t>
            </a:r>
            <a:r>
              <a:rPr lang="pt-BR" altLang="pt-BR" dirty="0">
                <a:solidFill>
                  <a:schemeClr val="accent2">
                    <a:lumMod val="60000"/>
                    <a:lumOff val="40000"/>
                  </a:schemeClr>
                </a:solidFill>
              </a:rPr>
              <a:t>humanos”.</a:t>
            </a:r>
            <a:endParaRPr lang="pt-BR" altLang="pt-BR" b="1" i="1" dirty="0">
              <a:solidFill>
                <a:schemeClr val="accent2">
                  <a:lumMod val="60000"/>
                  <a:lumOff val="40000"/>
                </a:schemeClr>
              </a:solidFill>
              <a:ea typeface="Lato"/>
              <a:cs typeface="Lato"/>
              <a:sym typeface="Lato"/>
            </a:endParaRPr>
          </a:p>
          <a:p>
            <a:pPr marL="0" indent="0" eaLnBrk="1" hangingPunct="1">
              <a:lnSpc>
                <a:spcPct val="107000"/>
              </a:lnSpc>
              <a:spcBef>
                <a:spcPts val="1063"/>
              </a:spcBef>
              <a:spcAft>
                <a:spcPct val="0"/>
              </a:spcAft>
              <a:buFont typeface="Arial" panose="020B0604020202020204" pitchFamily="34" charset="0"/>
              <a:buNone/>
              <a:defRPr/>
            </a:pPr>
            <a:endParaRPr lang="pt-BR" altLang="pt-BR" b="1" dirty="0">
              <a:solidFill>
                <a:srgbClr val="000000"/>
              </a:solidFill>
              <a:ea typeface="Lato"/>
              <a:cs typeface="Lato"/>
              <a:sym typeface="Lato"/>
            </a:endParaRPr>
          </a:p>
          <a:p>
            <a:pPr marL="0" indent="0" eaLnBrk="1" hangingPunct="1">
              <a:lnSpc>
                <a:spcPct val="107000"/>
              </a:lnSpc>
              <a:spcBef>
                <a:spcPts val="1063"/>
              </a:spcBef>
              <a:spcAft>
                <a:spcPts val="1063"/>
              </a:spcAft>
              <a:buClr>
                <a:srgbClr val="000000"/>
              </a:buClr>
              <a:buSzPts val="1100"/>
              <a:buFont typeface="Arial" panose="020B0604020202020204" pitchFamily="34" charset="0"/>
              <a:buNone/>
              <a:defRPr/>
            </a:pPr>
            <a:endParaRPr lang="pt-BR" altLang="pt-BR" b="1" i="1" dirty="0">
              <a:solidFill>
                <a:srgbClr val="38761D"/>
              </a:solidFill>
            </a:endParaRPr>
          </a:p>
        </p:txBody>
      </p:sp>
      <p:sp>
        <p:nvSpPr>
          <p:cNvPr id="152" name="Google Shape;152;p24">
            <a:extLst>
              <a:ext uri="{FF2B5EF4-FFF2-40B4-BE49-F238E27FC236}">
                <a16:creationId xmlns:a16="http://schemas.microsoft.com/office/drawing/2014/main" id="{D1255DDE-F9E8-0744-8C69-7A86258A8160}"/>
              </a:ext>
            </a:extLst>
          </p:cNvPr>
          <p:cNvSpPr txBox="1">
            <a:spLocks noGrp="1"/>
          </p:cNvSpPr>
          <p:nvPr>
            <p:ph type="body" idx="4294967295"/>
          </p:nvPr>
        </p:nvSpPr>
        <p:spPr>
          <a:xfrm>
            <a:off x="3678238" y="3094038"/>
            <a:ext cx="8513762" cy="3309937"/>
          </a:xfrm>
        </p:spPr>
        <p:txBody>
          <a:bodyPr spcFirstLastPara="1" lIns="121900" tIns="121900" rIns="121900" bIns="121900" rtlCol="0">
            <a:noAutofit/>
          </a:bodyPr>
          <a:lstStyle/>
          <a:p>
            <a:pPr marL="0" indent="0" eaLnBrk="1" fontAlgn="auto" hangingPunct="1">
              <a:lnSpc>
                <a:spcPct val="107000"/>
              </a:lnSpc>
              <a:spcAft>
                <a:spcPts val="0"/>
              </a:spcAft>
              <a:buFont typeface="Arial" panose="020B0604020202020204" pitchFamily="34" charset="0"/>
              <a:buNone/>
              <a:defRPr/>
            </a:pPr>
            <a:r>
              <a:rPr lang="pt-BR" dirty="0">
                <a:solidFill>
                  <a:schemeClr val="dk1"/>
                </a:solidFill>
                <a:ea typeface="Lato"/>
                <a:cs typeface="Lato"/>
                <a:sym typeface="Lato"/>
              </a:rPr>
              <a:t>A definição de sem-teto incluiria as seguintes categorias</a:t>
            </a:r>
            <a:r>
              <a:rPr lang="en" dirty="0">
                <a:solidFill>
                  <a:schemeClr val="dk1"/>
                </a:solidFill>
                <a:ea typeface="Lato"/>
                <a:cs typeface="Lato"/>
                <a:sym typeface="Lato"/>
              </a:rPr>
              <a:t>:</a:t>
            </a:r>
            <a:endParaRPr dirty="0">
              <a:solidFill>
                <a:schemeClr val="dk1"/>
              </a:solidFill>
              <a:ea typeface="Lato"/>
              <a:cs typeface="Lato"/>
              <a:sym typeface="Lato"/>
            </a:endParaRPr>
          </a:p>
          <a:p>
            <a:pPr>
              <a:defRPr/>
            </a:pPr>
            <a:r>
              <a:rPr lang="pt-BR" dirty="0"/>
              <a:t>Pessoas que vivem nas ruas ou em outros espaços abertos</a:t>
            </a:r>
          </a:p>
          <a:p>
            <a:pPr>
              <a:defRPr/>
            </a:pPr>
            <a:r>
              <a:rPr lang="pt-BR" dirty="0"/>
              <a:t>Pessoas que vivem em acomodações temporárias ou em crise</a:t>
            </a:r>
          </a:p>
          <a:p>
            <a:pPr>
              <a:defRPr/>
            </a:pPr>
            <a:r>
              <a:rPr lang="pt-BR" dirty="0"/>
              <a:t>Pessoas que vivem em acomodações severamente inadequadas e inseguras</a:t>
            </a:r>
          </a:p>
          <a:p>
            <a:pPr>
              <a:defRPr/>
            </a:pPr>
            <a:r>
              <a:rPr lang="pt-BR" dirty="0"/>
              <a:t>Pessoas que não têm acesso a moradias populares</a:t>
            </a:r>
          </a:p>
          <a:p>
            <a:pPr marL="0" indent="0">
              <a:buFont typeface="Arial" panose="020B0604020202020204" pitchFamily="34" charset="0"/>
              <a:buNone/>
              <a:defRPr/>
            </a:pPr>
            <a:br>
              <a:rPr lang="en-US" dirty="0"/>
            </a:br>
            <a:endParaRPr b="1" i="1" dirty="0">
              <a:solidFill>
                <a:srgbClr val="38761D"/>
              </a:solidFill>
            </a:endParaRPr>
          </a:p>
        </p:txBody>
      </p:sp>
      <p:pic>
        <p:nvPicPr>
          <p:cNvPr id="114693" name="Google Shape;153;p24">
            <a:extLst>
              <a:ext uri="{FF2B5EF4-FFF2-40B4-BE49-F238E27FC236}">
                <a16:creationId xmlns:a16="http://schemas.microsoft.com/office/drawing/2014/main" id="{A2C9EE9C-ED5E-8448-8223-801DE4BCACE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8908"/>
          <a:stretch>
            <a:fillRect/>
          </a:stretch>
        </p:blipFill>
        <p:spPr bwMode="auto">
          <a:xfrm>
            <a:off x="374650" y="3316288"/>
            <a:ext cx="33591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5" descr="C2-HD-BTM.png">
            <a:extLst>
              <a:ext uri="{FF2B5EF4-FFF2-40B4-BE49-F238E27FC236}">
                <a16:creationId xmlns:a16="http://schemas.microsoft.com/office/drawing/2014/main" id="{1845BA2D-398A-6F40-A025-57EE5BFB29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81713"/>
            <a:ext cx="121920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Google Shape;196;p30">
            <a:extLst>
              <a:ext uri="{FF2B5EF4-FFF2-40B4-BE49-F238E27FC236}">
                <a16:creationId xmlns:a16="http://schemas.microsoft.com/office/drawing/2014/main" id="{290E52E7-E3EC-0F44-B893-8E9B68813F46}"/>
              </a:ext>
            </a:extLst>
          </p:cNvPr>
          <p:cNvSpPr txBox="1">
            <a:spLocks noGrp="1"/>
          </p:cNvSpPr>
          <p:nvPr>
            <p:ph type="title"/>
          </p:nvPr>
        </p:nvSpPr>
        <p:spPr>
          <a:xfrm>
            <a:off x="415925" y="571500"/>
            <a:ext cx="11360150" cy="763588"/>
          </a:xfrm>
        </p:spPr>
        <p:txBody>
          <a:bodyPr lIns="121900" tIns="121900" rIns="121900" bIns="121900"/>
          <a:lstStyle/>
          <a:p>
            <a:pPr eaLnBrk="1" fontAlgn="auto" hangingPunct="1">
              <a:defRPr/>
            </a:pPr>
            <a:r>
              <a:rPr lang="en" b="1" dirty="0">
                <a:solidFill>
                  <a:srgbClr val="0B5394"/>
                </a:solidFill>
              </a:rPr>
              <a:t>A</a:t>
            </a:r>
            <a:r>
              <a:rPr lang="pt-BR" b="1" dirty="0">
                <a:solidFill>
                  <a:srgbClr val="0B5394"/>
                </a:solidFill>
              </a:rPr>
              <a:t>bordando a causa dos desabrigados</a:t>
            </a:r>
            <a:endParaRPr b="1" dirty="0">
              <a:solidFill>
                <a:srgbClr val="0B5394"/>
              </a:solidFill>
            </a:endParaRPr>
          </a:p>
        </p:txBody>
      </p:sp>
      <p:sp>
        <p:nvSpPr>
          <p:cNvPr id="197" name="Google Shape;197;p30">
            <a:extLst>
              <a:ext uri="{FF2B5EF4-FFF2-40B4-BE49-F238E27FC236}">
                <a16:creationId xmlns:a16="http://schemas.microsoft.com/office/drawing/2014/main" id="{487CC852-EC9C-A745-9644-7F8D22718989}"/>
              </a:ext>
            </a:extLst>
          </p:cNvPr>
          <p:cNvSpPr txBox="1">
            <a:spLocks noGrp="1"/>
          </p:cNvSpPr>
          <p:nvPr>
            <p:ph type="body" idx="1"/>
          </p:nvPr>
        </p:nvSpPr>
        <p:spPr>
          <a:xfrm>
            <a:off x="2789238" y="1349375"/>
            <a:ext cx="9402762" cy="5222875"/>
          </a:xfrm>
        </p:spPr>
        <p:txBody>
          <a:bodyPr lIns="121900" tIns="121900" rIns="121900" bIns="121900" rtlCol="0"/>
          <a:lstStyle/>
          <a:p>
            <a:pPr indent="-448722" eaLnBrk="1" fontAlgn="auto" hangingPunct="1">
              <a:buClr>
                <a:schemeClr val="dk1"/>
              </a:buClr>
              <a:buSzPts val="1700"/>
              <a:buFont typeface="Lato"/>
              <a:buChar char="●"/>
              <a:defRPr/>
            </a:pPr>
            <a:r>
              <a:rPr lang="pt-BR" sz="2267" dirty="0">
                <a:solidFill>
                  <a:schemeClr val="dk1"/>
                </a:solidFill>
                <a:ea typeface="Lato"/>
                <a:cs typeface="Lato"/>
                <a:sym typeface="Lato"/>
              </a:rPr>
              <a:t>Abordar a </a:t>
            </a:r>
            <a:r>
              <a:rPr lang="pt-BR" sz="2267" dirty="0">
                <a:solidFill>
                  <a:schemeClr val="accent2">
                    <a:lumMod val="60000"/>
                    <a:lumOff val="40000"/>
                  </a:schemeClr>
                </a:solidFill>
                <a:sym typeface="Lato"/>
              </a:rPr>
              <a:t>raiz</a:t>
            </a:r>
            <a:r>
              <a:rPr lang="pt-BR" sz="2267" dirty="0">
                <a:solidFill>
                  <a:schemeClr val="dk1"/>
                </a:solidFill>
                <a:ea typeface="Lato"/>
                <a:cs typeface="Lato"/>
                <a:sym typeface="Lato"/>
              </a:rPr>
              <a:t> e as causas </a:t>
            </a:r>
            <a:r>
              <a:rPr lang="pt-BR" sz="2267" dirty="0">
                <a:solidFill>
                  <a:schemeClr val="accent2">
                    <a:lumMod val="60000"/>
                    <a:lumOff val="40000"/>
                  </a:schemeClr>
                </a:solidFill>
                <a:sym typeface="Lato"/>
              </a:rPr>
              <a:t>estruturais</a:t>
            </a:r>
            <a:r>
              <a:rPr lang="pt-BR" sz="2267" dirty="0">
                <a:solidFill>
                  <a:schemeClr val="dk1"/>
                </a:solidFill>
                <a:ea typeface="Lato"/>
                <a:cs typeface="Lato"/>
                <a:sym typeface="Lato"/>
              </a:rPr>
              <a:t> </a:t>
            </a:r>
            <a:r>
              <a:rPr lang="en" sz="2267" dirty="0">
                <a:solidFill>
                  <a:schemeClr val="dk1"/>
                </a:solidFill>
                <a:ea typeface="Lato"/>
                <a:cs typeface="Lato"/>
                <a:sym typeface="Lato"/>
              </a:rPr>
              <a:t> </a:t>
            </a:r>
            <a:endParaRPr sz="2267" dirty="0">
              <a:solidFill>
                <a:schemeClr val="dk1"/>
              </a:solidFill>
              <a:ea typeface="Lato"/>
              <a:cs typeface="Lato"/>
              <a:sym typeface="Lato"/>
            </a:endParaRPr>
          </a:p>
          <a:p>
            <a:pPr indent="-448722" eaLnBrk="1" fontAlgn="auto" hangingPunct="1">
              <a:buClr>
                <a:schemeClr val="dk1"/>
              </a:buClr>
              <a:buSzPts val="1700"/>
              <a:buFont typeface="Lato"/>
              <a:buChar char="●"/>
              <a:defRPr/>
            </a:pPr>
            <a:r>
              <a:rPr lang="pt-BR" sz="2267" dirty="0">
                <a:solidFill>
                  <a:schemeClr val="dk1"/>
                </a:solidFill>
                <a:ea typeface="Lato"/>
                <a:cs typeface="Lato"/>
                <a:sym typeface="Lato"/>
              </a:rPr>
              <a:t>Estados Membros sejam incentivados a </a:t>
            </a:r>
            <a:r>
              <a:rPr lang="pt-BR" sz="2267" dirty="0">
                <a:solidFill>
                  <a:schemeClr val="accent2">
                    <a:lumMod val="60000"/>
                    <a:lumOff val="40000"/>
                  </a:schemeClr>
                </a:solidFill>
                <a:ea typeface="Lato"/>
                <a:cs typeface="Lato"/>
                <a:sym typeface="Lato"/>
              </a:rPr>
              <a:t>desenvolver estratégias concretas</a:t>
            </a:r>
            <a:r>
              <a:rPr lang="pt-BR" sz="2267" dirty="0">
                <a:solidFill>
                  <a:schemeClr val="dk1"/>
                </a:solidFill>
                <a:ea typeface="Lato"/>
                <a:cs typeface="Lato"/>
                <a:sym typeface="Lato"/>
              </a:rPr>
              <a:t> (sociais, culturais, econômicas) e intervenções específicas para lidar com todas as categorias de sem-teto</a:t>
            </a:r>
            <a:endParaRPr sz="2267" dirty="0">
              <a:solidFill>
                <a:schemeClr val="dk1"/>
              </a:solidFill>
              <a:ea typeface="Lato"/>
              <a:cs typeface="Lato"/>
              <a:sym typeface="Lato"/>
            </a:endParaRPr>
          </a:p>
          <a:p>
            <a:pPr indent="-448722" eaLnBrk="1" fontAlgn="auto" hangingPunct="1">
              <a:buClr>
                <a:schemeClr val="dk1"/>
              </a:buClr>
              <a:buSzPts val="1700"/>
              <a:buFont typeface="Lato"/>
              <a:buChar char="●"/>
              <a:defRPr/>
            </a:pPr>
            <a:r>
              <a:rPr lang="pt-BR" sz="2267" dirty="0">
                <a:solidFill>
                  <a:schemeClr val="dk1"/>
                </a:solidFill>
                <a:ea typeface="Lato"/>
                <a:cs typeface="Lato"/>
                <a:sym typeface="Lato"/>
              </a:rPr>
              <a:t>Efetivamente, </a:t>
            </a:r>
            <a:r>
              <a:rPr lang="pt-BR" sz="2267" dirty="0">
                <a:solidFill>
                  <a:schemeClr val="accent2">
                    <a:lumMod val="60000"/>
                    <a:lumOff val="40000"/>
                  </a:schemeClr>
                </a:solidFill>
                <a:ea typeface="Lato"/>
                <a:cs typeface="Lato"/>
                <a:sym typeface="Lato"/>
              </a:rPr>
              <a:t>abordar o assunto dos sem-teto</a:t>
            </a:r>
            <a:endParaRPr sz="2267" dirty="0">
              <a:solidFill>
                <a:schemeClr val="accent2">
                  <a:lumMod val="60000"/>
                  <a:lumOff val="40000"/>
                </a:schemeClr>
              </a:solidFill>
              <a:ea typeface="Lato"/>
              <a:cs typeface="Lato"/>
              <a:sym typeface="Lato"/>
            </a:endParaRPr>
          </a:p>
          <a:p>
            <a:pPr lvl="1" indent="-448722" eaLnBrk="1" fontAlgn="auto" hangingPunct="1">
              <a:spcBef>
                <a:spcPts val="0"/>
              </a:spcBef>
              <a:buClr>
                <a:schemeClr val="dk1"/>
              </a:buClr>
              <a:buSzPts val="1700"/>
              <a:buFont typeface="Lato"/>
              <a:buChar char="○"/>
              <a:defRPr/>
            </a:pPr>
            <a:r>
              <a:rPr lang="en" sz="2267" dirty="0">
                <a:solidFill>
                  <a:schemeClr val="dk1"/>
                </a:solidFill>
                <a:ea typeface="Lato"/>
                <a:cs typeface="Lato"/>
                <a:sym typeface="Lato"/>
              </a:rPr>
              <a:t>Preven</a:t>
            </a:r>
            <a:r>
              <a:rPr lang="pt-BR" sz="2267" dirty="0">
                <a:solidFill>
                  <a:schemeClr val="dk1"/>
                </a:solidFill>
                <a:ea typeface="Lato"/>
                <a:cs typeface="Lato"/>
                <a:sym typeface="Lato"/>
              </a:rPr>
              <a:t>ir</a:t>
            </a:r>
            <a:endParaRPr sz="2267" dirty="0">
              <a:solidFill>
                <a:schemeClr val="dk1"/>
              </a:solidFill>
              <a:ea typeface="Lato"/>
              <a:cs typeface="Lato"/>
              <a:sym typeface="Lato"/>
            </a:endParaRPr>
          </a:p>
          <a:p>
            <a:pPr lvl="1" indent="-448722" eaLnBrk="1" fontAlgn="auto" hangingPunct="1">
              <a:spcBef>
                <a:spcPts val="0"/>
              </a:spcBef>
              <a:buClr>
                <a:schemeClr val="dk1"/>
              </a:buClr>
              <a:buSzPts val="1700"/>
              <a:defRPr/>
            </a:pPr>
            <a:r>
              <a:rPr lang="pt-BR" sz="2267" dirty="0">
                <a:solidFill>
                  <a:schemeClr val="dk1"/>
                </a:solidFill>
                <a:ea typeface="Lato"/>
                <a:cs typeface="Lato"/>
                <a:sym typeface="Lato"/>
              </a:rPr>
              <a:t>Apoiar</a:t>
            </a:r>
            <a:endParaRPr sz="2267" dirty="0">
              <a:solidFill>
                <a:schemeClr val="dk1"/>
              </a:solidFill>
              <a:ea typeface="Lato"/>
              <a:cs typeface="Lato"/>
              <a:sym typeface="Lato"/>
            </a:endParaRPr>
          </a:p>
          <a:p>
            <a:pPr lvl="1" indent="-448722" eaLnBrk="1" fontAlgn="auto" hangingPunct="1">
              <a:spcBef>
                <a:spcPts val="0"/>
              </a:spcBef>
              <a:buClr>
                <a:schemeClr val="dk1"/>
              </a:buClr>
              <a:buSzPts val="1700"/>
              <a:defRPr/>
            </a:pPr>
            <a:r>
              <a:rPr lang="en" sz="2267" dirty="0">
                <a:solidFill>
                  <a:schemeClr val="dk1"/>
                </a:solidFill>
                <a:ea typeface="Lato"/>
                <a:cs typeface="Lato"/>
                <a:sym typeface="Lato"/>
              </a:rPr>
              <a:t>A</a:t>
            </a:r>
            <a:r>
              <a:rPr lang="pt-BR" sz="2267" dirty="0">
                <a:solidFill>
                  <a:schemeClr val="dk1"/>
                </a:solidFill>
                <a:ea typeface="Lato"/>
                <a:cs typeface="Lato"/>
                <a:sym typeface="Lato"/>
              </a:rPr>
              <a:t>bordar causas principais/raiz</a:t>
            </a:r>
            <a:endParaRPr sz="2267" dirty="0">
              <a:solidFill>
                <a:schemeClr val="dk1"/>
              </a:solidFill>
              <a:ea typeface="Lato"/>
              <a:cs typeface="Lato"/>
              <a:sym typeface="Lato"/>
            </a:endParaRPr>
          </a:p>
          <a:p>
            <a:pPr indent="-448722" eaLnBrk="1" fontAlgn="auto" hangingPunct="1">
              <a:buClr>
                <a:schemeClr val="dk1"/>
              </a:buClr>
              <a:buSzPts val="1700"/>
              <a:buFont typeface="Lato"/>
              <a:buChar char="●"/>
              <a:defRPr/>
            </a:pPr>
            <a:r>
              <a:rPr lang="pt-BR" sz="2267" dirty="0">
                <a:solidFill>
                  <a:schemeClr val="accent2">
                    <a:lumMod val="60000"/>
                    <a:lumOff val="40000"/>
                  </a:schemeClr>
                </a:solidFill>
                <a:ea typeface="Lato"/>
                <a:cs typeface="Lato"/>
                <a:sym typeface="Lato"/>
              </a:rPr>
              <a:t>Circunstâncias pessoais e familiares</a:t>
            </a:r>
            <a:r>
              <a:rPr lang="en" sz="2267" dirty="0">
                <a:solidFill>
                  <a:schemeClr val="dk1"/>
                </a:solidFill>
                <a:ea typeface="Lato"/>
                <a:cs typeface="Lato"/>
                <a:sym typeface="Lato"/>
              </a:rPr>
              <a:t>, </a:t>
            </a:r>
            <a:r>
              <a:rPr lang="pt-BR" sz="2267" dirty="0">
                <a:solidFill>
                  <a:schemeClr val="dk1"/>
                </a:solidFill>
                <a:ea typeface="Lato"/>
                <a:cs typeface="Lato"/>
                <a:sym typeface="Lato"/>
              </a:rPr>
              <a:t>como saúde mental, violência doméstica,</a:t>
            </a:r>
            <a:r>
              <a:rPr lang="en" sz="2267" dirty="0">
                <a:solidFill>
                  <a:schemeClr val="dk1"/>
                </a:solidFill>
                <a:ea typeface="Lato"/>
                <a:cs typeface="Lato"/>
                <a:sym typeface="Lato"/>
              </a:rPr>
              <a:t> r</a:t>
            </a:r>
            <a:r>
              <a:rPr lang="pt-BR" sz="2267" dirty="0" err="1">
                <a:solidFill>
                  <a:schemeClr val="dk1"/>
                </a:solidFill>
                <a:ea typeface="Lato"/>
                <a:cs typeface="Lato"/>
                <a:sym typeface="Lato"/>
              </a:rPr>
              <a:t>ompimento</a:t>
            </a:r>
            <a:r>
              <a:rPr lang="pt-BR" sz="2267" dirty="0">
                <a:solidFill>
                  <a:schemeClr val="dk1"/>
                </a:solidFill>
                <a:ea typeface="Lato"/>
                <a:cs typeface="Lato"/>
                <a:sym typeface="Lato"/>
              </a:rPr>
              <a:t> de relações</a:t>
            </a:r>
            <a:r>
              <a:rPr lang="en" sz="2267" dirty="0">
                <a:solidFill>
                  <a:schemeClr val="dk1"/>
                </a:solidFill>
                <a:ea typeface="Lato"/>
                <a:cs typeface="Lato"/>
                <a:sym typeface="Lato"/>
              </a:rPr>
              <a:t>, </a:t>
            </a:r>
            <a:r>
              <a:rPr lang="pt-BR" sz="2267" dirty="0">
                <a:solidFill>
                  <a:schemeClr val="dk1"/>
                </a:solidFill>
                <a:ea typeface="Lato"/>
                <a:cs typeface="Lato"/>
                <a:sym typeface="Lato"/>
              </a:rPr>
              <a:t>uso indevido de </a:t>
            </a:r>
            <a:r>
              <a:rPr lang="en" sz="2267" dirty="0">
                <a:solidFill>
                  <a:schemeClr val="dk1"/>
                </a:solidFill>
                <a:ea typeface="Lato"/>
                <a:cs typeface="Lato"/>
                <a:sym typeface="Lato"/>
              </a:rPr>
              <a:t>subst</a:t>
            </a:r>
            <a:r>
              <a:rPr lang="pt-BR" sz="2267" dirty="0" err="1">
                <a:solidFill>
                  <a:schemeClr val="dk1"/>
                </a:solidFill>
                <a:ea typeface="Lato"/>
                <a:cs typeface="Lato"/>
                <a:sym typeface="Lato"/>
              </a:rPr>
              <a:t>âncias</a:t>
            </a:r>
            <a:r>
              <a:rPr lang="en" sz="2267" dirty="0">
                <a:solidFill>
                  <a:schemeClr val="dk1"/>
                </a:solidFill>
                <a:ea typeface="Lato"/>
                <a:cs typeface="Lato"/>
                <a:sym typeface="Lato"/>
              </a:rPr>
              <a:t>, </a:t>
            </a:r>
            <a:r>
              <a:rPr lang="pt-BR" sz="2267" dirty="0">
                <a:solidFill>
                  <a:schemeClr val="dk1"/>
                </a:solidFill>
                <a:ea typeface="Lato"/>
                <a:cs typeface="Lato"/>
                <a:sym typeface="Lato"/>
              </a:rPr>
              <a:t>todas precisam ser abordadas</a:t>
            </a:r>
            <a:endParaRPr sz="2267" dirty="0">
              <a:solidFill>
                <a:schemeClr val="dk1"/>
              </a:solidFill>
              <a:ea typeface="Lato"/>
              <a:cs typeface="Lato"/>
              <a:sym typeface="Lato"/>
            </a:endParaRPr>
          </a:p>
          <a:p>
            <a:pPr indent="-448722" eaLnBrk="1" fontAlgn="auto" hangingPunct="1">
              <a:buClr>
                <a:schemeClr val="dk1"/>
              </a:buClr>
              <a:buSzPts val="1700"/>
              <a:buFont typeface="Lato"/>
              <a:buChar char="●"/>
              <a:defRPr/>
            </a:pPr>
            <a:r>
              <a:rPr lang="pt-BR" sz="2267" dirty="0">
                <a:solidFill>
                  <a:schemeClr val="accent2">
                    <a:lumMod val="60000"/>
                    <a:lumOff val="40000"/>
                  </a:schemeClr>
                </a:solidFill>
                <a:ea typeface="Lato"/>
                <a:cs typeface="Lato"/>
                <a:sym typeface="Lato"/>
              </a:rPr>
              <a:t>Empoderar a participação de pessoas </a:t>
            </a:r>
            <a:r>
              <a:rPr lang="pt-BR" sz="2267" dirty="0">
                <a:solidFill>
                  <a:schemeClr val="dk1"/>
                </a:solidFill>
                <a:ea typeface="Lato"/>
                <a:cs typeface="Lato"/>
                <a:sym typeface="Lato"/>
              </a:rPr>
              <a:t>que vivem nas diferentes categorias de desabrigados</a:t>
            </a:r>
            <a:r>
              <a:rPr lang="en" sz="2267" dirty="0">
                <a:solidFill>
                  <a:schemeClr val="dk1"/>
                </a:solidFill>
                <a:ea typeface="Lato"/>
                <a:cs typeface="Lato"/>
                <a:sym typeface="Lato"/>
              </a:rPr>
              <a:t>, </a:t>
            </a:r>
            <a:r>
              <a:rPr lang="pt-BR" sz="2267" dirty="0">
                <a:solidFill>
                  <a:schemeClr val="dk1"/>
                </a:solidFill>
                <a:ea typeface="Lato"/>
                <a:cs typeface="Lato"/>
                <a:sym typeface="Lato"/>
              </a:rPr>
              <a:t>todas as políticas deveriam envolver e ouvir as vozes dos que vivem na pobreza.</a:t>
            </a:r>
            <a:endParaRPr sz="2267" dirty="0">
              <a:ea typeface="Lato"/>
              <a:cs typeface="Lato"/>
              <a:sym typeface="Lato"/>
            </a:endParaRPr>
          </a:p>
        </p:txBody>
      </p:sp>
      <p:pic>
        <p:nvPicPr>
          <p:cNvPr id="116740" name="Picture 3" descr="C2-HD-BTM.png">
            <a:extLst>
              <a:ext uri="{FF2B5EF4-FFF2-40B4-BE49-F238E27FC236}">
                <a16:creationId xmlns:a16="http://schemas.microsoft.com/office/drawing/2014/main" id="{64042D66-3321-904D-BFF4-3FB0CA1B74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Graphic 2" descr="House">
            <a:extLst>
              <a:ext uri="{FF2B5EF4-FFF2-40B4-BE49-F238E27FC236}">
                <a16:creationId xmlns:a16="http://schemas.microsoft.com/office/drawing/2014/main" id="{D371F619-DBCC-EC40-9FA2-A6C6F8C69B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793875"/>
            <a:ext cx="2963862"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Google Shape;92;p17">
            <a:extLst>
              <a:ext uri="{FF2B5EF4-FFF2-40B4-BE49-F238E27FC236}">
                <a16:creationId xmlns:a16="http://schemas.microsoft.com/office/drawing/2014/main" id="{B85922DA-55A5-EA49-BFB4-50EBD708D260}"/>
              </a:ext>
            </a:extLst>
          </p:cNvPr>
          <p:cNvSpPr txBox="1">
            <a:spLocks noGrp="1"/>
          </p:cNvSpPr>
          <p:nvPr>
            <p:ph type="title"/>
          </p:nvPr>
        </p:nvSpPr>
        <p:spPr>
          <a:xfrm>
            <a:off x="1276350" y="593725"/>
            <a:ext cx="10499725" cy="763588"/>
          </a:xfrm>
        </p:spPr>
        <p:txBody>
          <a:bodyPr lIns="121900" tIns="121900" rIns="121900" bIns="121900"/>
          <a:lstStyle/>
          <a:p>
            <a:pPr eaLnBrk="1" fontAlgn="auto" hangingPunct="1">
              <a:defRPr/>
            </a:pPr>
            <a:r>
              <a:rPr lang="en" b="1" dirty="0">
                <a:solidFill>
                  <a:srgbClr val="0B5394"/>
                </a:solidFill>
              </a:rPr>
              <a:t>A</a:t>
            </a:r>
            <a:r>
              <a:rPr lang="pt-BR" b="1" dirty="0">
                <a:solidFill>
                  <a:srgbClr val="0B5394"/>
                </a:solidFill>
              </a:rPr>
              <a:t>bordando os sem-teto e os </a:t>
            </a:r>
            <a:r>
              <a:rPr lang="pt-BR" b="1" dirty="0" err="1">
                <a:solidFill>
                  <a:srgbClr val="0B5394"/>
                </a:solidFill>
              </a:rPr>
              <a:t>odss</a:t>
            </a:r>
            <a:endParaRPr b="1" dirty="0">
              <a:solidFill>
                <a:srgbClr val="0B5394"/>
              </a:solidFill>
            </a:endParaRPr>
          </a:p>
        </p:txBody>
      </p:sp>
      <p:sp>
        <p:nvSpPr>
          <p:cNvPr id="118787" name="Google Shape;93;p17">
            <a:extLst>
              <a:ext uri="{FF2B5EF4-FFF2-40B4-BE49-F238E27FC236}">
                <a16:creationId xmlns:a16="http://schemas.microsoft.com/office/drawing/2014/main" id="{0826F03C-A753-5141-BE5E-FF7A48A40D5D}"/>
              </a:ext>
            </a:extLst>
          </p:cNvPr>
          <p:cNvSpPr>
            <a:spLocks noGrp="1"/>
          </p:cNvSpPr>
          <p:nvPr>
            <p:ph type="body" idx="1"/>
          </p:nvPr>
        </p:nvSpPr>
        <p:spPr>
          <a:xfrm>
            <a:off x="0" y="4776788"/>
            <a:ext cx="11771313" cy="4554537"/>
          </a:xfrm>
        </p:spPr>
        <p:txBody>
          <a:bodyPr lIns="121900" tIns="121900" rIns="121900" bIns="121900"/>
          <a:lstStyle/>
          <a:p>
            <a:pPr marL="0" indent="0" algn="ctr" eaLnBrk="1" hangingPunct="1">
              <a:lnSpc>
                <a:spcPct val="107000"/>
              </a:lnSpc>
              <a:spcBef>
                <a:spcPct val="0"/>
              </a:spcBef>
              <a:spcAft>
                <a:spcPts val="1063"/>
              </a:spcAft>
              <a:buClr>
                <a:srgbClr val="000000"/>
              </a:buClr>
              <a:buSzPts val="1100"/>
              <a:buFont typeface="Arial" panose="020B0604020202020204" pitchFamily="34" charset="0"/>
              <a:buNone/>
            </a:pPr>
            <a:r>
              <a:rPr lang="pt-BR" altLang="pt-BR">
                <a:solidFill>
                  <a:srgbClr val="000000"/>
                </a:solidFill>
              </a:rPr>
              <a:t>A abordagem dos sem-teto ajuda os Estados Membros a implementar vários ODSS.</a:t>
            </a:r>
          </a:p>
          <a:p>
            <a:pPr marL="0" indent="0" algn="ctr" eaLnBrk="1" hangingPunct="1">
              <a:lnSpc>
                <a:spcPct val="107000"/>
              </a:lnSpc>
              <a:spcBef>
                <a:spcPct val="0"/>
              </a:spcBef>
              <a:spcAft>
                <a:spcPts val="1063"/>
              </a:spcAft>
              <a:buClr>
                <a:srgbClr val="000000"/>
              </a:buClr>
              <a:buSzPts val="1100"/>
              <a:buFont typeface="Arial" panose="020B0604020202020204" pitchFamily="34" charset="0"/>
              <a:buNone/>
            </a:pPr>
            <a:r>
              <a:rPr lang="pt-BR" altLang="pt-BR">
                <a:solidFill>
                  <a:srgbClr val="000000"/>
                </a:solidFill>
              </a:rPr>
              <a:t>Os sem-teto foram abordados na ONU como tema prioritário até 2020</a:t>
            </a:r>
            <a:endParaRPr lang="pt-BR" altLang="pt-BR"/>
          </a:p>
        </p:txBody>
      </p:sp>
      <p:pic>
        <p:nvPicPr>
          <p:cNvPr id="118788" name="Google Shape;94;p17">
            <a:extLst>
              <a:ext uri="{FF2B5EF4-FFF2-40B4-BE49-F238E27FC236}">
                <a16:creationId xmlns:a16="http://schemas.microsoft.com/office/drawing/2014/main" id="{F703D0D4-D69A-E149-BDE8-BC689755CC6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66913"/>
            <a:ext cx="2763838"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Google Shape;95;p17">
            <a:extLst>
              <a:ext uri="{FF2B5EF4-FFF2-40B4-BE49-F238E27FC236}">
                <a16:creationId xmlns:a16="http://schemas.microsoft.com/office/drawing/2014/main" id="{2738CF7B-17A3-5143-A394-B3E12444F26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013" y="1966913"/>
            <a:ext cx="276383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Google Shape;96;p17">
            <a:extLst>
              <a:ext uri="{FF2B5EF4-FFF2-40B4-BE49-F238E27FC236}">
                <a16:creationId xmlns:a16="http://schemas.microsoft.com/office/drawing/2014/main" id="{62C61215-A953-DA4F-BE22-43D6243454D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6050" y="1966913"/>
            <a:ext cx="2763838"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Google Shape;97;p17">
            <a:extLst>
              <a:ext uri="{FF2B5EF4-FFF2-40B4-BE49-F238E27FC236}">
                <a16:creationId xmlns:a16="http://schemas.microsoft.com/office/drawing/2014/main" id="{84EE12E2-CA48-2844-A691-8DAA30CCBF7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238" y="1966913"/>
            <a:ext cx="276383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7" descr="C2-HD-BTM.png">
            <a:extLst>
              <a:ext uri="{FF2B5EF4-FFF2-40B4-BE49-F238E27FC236}">
                <a16:creationId xmlns:a16="http://schemas.microsoft.com/office/drawing/2014/main" id="{D80D161B-46DA-CE4F-83E9-8BCF04EE85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oogle Shape;147;p23">
            <a:extLst>
              <a:ext uri="{FF2B5EF4-FFF2-40B4-BE49-F238E27FC236}">
                <a16:creationId xmlns:a16="http://schemas.microsoft.com/office/drawing/2014/main" id="{DE078700-A3FC-7D42-9845-5BCD3FB8E108}"/>
              </a:ext>
            </a:extLst>
          </p:cNvPr>
          <p:cNvSpPr txBox="1">
            <a:spLocks noGrp="1"/>
          </p:cNvSpPr>
          <p:nvPr>
            <p:ph type="title"/>
          </p:nvPr>
        </p:nvSpPr>
        <p:spPr>
          <a:xfrm>
            <a:off x="-3224213" y="741363"/>
            <a:ext cx="11361738" cy="977900"/>
          </a:xfrm>
        </p:spPr>
        <p:txBody>
          <a:bodyPr lIns="121900" tIns="121900" rIns="121900" bIns="121900" anchor="b"/>
          <a:lstStyle/>
          <a:p>
            <a:pPr eaLnBrk="1" fontAlgn="auto" hangingPunct="1">
              <a:defRPr/>
            </a:pPr>
            <a:r>
              <a:rPr lang="pt-BR" b="1" dirty="0">
                <a:solidFill>
                  <a:schemeClr val="accent5">
                    <a:lumMod val="75000"/>
                  </a:schemeClr>
                </a:solidFill>
              </a:rPr>
              <a:t>Direitos humanos</a:t>
            </a:r>
            <a:endParaRPr b="1" dirty="0">
              <a:solidFill>
                <a:schemeClr val="accent5">
                  <a:lumMod val="75000"/>
                </a:schemeClr>
              </a:solidFill>
            </a:endParaRPr>
          </a:p>
        </p:txBody>
      </p:sp>
      <p:sp>
        <p:nvSpPr>
          <p:cNvPr id="148" name="Google Shape;148;p23">
            <a:extLst>
              <a:ext uri="{FF2B5EF4-FFF2-40B4-BE49-F238E27FC236}">
                <a16:creationId xmlns:a16="http://schemas.microsoft.com/office/drawing/2014/main" id="{A0EEB12A-ED39-FE49-BAC9-8933A6D444A8}"/>
              </a:ext>
            </a:extLst>
          </p:cNvPr>
          <p:cNvSpPr txBox="1">
            <a:spLocks noGrp="1"/>
          </p:cNvSpPr>
          <p:nvPr>
            <p:ph type="body" idx="1"/>
          </p:nvPr>
        </p:nvSpPr>
        <p:spPr>
          <a:xfrm>
            <a:off x="415925" y="1790700"/>
            <a:ext cx="7318375" cy="4627563"/>
          </a:xfrm>
        </p:spPr>
        <p:txBody>
          <a:bodyPr lIns="121900" tIns="121900" rIns="121900" bIns="121900" rtlCol="0"/>
          <a:lstStyle/>
          <a:p>
            <a:pPr marL="0" indent="0" eaLnBrk="1" fontAlgn="auto" hangingPunct="1">
              <a:buFont typeface="Arial" panose="020B0604020202020204" pitchFamily="34" charset="0"/>
              <a:buNone/>
              <a:defRPr/>
            </a:pPr>
            <a:r>
              <a:rPr lang="pt-BR" sz="2133" b="1" i="1" dirty="0">
                <a:solidFill>
                  <a:schemeClr val="accent5">
                    <a:lumMod val="75000"/>
                  </a:schemeClr>
                </a:solidFill>
                <a:ea typeface="Arial"/>
                <a:cs typeface="Arial"/>
                <a:sym typeface="Arial"/>
              </a:rPr>
              <a:t>Mais de</a:t>
            </a:r>
            <a:r>
              <a:rPr lang="en" sz="2133" b="1" i="1" dirty="0">
                <a:solidFill>
                  <a:schemeClr val="accent5">
                    <a:lumMod val="75000"/>
                  </a:schemeClr>
                </a:solidFill>
                <a:ea typeface="Arial"/>
                <a:cs typeface="Arial"/>
                <a:sym typeface="Arial"/>
              </a:rPr>
              <a:t> 90 % </a:t>
            </a:r>
            <a:r>
              <a:rPr lang="pt-BR" sz="2133" b="1" i="1" dirty="0">
                <a:solidFill>
                  <a:schemeClr val="accent5">
                    <a:lumMod val="75000"/>
                  </a:schemeClr>
                </a:solidFill>
                <a:ea typeface="Arial"/>
                <a:cs typeface="Arial"/>
                <a:sym typeface="Arial"/>
              </a:rPr>
              <a:t>dos Objetivos para o Desenvolvimento Sustentável (ODS) estão conectados com os Direitos Humanos Internacionais</a:t>
            </a:r>
            <a:r>
              <a:rPr lang="en" sz="2133" b="1" i="1" dirty="0">
                <a:solidFill>
                  <a:schemeClr val="accent5">
                    <a:lumMod val="75000"/>
                  </a:schemeClr>
                </a:solidFill>
                <a:ea typeface="Arial"/>
                <a:cs typeface="Arial"/>
                <a:sym typeface="Arial"/>
              </a:rPr>
              <a:t> </a:t>
            </a:r>
          </a:p>
          <a:p>
            <a:pPr marL="0" indent="0" eaLnBrk="1" fontAlgn="auto" hangingPunct="1">
              <a:buFont typeface="Arial" panose="020B0604020202020204" pitchFamily="34" charset="0"/>
              <a:buNone/>
              <a:defRPr/>
            </a:pPr>
            <a:endParaRPr sz="2133" b="1" i="1" dirty="0">
              <a:solidFill>
                <a:schemeClr val="accent5">
                  <a:lumMod val="75000"/>
                </a:schemeClr>
              </a:solidFill>
              <a:ea typeface="Arial"/>
              <a:cs typeface="Arial"/>
              <a:sym typeface="Arial"/>
            </a:endParaRPr>
          </a:p>
          <a:p>
            <a:pPr>
              <a:defRPr/>
            </a:pPr>
            <a:r>
              <a:rPr lang="pt-BR" dirty="0"/>
              <a:t>Agenda destaca que o desenvolvimento sustentável deve estar ao serviço da dignidade humana</a:t>
            </a:r>
          </a:p>
          <a:p>
            <a:pPr>
              <a:defRPr/>
            </a:pPr>
            <a:r>
              <a:rPr lang="pt-BR" dirty="0"/>
              <a:t>Os direitos humanos oferecem orientações para a implementação do alto grau de convergência da Agenda 2030 para o Desenvolvimento Sustentável entre direitos humanos e a Agenda 2030 para o Desenvolvimento Sustentável (os ODS)</a:t>
            </a:r>
          </a:p>
          <a:p>
            <a:pPr>
              <a:defRPr/>
            </a:pPr>
            <a:r>
              <a:rPr lang="pt-BR" dirty="0"/>
              <a:t>Precisamos adotar uma abordagem baseada nos direitos humanos</a:t>
            </a:r>
            <a:endParaRPr sz="2133" dirty="0">
              <a:solidFill>
                <a:srgbClr val="333333"/>
              </a:solidFill>
              <a:ea typeface="Arial"/>
              <a:cs typeface="Arial"/>
              <a:sym typeface="Arial"/>
            </a:endParaRPr>
          </a:p>
        </p:txBody>
      </p:sp>
      <p:pic>
        <p:nvPicPr>
          <p:cNvPr id="120836" name="Google Shape;149;p23">
            <a:extLst>
              <a:ext uri="{FF2B5EF4-FFF2-40B4-BE49-F238E27FC236}">
                <a16:creationId xmlns:a16="http://schemas.microsoft.com/office/drawing/2014/main" id="{011B5205-F241-0644-9749-20FBCE0936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2613025"/>
            <a:ext cx="40100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Google Shape;150;p23">
            <a:extLst>
              <a:ext uri="{FF2B5EF4-FFF2-40B4-BE49-F238E27FC236}">
                <a16:creationId xmlns:a16="http://schemas.microsoft.com/office/drawing/2014/main" id="{6E594DC0-9662-E741-97D3-18918AE26CA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0" y="0"/>
            <a:ext cx="36512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5" descr="C2-HD-BTM.png">
            <a:extLst>
              <a:ext uri="{FF2B5EF4-FFF2-40B4-BE49-F238E27FC236}">
                <a16:creationId xmlns:a16="http://schemas.microsoft.com/office/drawing/2014/main" id="{CDDA9413-4D52-3747-9632-202D2CA82F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07138"/>
            <a:ext cx="12192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Google Shape;155;p24">
            <a:extLst>
              <a:ext uri="{FF2B5EF4-FFF2-40B4-BE49-F238E27FC236}">
                <a16:creationId xmlns:a16="http://schemas.microsoft.com/office/drawing/2014/main" id="{97F7F1BD-86C5-C240-B682-B4ECBC56239C}"/>
              </a:ext>
            </a:extLst>
          </p:cNvPr>
          <p:cNvSpPr txBox="1">
            <a:spLocks noGrp="1"/>
          </p:cNvSpPr>
          <p:nvPr>
            <p:ph type="title"/>
          </p:nvPr>
        </p:nvSpPr>
        <p:spPr>
          <a:xfrm>
            <a:off x="415925" y="496888"/>
            <a:ext cx="8696325" cy="977900"/>
          </a:xfrm>
        </p:spPr>
        <p:txBody>
          <a:bodyPr lIns="121900" tIns="121900" rIns="121900" bIns="121900" anchor="b"/>
          <a:lstStyle/>
          <a:p>
            <a:pPr eaLnBrk="1" fontAlgn="auto" hangingPunct="1">
              <a:defRPr/>
            </a:pPr>
            <a:r>
              <a:rPr lang="en" b="1" dirty="0">
                <a:solidFill>
                  <a:schemeClr val="accent5">
                    <a:lumMod val="75000"/>
                  </a:schemeClr>
                </a:solidFill>
              </a:rPr>
              <a:t>Clima </a:t>
            </a:r>
            <a:endParaRPr b="1" dirty="0">
              <a:solidFill>
                <a:schemeClr val="accent5">
                  <a:lumMod val="75000"/>
                </a:schemeClr>
              </a:solidFill>
            </a:endParaRPr>
          </a:p>
        </p:txBody>
      </p:sp>
      <p:sp>
        <p:nvSpPr>
          <p:cNvPr id="156" name="Google Shape;156;p24">
            <a:extLst>
              <a:ext uri="{FF2B5EF4-FFF2-40B4-BE49-F238E27FC236}">
                <a16:creationId xmlns:a16="http://schemas.microsoft.com/office/drawing/2014/main" id="{E66E8698-7AB4-E64E-8D67-D6752DECFD8F}"/>
              </a:ext>
            </a:extLst>
          </p:cNvPr>
          <p:cNvSpPr txBox="1">
            <a:spLocks noGrp="1"/>
          </p:cNvSpPr>
          <p:nvPr>
            <p:ph type="body" idx="1"/>
          </p:nvPr>
        </p:nvSpPr>
        <p:spPr>
          <a:xfrm>
            <a:off x="415600" y="1958433"/>
            <a:ext cx="11360800" cy="4133200"/>
          </a:xfrm>
        </p:spPr>
        <p:txBody>
          <a:bodyPr lIns="121900" tIns="121900" rIns="121900" bIns="121900" rtlCol="0"/>
          <a:lstStyle/>
          <a:p>
            <a:pPr marL="0" indent="0" eaLnBrk="1" fontAlgn="auto" hangingPunct="1">
              <a:buFont typeface="Arial" panose="020B0604020202020204" pitchFamily="34" charset="0"/>
              <a:buNone/>
              <a:defRPr/>
            </a:pPr>
            <a:r>
              <a:rPr lang="pt-BR" i="1" dirty="0">
                <a:solidFill>
                  <a:schemeClr val="accent3"/>
                </a:solidFill>
                <a:highlight>
                  <a:srgbClr val="FFFFFF"/>
                </a:highlight>
                <a:ea typeface="Arial"/>
                <a:cs typeface="Arial"/>
                <a:sym typeface="Arial"/>
              </a:rPr>
              <a:t>Deus nos deu a Terra para cultivar e manter de maneira equilibrada e respeitosa</a:t>
            </a:r>
            <a:br>
              <a:rPr lang="en" i="1" dirty="0">
                <a:solidFill>
                  <a:schemeClr val="accent3"/>
                </a:solidFill>
                <a:highlight>
                  <a:srgbClr val="FFFFFF"/>
                </a:highlight>
                <a:ea typeface="Arial"/>
                <a:cs typeface="Arial"/>
                <a:sym typeface="Arial"/>
              </a:rPr>
            </a:br>
            <a:r>
              <a:rPr lang="en" dirty="0">
                <a:solidFill>
                  <a:schemeClr val="accent3"/>
                </a:solidFill>
                <a:highlight>
                  <a:srgbClr val="FFFFFF"/>
                </a:highlight>
                <a:ea typeface="Arial"/>
                <a:cs typeface="Arial"/>
                <a:sym typeface="Arial"/>
              </a:rPr>
              <a:t>- P</a:t>
            </a:r>
            <a:r>
              <a:rPr lang="pt-BR" dirty="0" err="1">
                <a:solidFill>
                  <a:schemeClr val="accent3"/>
                </a:solidFill>
                <a:highlight>
                  <a:srgbClr val="FFFFFF"/>
                </a:highlight>
                <a:ea typeface="Arial"/>
                <a:cs typeface="Arial"/>
                <a:sym typeface="Arial"/>
              </a:rPr>
              <a:t>apa</a:t>
            </a:r>
            <a:r>
              <a:rPr lang="en" dirty="0">
                <a:solidFill>
                  <a:schemeClr val="accent3"/>
                </a:solidFill>
                <a:highlight>
                  <a:srgbClr val="FFFFFF"/>
                </a:highlight>
                <a:ea typeface="Arial"/>
                <a:cs typeface="Arial"/>
                <a:sym typeface="Arial"/>
              </a:rPr>
              <a:t> Francis</a:t>
            </a:r>
            <a:r>
              <a:rPr lang="pt-BR" dirty="0" err="1">
                <a:solidFill>
                  <a:schemeClr val="accent3"/>
                </a:solidFill>
                <a:highlight>
                  <a:srgbClr val="FFFFFF"/>
                </a:highlight>
                <a:ea typeface="Arial"/>
                <a:cs typeface="Arial"/>
                <a:sym typeface="Arial"/>
              </a:rPr>
              <a:t>co</a:t>
            </a:r>
            <a:endParaRPr lang="pt-BR" dirty="0">
              <a:solidFill>
                <a:schemeClr val="accent3"/>
              </a:solidFill>
              <a:highlight>
                <a:srgbClr val="FFFFFF"/>
              </a:highlight>
              <a:ea typeface="Arial"/>
              <a:cs typeface="Arial"/>
              <a:sym typeface="Arial"/>
            </a:endParaRPr>
          </a:p>
          <a:p>
            <a:pPr marL="0" indent="0" eaLnBrk="1" fontAlgn="auto" hangingPunct="1">
              <a:buFont typeface="Arial" panose="020B0604020202020204" pitchFamily="34" charset="0"/>
              <a:buNone/>
              <a:defRPr/>
            </a:pPr>
            <a:endParaRPr dirty="0">
              <a:solidFill>
                <a:schemeClr val="accent3"/>
              </a:solidFill>
              <a:highlight>
                <a:srgbClr val="FFFFFF"/>
              </a:highlight>
              <a:ea typeface="Arial"/>
              <a:cs typeface="Arial"/>
              <a:sym typeface="Arial"/>
            </a:endParaRPr>
          </a:p>
          <a:p>
            <a:pPr>
              <a:defRPr/>
            </a:pPr>
            <a:r>
              <a:rPr lang="pt-BR" dirty="0">
                <a:highlight>
                  <a:srgbClr val="FFFFFF"/>
                </a:highlight>
              </a:rPr>
              <a:t>A mudança climática está afetando todos os países e continentes. Está prejudicando as economias nacionais e afetando vidas, matando pessoas, comunidades e países hoje e ainda mais, amanhã.</a:t>
            </a:r>
          </a:p>
          <a:p>
            <a:pPr>
              <a:defRPr/>
            </a:pPr>
            <a:r>
              <a:rPr lang="pt-BR" dirty="0">
                <a:highlight>
                  <a:srgbClr val="FFFFFF"/>
                </a:highlight>
              </a:rPr>
              <a:t>Para fortalecer a resposta global à ameaça das mudanças climáticas, os países adotaram o </a:t>
            </a:r>
            <a:r>
              <a:rPr lang="pt-BR" dirty="0">
                <a:solidFill>
                  <a:schemeClr val="accent2">
                    <a:lumMod val="60000"/>
                    <a:lumOff val="40000"/>
                  </a:schemeClr>
                </a:solidFill>
                <a:highlight>
                  <a:srgbClr val="FFFFFF"/>
                </a:highlight>
              </a:rPr>
              <a:t>Acordo de Paris </a:t>
            </a:r>
            <a:r>
              <a:rPr lang="pt-BR" dirty="0">
                <a:highlight>
                  <a:srgbClr val="FFFFFF"/>
                </a:highlight>
              </a:rPr>
              <a:t>no</a:t>
            </a:r>
            <a:r>
              <a:rPr lang="pt-BR" dirty="0">
                <a:solidFill>
                  <a:schemeClr val="accent2">
                    <a:lumMod val="60000"/>
                    <a:lumOff val="40000"/>
                  </a:schemeClr>
                </a:solidFill>
                <a:highlight>
                  <a:srgbClr val="FFFFFF"/>
                </a:highlight>
              </a:rPr>
              <a:t> COP21 em Paris</a:t>
            </a:r>
            <a:r>
              <a:rPr lang="pt-BR" dirty="0">
                <a:highlight>
                  <a:srgbClr val="FFFFFF"/>
                </a:highlight>
              </a:rPr>
              <a:t>, que entrou em vigor em novembro de 2016.</a:t>
            </a:r>
          </a:p>
          <a:p>
            <a:pPr indent="-440256" eaLnBrk="1" fontAlgn="auto" hangingPunct="1">
              <a:buClr>
                <a:srgbClr val="4D4D4D"/>
              </a:buClr>
              <a:buSzPts val="1600"/>
              <a:buFont typeface="Arial"/>
              <a:buChar char="●"/>
              <a:defRPr/>
            </a:pPr>
            <a:r>
              <a:rPr lang="pt-BR" sz="2133" dirty="0">
                <a:solidFill>
                  <a:srgbClr val="4D4D4D"/>
                </a:solidFill>
                <a:highlight>
                  <a:srgbClr val="FFFFFF"/>
                </a:highlight>
                <a:ea typeface="Arial"/>
                <a:cs typeface="Arial"/>
                <a:sym typeface="Arial"/>
              </a:rPr>
              <a:t>Tem relação com todos os objetivos, especialmente, o Objetivo</a:t>
            </a:r>
            <a:r>
              <a:rPr lang="en" sz="2133" dirty="0">
                <a:solidFill>
                  <a:srgbClr val="4D4D4D"/>
                </a:solidFill>
                <a:highlight>
                  <a:srgbClr val="FFFFFF"/>
                </a:highlight>
                <a:ea typeface="Arial"/>
                <a:cs typeface="Arial"/>
                <a:sym typeface="Arial"/>
              </a:rPr>
              <a:t> 13.</a:t>
            </a:r>
            <a:endParaRPr sz="2133" dirty="0">
              <a:solidFill>
                <a:srgbClr val="4D4D4D"/>
              </a:solidFill>
              <a:highlight>
                <a:srgbClr val="FFFFFF"/>
              </a:highlight>
              <a:ea typeface="Arial"/>
              <a:cs typeface="Arial"/>
              <a:sym typeface="Arial"/>
            </a:endParaRPr>
          </a:p>
          <a:p>
            <a:pPr indent="-440256" eaLnBrk="1" fontAlgn="auto" hangingPunct="1">
              <a:buSzPts val="1600"/>
              <a:buFont typeface="Arial"/>
              <a:buChar char="●"/>
              <a:defRPr/>
            </a:pPr>
            <a:r>
              <a:rPr lang="pt-BR" sz="2133" dirty="0">
                <a:ea typeface="Arial"/>
                <a:cs typeface="Arial"/>
                <a:sym typeface="Arial"/>
              </a:rPr>
              <a:t>SE não se tomar uma atitude em relação ao clima</a:t>
            </a:r>
            <a:r>
              <a:rPr lang="en" sz="2133" dirty="0">
                <a:ea typeface="Arial"/>
                <a:cs typeface="Arial"/>
                <a:sym typeface="Arial"/>
              </a:rPr>
              <a:t>, </a:t>
            </a:r>
            <a:r>
              <a:rPr lang="pt-BR" sz="2133" dirty="0">
                <a:ea typeface="Arial"/>
                <a:cs typeface="Arial"/>
                <a:sym typeface="Arial"/>
              </a:rPr>
              <a:t>as consequências das mudanças climáticas frustrarão a realização de qualquer um dos 17 objetivos</a:t>
            </a:r>
            <a:r>
              <a:rPr lang="en" sz="2133" dirty="0">
                <a:ea typeface="Arial"/>
                <a:cs typeface="Arial"/>
                <a:sym typeface="Arial"/>
              </a:rPr>
              <a:t>.</a:t>
            </a:r>
            <a:endParaRPr sz="2133" dirty="0">
              <a:ea typeface="Arial"/>
              <a:cs typeface="Arial"/>
              <a:sym typeface="Arial"/>
            </a:endParaRPr>
          </a:p>
          <a:p>
            <a:pPr marL="0" indent="0" eaLnBrk="1" fontAlgn="auto" hangingPunct="1">
              <a:spcBef>
                <a:spcPts val="2133"/>
              </a:spcBef>
              <a:spcAft>
                <a:spcPts val="2133"/>
              </a:spcAft>
              <a:buFont typeface="Arial" panose="020B0604020202020204" pitchFamily="34" charset="0"/>
              <a:buNone/>
              <a:defRPr/>
            </a:pPr>
            <a:endParaRPr dirty="0">
              <a:latin typeface="Arial"/>
              <a:ea typeface="Arial"/>
              <a:cs typeface="Arial"/>
              <a:sym typeface="Arial"/>
            </a:endParaRPr>
          </a:p>
        </p:txBody>
      </p:sp>
      <p:pic>
        <p:nvPicPr>
          <p:cNvPr id="122884" name="Google Shape;157;p24">
            <a:extLst>
              <a:ext uri="{FF2B5EF4-FFF2-40B4-BE49-F238E27FC236}">
                <a16:creationId xmlns:a16="http://schemas.microsoft.com/office/drawing/2014/main" id="{97854CEC-A792-FF42-BA22-9CA89A7A12D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638" y="0"/>
            <a:ext cx="16303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4" descr="C2-HD-BTM.png">
            <a:extLst>
              <a:ext uri="{FF2B5EF4-FFF2-40B4-BE49-F238E27FC236}">
                <a16:creationId xmlns:a16="http://schemas.microsoft.com/office/drawing/2014/main" id="{576CBB16-F5E0-3741-9AD0-79D41389FE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Google Shape;162;p25">
            <a:extLst>
              <a:ext uri="{FF2B5EF4-FFF2-40B4-BE49-F238E27FC236}">
                <a16:creationId xmlns:a16="http://schemas.microsoft.com/office/drawing/2014/main" id="{DE1AC51F-6EBE-574C-9D8F-266402D95E86}"/>
              </a:ext>
            </a:extLst>
          </p:cNvPr>
          <p:cNvSpPr txBox="1">
            <a:spLocks noGrp="1"/>
          </p:cNvSpPr>
          <p:nvPr>
            <p:ph type="title"/>
          </p:nvPr>
        </p:nvSpPr>
        <p:spPr>
          <a:xfrm>
            <a:off x="-1181100" y="441325"/>
            <a:ext cx="11361738" cy="977900"/>
          </a:xfrm>
        </p:spPr>
        <p:txBody>
          <a:bodyPr lIns="121900" tIns="121900" rIns="121900" bIns="121900" anchor="b"/>
          <a:lstStyle/>
          <a:p>
            <a:pPr eaLnBrk="1" fontAlgn="auto" hangingPunct="1">
              <a:defRPr/>
            </a:pPr>
            <a:r>
              <a:rPr lang="en" b="1" dirty="0">
                <a:solidFill>
                  <a:schemeClr val="accent5">
                    <a:lumMod val="75000"/>
                  </a:schemeClr>
                </a:solidFill>
              </a:rPr>
              <a:t>Migrant</a:t>
            </a:r>
            <a:r>
              <a:rPr lang="pt-BR" b="1" dirty="0">
                <a:solidFill>
                  <a:schemeClr val="accent5">
                    <a:lumMod val="75000"/>
                  </a:schemeClr>
                </a:solidFill>
              </a:rPr>
              <a:t>es e</a:t>
            </a:r>
            <a:r>
              <a:rPr lang="en" b="1" dirty="0">
                <a:solidFill>
                  <a:schemeClr val="accent5">
                    <a:lumMod val="75000"/>
                  </a:schemeClr>
                </a:solidFill>
              </a:rPr>
              <a:t> Refug</a:t>
            </a:r>
            <a:r>
              <a:rPr lang="pt-BR" b="1" dirty="0" err="1">
                <a:solidFill>
                  <a:schemeClr val="accent5">
                    <a:lumMod val="75000"/>
                  </a:schemeClr>
                </a:solidFill>
              </a:rPr>
              <a:t>iados</a:t>
            </a:r>
            <a:endParaRPr b="1" dirty="0">
              <a:solidFill>
                <a:schemeClr val="accent5">
                  <a:lumMod val="75000"/>
                </a:schemeClr>
              </a:solidFill>
            </a:endParaRPr>
          </a:p>
        </p:txBody>
      </p:sp>
      <p:sp>
        <p:nvSpPr>
          <p:cNvPr id="163" name="Google Shape;163;p25">
            <a:extLst>
              <a:ext uri="{FF2B5EF4-FFF2-40B4-BE49-F238E27FC236}">
                <a16:creationId xmlns:a16="http://schemas.microsoft.com/office/drawing/2014/main" id="{083B70E0-A50A-4446-A24D-0D27472431E7}"/>
              </a:ext>
            </a:extLst>
          </p:cNvPr>
          <p:cNvSpPr txBox="1">
            <a:spLocks noGrp="1"/>
          </p:cNvSpPr>
          <p:nvPr>
            <p:ph type="body" idx="1"/>
          </p:nvPr>
        </p:nvSpPr>
        <p:spPr>
          <a:xfrm>
            <a:off x="492125" y="2584450"/>
            <a:ext cx="7385050" cy="4132263"/>
          </a:xfrm>
        </p:spPr>
        <p:txBody>
          <a:bodyPr lIns="121900" tIns="121900" rIns="121900" bIns="121900" rtlCol="0"/>
          <a:lstStyle/>
          <a:p>
            <a:pPr marL="342900" indent="-342900" eaLnBrk="1" fontAlgn="auto" hangingPunct="1">
              <a:buFont typeface="Arial" panose="020B0604020202020204" pitchFamily="34" charset="0"/>
              <a:buChar char="•"/>
              <a:defRPr/>
            </a:pPr>
            <a:r>
              <a:rPr lang="pt-BR" sz="2133" dirty="0">
                <a:ea typeface="Arial"/>
                <a:cs typeface="Arial"/>
                <a:sym typeface="Arial"/>
              </a:rPr>
              <a:t>O número de migrantes e refugiados continua crescendo globalmente</a:t>
            </a:r>
          </a:p>
          <a:p>
            <a:pPr marL="342900" indent="-342900" eaLnBrk="1" fontAlgn="auto" hangingPunct="1">
              <a:buFont typeface="Arial" panose="020B0604020202020204" pitchFamily="34" charset="0"/>
              <a:buChar char="•"/>
              <a:defRPr/>
            </a:pPr>
            <a:r>
              <a:rPr lang="pt-BR" sz="2133" dirty="0">
                <a:ea typeface="Arial"/>
                <a:cs typeface="Arial"/>
                <a:sym typeface="Arial"/>
              </a:rPr>
              <a:t>Os migrantes e os refugiados não são apenas os deslocados de um país, mas também as pessoas que sofrem deslocamentos dentro de um país</a:t>
            </a:r>
          </a:p>
          <a:p>
            <a:pPr marL="342900" indent="-342900" eaLnBrk="1" fontAlgn="auto" hangingPunct="1">
              <a:buFont typeface="Arial" panose="020B0604020202020204" pitchFamily="34" charset="0"/>
              <a:buChar char="•"/>
              <a:defRPr/>
            </a:pPr>
            <a:r>
              <a:rPr lang="pt-BR" sz="2133" dirty="0">
                <a:ea typeface="Arial"/>
                <a:cs typeface="Arial"/>
                <a:sym typeface="Arial"/>
              </a:rPr>
              <a:t>Os ODS não podem ser alcançados sem levar em consideração os direitos e necessidades dos refugiados e migrantes</a:t>
            </a:r>
          </a:p>
          <a:p>
            <a:pPr marL="342900" indent="-342900" eaLnBrk="1" fontAlgn="auto" hangingPunct="1">
              <a:buFont typeface="Arial" panose="020B0604020202020204" pitchFamily="34" charset="0"/>
              <a:buChar char="•"/>
              <a:defRPr/>
            </a:pPr>
            <a:r>
              <a:rPr lang="pt-BR" sz="2133" dirty="0">
                <a:ea typeface="Arial"/>
                <a:cs typeface="Arial"/>
                <a:sym typeface="Arial"/>
              </a:rPr>
              <a:t>Meta 10.7 - Facilitar a migração e a mobilidade organizadas, seguras, regulares e responsáveis das pessoas, inclusive por meio da implementação de políticas de migração planejadas e bem gerenciadas</a:t>
            </a:r>
          </a:p>
        </p:txBody>
      </p:sp>
      <p:pic>
        <p:nvPicPr>
          <p:cNvPr id="124932" name="Google Shape;164;p25">
            <a:extLst>
              <a:ext uri="{FF2B5EF4-FFF2-40B4-BE49-F238E27FC236}">
                <a16:creationId xmlns:a16="http://schemas.microsoft.com/office/drawing/2014/main" id="{86C2761F-FB23-3B4C-8249-87E463D8D6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3225" y="-33338"/>
            <a:ext cx="16303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C2-HD-BTM.png">
            <a:extLst>
              <a:ext uri="{FF2B5EF4-FFF2-40B4-BE49-F238E27FC236}">
                <a16:creationId xmlns:a16="http://schemas.microsoft.com/office/drawing/2014/main" id="{B18D5421-7260-ED48-9E3E-A92BBD8826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12192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Google Shape;165;p25">
            <a:extLst>
              <a:ext uri="{FF2B5EF4-FFF2-40B4-BE49-F238E27FC236}">
                <a16:creationId xmlns:a16="http://schemas.microsoft.com/office/drawing/2014/main" id="{4D77D7B3-3FB5-2F4D-B2D9-AD33F7148F9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8113" y="3876675"/>
            <a:ext cx="435927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a:extLst>
              <a:ext uri="{FF2B5EF4-FFF2-40B4-BE49-F238E27FC236}">
                <a16:creationId xmlns:a16="http://schemas.microsoft.com/office/drawing/2014/main" id="{900EE000-2B29-9C41-8BAA-5C288C5AEFCF}"/>
              </a:ext>
            </a:extLst>
          </p:cNvPr>
          <p:cNvSpPr txBox="1"/>
          <p:nvPr/>
        </p:nvSpPr>
        <p:spPr>
          <a:xfrm>
            <a:off x="492125" y="1720850"/>
            <a:ext cx="11699875" cy="706438"/>
          </a:xfrm>
          <a:prstGeom prst="rect">
            <a:avLst/>
          </a:prstGeom>
          <a:noFill/>
        </p:spPr>
        <p:txBody>
          <a:bodyPr>
            <a:spAutoFit/>
          </a:bodyPr>
          <a:lstStyle/>
          <a:p>
            <a:pPr eaLnBrk="1" fontAlgn="auto" hangingPunct="1">
              <a:defRPr/>
            </a:pPr>
            <a:r>
              <a:rPr lang="pt-BR" sz="2000" dirty="0">
                <a:solidFill>
                  <a:schemeClr val="accent2">
                    <a:lumMod val="60000"/>
                    <a:lumOff val="40000"/>
                  </a:schemeClr>
                </a:solidFill>
                <a:ea typeface="Arial"/>
                <a:cs typeface="Arial"/>
                <a:sym typeface="Arial"/>
              </a:rPr>
              <a:t>“Tornamo-nos não um caldeirão, mas um belo mosaico. Pessoas diferentes, crenças diferentes, anseios diferentes, esperanças diferentes, sonhos diferentes.” </a:t>
            </a:r>
            <a:r>
              <a:rPr lang="pt-BR" sz="2000" b="1" dirty="0">
                <a:solidFill>
                  <a:schemeClr val="accent2">
                    <a:lumMod val="60000"/>
                    <a:lumOff val="40000"/>
                  </a:schemeClr>
                </a:solidFill>
                <a:ea typeface="Arial"/>
                <a:cs typeface="Arial"/>
                <a:sym typeface="Arial"/>
              </a:rPr>
              <a:t>Jimmy Carter</a:t>
            </a:r>
            <a:endParaRPr lang="pt-BR" b="1" dirty="0">
              <a:solidFill>
                <a:schemeClr val="accent2">
                  <a:lumMod val="60000"/>
                  <a:lumOff val="40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7B35-7E6C-2D4F-A2B0-1A428C444A08}"/>
              </a:ext>
            </a:extLst>
          </p:cNvPr>
          <p:cNvSpPr>
            <a:spLocks noGrp="1"/>
          </p:cNvSpPr>
          <p:nvPr>
            <p:ph type="title"/>
          </p:nvPr>
        </p:nvSpPr>
        <p:spPr>
          <a:xfrm>
            <a:off x="685800" y="627063"/>
            <a:ext cx="10820400" cy="2801937"/>
          </a:xfrm>
        </p:spPr>
        <p:txBody>
          <a:bodyPr/>
          <a:lstStyle/>
          <a:p>
            <a:pPr algn="ctr" eaLnBrk="1" fontAlgn="auto" hangingPunct="1">
              <a:spcAft>
                <a:spcPts val="0"/>
              </a:spcAft>
              <a:defRPr/>
            </a:pPr>
            <a:r>
              <a:rPr lang="en-US" sz="5000" b="1" dirty="0" err="1">
                <a:solidFill>
                  <a:srgbClr val="E94579"/>
                </a:solidFill>
              </a:rPr>
              <a:t>perguntas</a:t>
            </a:r>
            <a:r>
              <a:rPr lang="en-US" sz="5000" b="1" dirty="0">
                <a:solidFill>
                  <a:srgbClr val="E94579"/>
                </a:solidFill>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EF04-E530-7940-BE98-578A98EA2084}"/>
              </a:ext>
            </a:extLst>
          </p:cNvPr>
          <p:cNvSpPr>
            <a:spLocks noGrp="1"/>
          </p:cNvSpPr>
          <p:nvPr>
            <p:ph type="title"/>
          </p:nvPr>
        </p:nvSpPr>
        <p:spPr>
          <a:xfrm>
            <a:off x="685800" y="2028825"/>
            <a:ext cx="10820400" cy="2800350"/>
          </a:xfrm>
        </p:spPr>
        <p:txBody>
          <a:bodyPr/>
          <a:lstStyle/>
          <a:p>
            <a:pPr algn="ctr" eaLnBrk="1" fontAlgn="auto" hangingPunct="1">
              <a:spcAft>
                <a:spcPts val="0"/>
              </a:spcAft>
              <a:defRPr/>
            </a:pPr>
            <a:r>
              <a:rPr lang="en-US" sz="5000" b="1" u="sng" dirty="0" err="1">
                <a:solidFill>
                  <a:srgbClr val="E94579"/>
                </a:solidFill>
              </a:rPr>
              <a:t>Advocacia</a:t>
            </a:r>
            <a:r>
              <a:rPr lang="en-US" sz="5000" b="1" u="sng" dirty="0">
                <a:solidFill>
                  <a:srgbClr val="E94579"/>
                </a:solidFill>
              </a:rPr>
              <a:t> </a:t>
            </a:r>
          </a:p>
        </p:txBody>
      </p:sp>
      <p:pic>
        <p:nvPicPr>
          <p:cNvPr id="128003" name="Picture 3">
            <a:extLst>
              <a:ext uri="{FF2B5EF4-FFF2-40B4-BE49-F238E27FC236}">
                <a16:creationId xmlns:a16="http://schemas.microsoft.com/office/drawing/2014/main" id="{E5D6B2FC-D13B-6946-9D0E-ACF4B7BDD5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1335088"/>
            <a:ext cx="89789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Google Shape;101;p18">
            <a:extLst>
              <a:ext uri="{FF2B5EF4-FFF2-40B4-BE49-F238E27FC236}">
                <a16:creationId xmlns:a16="http://schemas.microsoft.com/office/drawing/2014/main" id="{0034CE1E-A76F-6E49-8F95-C61CBE75AB33}"/>
              </a:ext>
            </a:extLst>
          </p:cNvPr>
          <p:cNvSpPr txBox="1">
            <a:spLocks noGrp="1"/>
          </p:cNvSpPr>
          <p:nvPr>
            <p:ph type="title"/>
          </p:nvPr>
        </p:nvSpPr>
        <p:spPr>
          <a:xfrm>
            <a:off x="415925" y="496888"/>
            <a:ext cx="11360150" cy="860425"/>
          </a:xfrm>
        </p:spPr>
        <p:txBody>
          <a:bodyPr lIns="121900" tIns="121900" rIns="121900" bIns="121900"/>
          <a:lstStyle/>
          <a:p>
            <a:pPr eaLnBrk="1" fontAlgn="auto" hangingPunct="1">
              <a:defRPr/>
            </a:pPr>
            <a:r>
              <a:rPr lang="pt-BR" b="1" dirty="0">
                <a:solidFill>
                  <a:schemeClr val="accent5">
                    <a:lumMod val="75000"/>
                  </a:schemeClr>
                </a:solidFill>
              </a:rPr>
              <a:t>QUEM SOMOS</a:t>
            </a:r>
            <a:r>
              <a:rPr lang="en" b="1" dirty="0">
                <a:solidFill>
                  <a:schemeClr val="accent5">
                    <a:lumMod val="75000"/>
                  </a:schemeClr>
                </a:solidFill>
              </a:rPr>
              <a:t>?</a:t>
            </a:r>
            <a:endParaRPr b="1" dirty="0">
              <a:solidFill>
                <a:schemeClr val="accent5">
                  <a:lumMod val="75000"/>
                </a:schemeClr>
              </a:solidFill>
            </a:endParaRPr>
          </a:p>
        </p:txBody>
      </p:sp>
      <p:sp>
        <p:nvSpPr>
          <p:cNvPr id="22531" name="Google Shape;102;p18">
            <a:extLst>
              <a:ext uri="{FF2B5EF4-FFF2-40B4-BE49-F238E27FC236}">
                <a16:creationId xmlns:a16="http://schemas.microsoft.com/office/drawing/2014/main" id="{49DC165A-0A08-DB40-9DF4-20586B96A3CC}"/>
              </a:ext>
            </a:extLst>
          </p:cNvPr>
          <p:cNvSpPr>
            <a:spLocks noGrp="1"/>
          </p:cNvSpPr>
          <p:nvPr>
            <p:ph type="body" idx="1"/>
          </p:nvPr>
        </p:nvSpPr>
        <p:spPr>
          <a:xfrm>
            <a:off x="415925" y="1281113"/>
            <a:ext cx="11360150" cy="4200525"/>
          </a:xfrm>
        </p:spPr>
        <p:txBody>
          <a:bodyPr lIns="121900" tIns="121900" rIns="121900" bIns="121900"/>
          <a:lstStyle/>
          <a:p>
            <a:pPr eaLnBrk="1" hangingPunct="1">
              <a:defRPr/>
            </a:pPr>
            <a:r>
              <a:rPr lang="pt-BR" dirty="0"/>
              <a:t>Somos uma coalizão de religiosas consagradas que trazem suas vozes, preocupações e experiências como educadoras, prestadoras de serviços de saúde, assistência social e desenvolvimento, construtoras de comunidades para as Nações Unidas.</a:t>
            </a:r>
          </a:p>
          <a:p>
            <a:pPr marL="152396" indent="0" eaLnBrk="1" hangingPunct="1">
              <a:buFont typeface="Arial" panose="020B0604020202020204" pitchFamily="34" charset="0"/>
              <a:buNone/>
              <a:defRPr/>
            </a:pPr>
            <a:br>
              <a:rPr lang="en-US" dirty="0"/>
            </a:br>
            <a:endParaRPr lang="pt-BR" altLang="pt-BR" dirty="0"/>
          </a:p>
        </p:txBody>
      </p:sp>
      <p:sp>
        <p:nvSpPr>
          <p:cNvPr id="103" name="Google Shape;103;p18">
            <a:extLst>
              <a:ext uri="{FF2B5EF4-FFF2-40B4-BE49-F238E27FC236}">
                <a16:creationId xmlns:a16="http://schemas.microsoft.com/office/drawing/2014/main" id="{0DB1271C-1338-864E-8FF3-47121C15EF6A}"/>
              </a:ext>
            </a:extLst>
          </p:cNvPr>
          <p:cNvSpPr txBox="1"/>
          <p:nvPr/>
        </p:nvSpPr>
        <p:spPr>
          <a:xfrm>
            <a:off x="2136775" y="5741988"/>
            <a:ext cx="7948613" cy="619125"/>
          </a:xfrm>
          <a:prstGeom prst="rect">
            <a:avLst/>
          </a:prstGeom>
          <a:noFill/>
          <a:ln>
            <a:noFill/>
          </a:ln>
        </p:spPr>
        <p:txBody>
          <a:bodyPr spcFirstLastPara="1" lIns="121900" tIns="121900" rIns="121900" bIns="121900"/>
          <a:lstStyle/>
          <a:p>
            <a:pPr eaLnBrk="1" fontAlgn="auto" hangingPunct="1">
              <a:spcBef>
                <a:spcPts val="0"/>
              </a:spcBef>
              <a:spcAft>
                <a:spcPts val="0"/>
              </a:spcAft>
              <a:defRPr/>
            </a:pPr>
            <a:r>
              <a:rPr lang="pt-BR" sz="2400" dirty="0">
                <a:solidFill>
                  <a:schemeClr val="accent3">
                    <a:lumMod val="75000"/>
                  </a:schemeClr>
                </a:solidFill>
                <a:latin typeface="+mn-lt"/>
              </a:rPr>
              <a:t>Conselho da </a:t>
            </a:r>
            <a:r>
              <a:rPr lang="en" sz="2400" dirty="0">
                <a:solidFill>
                  <a:schemeClr val="accent3">
                    <a:lumMod val="75000"/>
                  </a:schemeClr>
                </a:solidFill>
                <a:latin typeface="+mn-lt"/>
              </a:rPr>
              <a:t>UNANIMA International, Fe</a:t>
            </a:r>
            <a:r>
              <a:rPr lang="pt-BR" sz="2400" dirty="0" err="1">
                <a:solidFill>
                  <a:schemeClr val="accent3">
                    <a:lumMod val="75000"/>
                  </a:schemeClr>
                </a:solidFill>
                <a:latin typeface="+mn-lt"/>
              </a:rPr>
              <a:t>vereiro</a:t>
            </a:r>
            <a:r>
              <a:rPr lang="en" sz="2400" dirty="0">
                <a:solidFill>
                  <a:schemeClr val="accent3">
                    <a:lumMod val="75000"/>
                  </a:schemeClr>
                </a:solidFill>
                <a:latin typeface="+mn-lt"/>
              </a:rPr>
              <a:t> 2020</a:t>
            </a:r>
            <a:endParaRPr sz="2400" dirty="0">
              <a:solidFill>
                <a:schemeClr val="accent3">
                  <a:lumMod val="75000"/>
                </a:schemeClr>
              </a:solidFill>
              <a:latin typeface="+mn-lt"/>
            </a:endParaRPr>
          </a:p>
        </p:txBody>
      </p:sp>
      <p:pic>
        <p:nvPicPr>
          <p:cNvPr id="22533" name="Picture 6" descr="C2-HD-BTM.png">
            <a:extLst>
              <a:ext uri="{FF2B5EF4-FFF2-40B4-BE49-F238E27FC236}">
                <a16:creationId xmlns:a16="http://schemas.microsoft.com/office/drawing/2014/main" id="{DFF03E82-04CC-1844-AE3B-89F0FEAB46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A group of people posing for a photo&#10;&#10;Description automatically generated">
            <a:extLst>
              <a:ext uri="{FF2B5EF4-FFF2-40B4-BE49-F238E27FC236}">
                <a16:creationId xmlns:a16="http://schemas.microsoft.com/office/drawing/2014/main" id="{7AA08726-DA8B-BD46-8DAA-03F89D700598}"/>
              </a:ext>
            </a:extLst>
          </p:cNvPr>
          <p:cNvPicPr>
            <a:picLocks noChangeAspect="1"/>
          </p:cNvPicPr>
          <p:nvPr/>
        </p:nvPicPr>
        <p:blipFill>
          <a:blip r:embed="rId4">
            <a:extLst>
              <a:ext uri="{28A0092B-C50C-407E-A947-70E740481C1C}">
                <a14:useLocalDpi xmlns:a14="http://schemas.microsoft.com/office/drawing/2010/main" val="0"/>
              </a:ext>
            </a:extLst>
          </a:blip>
          <a:srcRect t="19930" b="21448"/>
          <a:stretch>
            <a:fillRect/>
          </a:stretch>
        </p:blipFill>
        <p:spPr bwMode="auto">
          <a:xfrm>
            <a:off x="2514600" y="2774950"/>
            <a:ext cx="6873875"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Placeholder 2">
            <a:extLst>
              <a:ext uri="{FF2B5EF4-FFF2-40B4-BE49-F238E27FC236}">
                <a16:creationId xmlns:a16="http://schemas.microsoft.com/office/drawing/2014/main" id="{5292D79C-93E9-FA47-B731-886EE2174395}"/>
              </a:ext>
            </a:extLst>
          </p:cNvPr>
          <p:cNvSpPr>
            <a:spLocks noGrp="1"/>
          </p:cNvSpPr>
          <p:nvPr>
            <p:ph type="body" idx="1"/>
          </p:nvPr>
        </p:nvSpPr>
        <p:spPr>
          <a:xfrm>
            <a:off x="415925" y="1890713"/>
            <a:ext cx="11360150" cy="1081087"/>
          </a:xfrm>
        </p:spPr>
        <p:txBody>
          <a:bodyPr/>
          <a:lstStyle/>
          <a:p>
            <a:pPr marL="150813" indent="0" eaLnBrk="1" hangingPunct="1">
              <a:spcBef>
                <a:spcPct val="0"/>
              </a:spcBef>
              <a:spcAft>
                <a:spcPct val="0"/>
              </a:spcAft>
              <a:buFont typeface="Arial" panose="020B0604020202020204" pitchFamily="34" charset="0"/>
              <a:buNone/>
            </a:pPr>
            <a:r>
              <a:rPr lang="en-US" altLang="pt-BR" b="1"/>
              <a:t>Advocacia- </a:t>
            </a:r>
            <a:r>
              <a:rPr lang="pt-BR" altLang="pt-BR"/>
              <a:t>O apoio público a uma ideia, plano ou maneira de fazer algo</a:t>
            </a:r>
            <a:endParaRPr lang="en-US" altLang="pt-BR"/>
          </a:p>
          <a:p>
            <a:pPr marL="150813" indent="0" eaLnBrk="1" hangingPunct="1">
              <a:spcBef>
                <a:spcPct val="0"/>
              </a:spcBef>
              <a:spcAft>
                <a:spcPct val="0"/>
              </a:spcAft>
              <a:buFont typeface="Arial" panose="020B0604020202020204" pitchFamily="34" charset="0"/>
              <a:buNone/>
            </a:pPr>
            <a:r>
              <a:rPr lang="en-US" altLang="pt-BR"/>
              <a:t>								-</a:t>
            </a:r>
            <a:r>
              <a:rPr lang="en-US" altLang="pt-BR" sz="1800"/>
              <a:t>Cambridge Dictionary Online</a:t>
            </a:r>
          </a:p>
          <a:p>
            <a:pPr marL="150813" indent="0" eaLnBrk="1" hangingPunct="1">
              <a:spcBef>
                <a:spcPct val="0"/>
              </a:spcBef>
              <a:spcAft>
                <a:spcPct val="0"/>
              </a:spcAft>
              <a:buFont typeface="Arial" panose="020B0604020202020204" pitchFamily="34" charset="0"/>
              <a:buNone/>
            </a:pPr>
            <a:br>
              <a:rPr lang="en-US" altLang="pt-BR" sz="1800"/>
            </a:br>
            <a:endParaRPr lang="en-US" altLang="pt-BR" sz="1800"/>
          </a:p>
          <a:p>
            <a:pPr marL="150813" indent="0" eaLnBrk="1" hangingPunct="1">
              <a:spcBef>
                <a:spcPct val="0"/>
              </a:spcBef>
              <a:spcAft>
                <a:spcPct val="0"/>
              </a:spcAft>
              <a:buFont typeface="Arial" panose="020B0604020202020204" pitchFamily="34" charset="0"/>
              <a:buNone/>
            </a:pPr>
            <a:endParaRPr lang="en-US" altLang="pt-BR" b="1"/>
          </a:p>
        </p:txBody>
      </p:sp>
      <p:pic>
        <p:nvPicPr>
          <p:cNvPr id="129027" name="Picture 3" descr="C2-HD-BTM.png">
            <a:extLst>
              <a:ext uri="{FF2B5EF4-FFF2-40B4-BE49-F238E27FC236}">
                <a16:creationId xmlns:a16="http://schemas.microsoft.com/office/drawing/2014/main" id="{9CB9A821-3EC5-114B-A6E6-2E4DBB1E07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27;p21">
            <a:extLst>
              <a:ext uri="{FF2B5EF4-FFF2-40B4-BE49-F238E27FC236}">
                <a16:creationId xmlns:a16="http://schemas.microsoft.com/office/drawing/2014/main" id="{873BBA88-5C66-7A47-8104-8710217E08EA}"/>
              </a:ext>
            </a:extLst>
          </p:cNvPr>
          <p:cNvSpPr txBox="1">
            <a:spLocks/>
          </p:cNvSpPr>
          <p:nvPr/>
        </p:nvSpPr>
        <p:spPr>
          <a:xfrm>
            <a:off x="415925" y="384175"/>
            <a:ext cx="11360150" cy="763588"/>
          </a:xfrm>
          <a:prstGeom prst="rect">
            <a:avLst/>
          </a:prstGeom>
        </p:spPr>
        <p:txBody>
          <a:bodyPr spcFirstLastPara="1" lIns="121900" tIns="121900" rIns="121900" bIns="121900"/>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US" b="1" dirty="0">
                <a:solidFill>
                  <a:srgbClr val="0B5394"/>
                </a:solidFill>
              </a:rPr>
              <a:t>O que é </a:t>
            </a:r>
            <a:r>
              <a:rPr lang="en-US" b="1" dirty="0" err="1">
                <a:solidFill>
                  <a:srgbClr val="0B5394"/>
                </a:solidFill>
              </a:rPr>
              <a:t>Advocacia</a:t>
            </a:r>
            <a:endParaRPr lang="en-US" b="1" dirty="0">
              <a:solidFill>
                <a:srgbClr val="0B5394"/>
              </a:solidFill>
            </a:endParaRPr>
          </a:p>
        </p:txBody>
      </p:sp>
      <p:pic>
        <p:nvPicPr>
          <p:cNvPr id="129029" name="Graphic 6" descr="Megaphone">
            <a:extLst>
              <a:ext uri="{FF2B5EF4-FFF2-40B4-BE49-F238E27FC236}">
                <a16:creationId xmlns:a16="http://schemas.microsoft.com/office/drawing/2014/main" id="{CD049EF5-E372-1B4E-B4BC-21DFA5820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587941" flipH="1">
            <a:off x="770255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Graphic 8" descr="Group success">
            <a:extLst>
              <a:ext uri="{FF2B5EF4-FFF2-40B4-BE49-F238E27FC236}">
                <a16:creationId xmlns:a16="http://schemas.microsoft.com/office/drawing/2014/main" id="{D45B6AAD-4276-E646-BD68-DBED7D76EB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2971800"/>
            <a:ext cx="330517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506A09E-D135-9B40-A919-269481FB86DB}"/>
              </a:ext>
            </a:extLst>
          </p:cNvPr>
          <p:cNvSpPr/>
          <p:nvPr/>
        </p:nvSpPr>
        <p:spPr>
          <a:xfrm>
            <a:off x="877888" y="3467100"/>
            <a:ext cx="6096000" cy="1631950"/>
          </a:xfrm>
          <a:prstGeom prst="rect">
            <a:avLst/>
          </a:prstGeom>
        </p:spPr>
        <p:txBody>
          <a:bodyPr>
            <a:spAutoFit/>
          </a:bodyPr>
          <a:lstStyle/>
          <a:p>
            <a:pPr marL="152396" eaLnBrk="1" fontAlgn="auto" hangingPunct="1">
              <a:spcBef>
                <a:spcPts val="0"/>
              </a:spcBef>
              <a:spcAft>
                <a:spcPts val="0"/>
              </a:spcAft>
              <a:defRPr/>
            </a:pPr>
            <a:endParaRPr lang="en-US" sz="1400" dirty="0">
              <a:latin typeface="+mn-lt"/>
            </a:endParaRPr>
          </a:p>
          <a:p>
            <a:pPr marL="152396" eaLnBrk="1" fontAlgn="auto" hangingPunct="1">
              <a:spcBef>
                <a:spcPts val="0"/>
              </a:spcBef>
              <a:spcAft>
                <a:spcPts val="0"/>
              </a:spcAft>
              <a:defRPr/>
            </a:pPr>
            <a:r>
              <a:rPr lang="en-US" i="1" dirty="0">
                <a:solidFill>
                  <a:schemeClr val="accent2">
                    <a:lumMod val="60000"/>
                    <a:lumOff val="40000"/>
                  </a:schemeClr>
                </a:solidFill>
                <a:latin typeface="+mn-lt"/>
              </a:rPr>
              <a:t>“</a:t>
            </a:r>
            <a:r>
              <a:rPr lang="pt-BR" i="1" dirty="0">
                <a:solidFill>
                  <a:schemeClr val="accent2">
                    <a:lumMod val="60000"/>
                    <a:lumOff val="40000"/>
                  </a:schemeClr>
                </a:solidFill>
                <a:latin typeface="+mn-lt"/>
              </a:rPr>
              <a:t>Qualquer ação que defenda, recomende, argumente uma causa, apoie ou defenda ou pleiteia em nome de terceiros</a:t>
            </a:r>
            <a:r>
              <a:rPr lang="en-US" i="1" dirty="0">
                <a:solidFill>
                  <a:schemeClr val="accent2">
                    <a:lumMod val="60000"/>
                    <a:lumOff val="40000"/>
                  </a:schemeClr>
                </a:solidFill>
                <a:latin typeface="+mn-lt"/>
              </a:rPr>
              <a:t>.”</a:t>
            </a:r>
            <a:endParaRPr lang="en-US" dirty="0">
              <a:solidFill>
                <a:schemeClr val="accent2">
                  <a:lumMod val="60000"/>
                  <a:lumOff val="40000"/>
                </a:schemeClr>
              </a:solidFill>
              <a:latin typeface="+mn-lt"/>
            </a:endParaRPr>
          </a:p>
          <a:p>
            <a:pPr marL="152396" eaLnBrk="1" fontAlgn="auto" hangingPunct="1">
              <a:spcBef>
                <a:spcPts val="0"/>
              </a:spcBef>
              <a:spcAft>
                <a:spcPts val="0"/>
              </a:spcAft>
              <a:defRPr/>
            </a:pPr>
            <a:br>
              <a:rPr lang="en-US" sz="1400" dirty="0">
                <a:latin typeface="+mn-lt"/>
              </a:rPr>
            </a:br>
            <a:r>
              <a:rPr lang="en-US" i="1" dirty="0">
                <a:latin typeface="+mn-lt"/>
              </a:rPr>
              <a:t>                                </a:t>
            </a:r>
            <a:r>
              <a:rPr lang="en-US" i="1" dirty="0">
                <a:solidFill>
                  <a:srgbClr val="2760AB"/>
                </a:solidFill>
                <a:latin typeface="+mn-lt"/>
              </a:rPr>
              <a:t>-</a:t>
            </a:r>
            <a:r>
              <a:rPr lang="en-US" i="1" dirty="0" err="1">
                <a:solidFill>
                  <a:srgbClr val="2760AB"/>
                </a:solidFill>
                <a:latin typeface="+mn-lt"/>
              </a:rPr>
              <a:t>Aliança</a:t>
            </a:r>
            <a:r>
              <a:rPr lang="en-US" i="1" dirty="0">
                <a:solidFill>
                  <a:srgbClr val="2760AB"/>
                </a:solidFill>
                <a:latin typeface="+mn-lt"/>
              </a:rPr>
              <a:t> pela </a:t>
            </a:r>
            <a:r>
              <a:rPr lang="en-US" i="1" dirty="0" err="1">
                <a:solidFill>
                  <a:srgbClr val="2760AB"/>
                </a:solidFill>
                <a:latin typeface="+mn-lt"/>
              </a:rPr>
              <a:t>justiça</a:t>
            </a:r>
            <a:endParaRPr lang="en-US" dirty="0">
              <a:solidFill>
                <a:srgbClr val="2760AB"/>
              </a:solidFill>
              <a:latin typeface="+mn-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a:extLst>
              <a:ext uri="{FF2B5EF4-FFF2-40B4-BE49-F238E27FC236}">
                <a16:creationId xmlns:a16="http://schemas.microsoft.com/office/drawing/2014/main" id="{639590B7-6751-B94F-8269-B6F8E47B9FB0}"/>
              </a:ext>
            </a:extLst>
          </p:cNvPr>
          <p:cNvSpPr>
            <a:spLocks noChangeArrowheads="1"/>
          </p:cNvSpPr>
          <p:nvPr/>
        </p:nvSpPr>
        <p:spPr bwMode="auto">
          <a:xfrm>
            <a:off x="0" y="-292100"/>
            <a:ext cx="184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a:lnSpc>
                <a:spcPct val="100000"/>
              </a:lnSpc>
              <a:spcBef>
                <a:spcPct val="0"/>
              </a:spcBef>
              <a:buFontTx/>
              <a:buNone/>
            </a:pPr>
            <a:endParaRPr lang="en-US" altLang="en-US" sz="1200">
              <a:solidFill>
                <a:srgbClr val="000000"/>
              </a:solidFill>
              <a:latin typeface="Times New Roman" panose="02020603050405020304" pitchFamily="18" charset="0"/>
              <a:cs typeface="Times New Roman" panose="02020603050405020304" pitchFamily="18" charset="0"/>
            </a:endParaRPr>
          </a:p>
          <a:p>
            <a:pPr defTabSz="914400">
              <a:lnSpc>
                <a:spcPct val="100000"/>
              </a:lnSpc>
              <a:spcBef>
                <a:spcPct val="0"/>
              </a:spcBef>
              <a:buFontTx/>
              <a:buNone/>
            </a:pPr>
            <a:br>
              <a:rPr lang="en-US" altLang="en-US" sz="800"/>
            </a:br>
            <a:endParaRPr lang="en-US" altLang="en-US" sz="1800">
              <a:latin typeface="Arial" panose="020B0604020202020204" pitchFamily="34" charset="0"/>
            </a:endParaRPr>
          </a:p>
        </p:txBody>
      </p:sp>
      <p:sp>
        <p:nvSpPr>
          <p:cNvPr id="6" name="Rectangle 2">
            <a:extLst>
              <a:ext uri="{FF2B5EF4-FFF2-40B4-BE49-F238E27FC236}">
                <a16:creationId xmlns:a16="http://schemas.microsoft.com/office/drawing/2014/main" id="{6359FA07-8A64-DE4F-A896-A3AC605E036C}"/>
              </a:ext>
            </a:extLst>
          </p:cNvPr>
          <p:cNvSpPr>
            <a:spLocks noGrp="1" noChangeArrowheads="1"/>
          </p:cNvSpPr>
          <p:nvPr>
            <p:ph type="body" idx="1"/>
          </p:nvPr>
        </p:nvSpPr>
        <p:spPr>
          <a:xfrm>
            <a:off x="7627938" y="1808163"/>
            <a:ext cx="4351337" cy="4522787"/>
          </a:xfrm>
        </p:spPr>
        <p:txBody>
          <a:bodyPr lIns="91440" tIns="0" rIns="91440" bIns="0" rtlCol="0" anchor="ctr">
            <a:spAutoFit/>
          </a:bodyPr>
          <a:lstStyle/>
          <a:p>
            <a:pPr marL="0" indent="0">
              <a:lnSpc>
                <a:spcPct val="100000"/>
              </a:lnSpc>
              <a:spcBef>
                <a:spcPct val="0"/>
              </a:spcBef>
              <a:spcAft>
                <a:spcPct val="0"/>
              </a:spcAft>
              <a:buSzTx/>
              <a:buFontTx/>
              <a:buNone/>
              <a:defRPr/>
            </a:pPr>
            <a:r>
              <a:rPr lang="en-US" altLang="en-US" sz="2400" dirty="0">
                <a:latin typeface="+mj-lt"/>
              </a:rPr>
              <a:t>Como o </a:t>
            </a:r>
            <a:r>
              <a:rPr lang="en-US" altLang="en-US" sz="2400" dirty="0" err="1">
                <a:latin typeface="+mj-lt"/>
              </a:rPr>
              <a:t>fazemos</a:t>
            </a:r>
            <a:r>
              <a:rPr lang="en-US" altLang="en-US" sz="2400" dirty="0">
                <a:latin typeface="+mj-lt"/>
              </a:rPr>
              <a:t>?</a:t>
            </a:r>
          </a:p>
          <a:p>
            <a:pPr marL="0" indent="0">
              <a:lnSpc>
                <a:spcPct val="100000"/>
              </a:lnSpc>
              <a:spcBef>
                <a:spcPct val="0"/>
              </a:spcBef>
              <a:spcAft>
                <a:spcPct val="0"/>
              </a:spcAft>
              <a:buSzTx/>
              <a:buFontTx/>
              <a:buNone/>
              <a:defRPr/>
            </a:pPr>
            <a:endParaRPr lang="en-US" altLang="en-US" sz="1800" dirty="0">
              <a:latin typeface="+mj-lt"/>
            </a:endParaRPr>
          </a:p>
          <a:p>
            <a:pPr marL="0" indent="0">
              <a:lnSpc>
                <a:spcPct val="100000"/>
              </a:lnSpc>
              <a:spcBef>
                <a:spcPct val="0"/>
              </a:spcBef>
              <a:spcAft>
                <a:spcPct val="0"/>
              </a:spcAft>
              <a:buSzTx/>
              <a:buFontTx/>
              <a:buChar char="•"/>
              <a:defRPr/>
            </a:pPr>
            <a:r>
              <a:rPr lang="pt-BR" altLang="en-US" sz="1800" dirty="0">
                <a:latin typeface="+mj-lt"/>
                <a:cs typeface="Times New Roman" panose="02020603050405020304" pitchFamily="18" charset="0"/>
              </a:rPr>
              <a:t>Participar e envolver-se ativamente em comissões, fóruns, reuniões de grupos de peritos e outros eventos da ONU. </a:t>
            </a:r>
          </a:p>
          <a:p>
            <a:pPr marL="0" indent="0">
              <a:lnSpc>
                <a:spcPct val="100000"/>
              </a:lnSpc>
              <a:spcBef>
                <a:spcPct val="0"/>
              </a:spcBef>
              <a:spcAft>
                <a:spcPct val="0"/>
              </a:spcAft>
              <a:buSzTx/>
              <a:buFontTx/>
              <a:buChar char="•"/>
              <a:defRPr/>
            </a:pPr>
            <a:r>
              <a:rPr lang="pt-BR" altLang="en-US" sz="1800" dirty="0">
                <a:latin typeface="+mj-lt"/>
                <a:cs typeface="Times New Roman" panose="02020603050405020304" pitchFamily="18" charset="0"/>
              </a:rPr>
              <a:t> Participar e envolver-se ativamente em reuniões de comitês de ONGs, grupos de trabalho e grandes grupos. </a:t>
            </a:r>
          </a:p>
          <a:p>
            <a:pPr marL="0" indent="0">
              <a:lnSpc>
                <a:spcPct val="100000"/>
              </a:lnSpc>
              <a:spcBef>
                <a:spcPct val="0"/>
              </a:spcBef>
              <a:spcAft>
                <a:spcPct val="0"/>
              </a:spcAft>
              <a:buSzTx/>
              <a:buFontTx/>
              <a:buChar char="•"/>
              <a:defRPr/>
            </a:pPr>
            <a:r>
              <a:rPr lang="pt-BR" altLang="en-US" sz="1800" dirty="0">
                <a:latin typeface="+mj-lt"/>
                <a:cs typeface="Times New Roman" panose="02020603050405020304" pitchFamily="18" charset="0"/>
              </a:rPr>
              <a:t>Trabalhar em rede com Membros de Estado, oficiais da ONU e peritos</a:t>
            </a:r>
          </a:p>
          <a:p>
            <a:pPr marL="0" indent="0">
              <a:lnSpc>
                <a:spcPct val="100000"/>
              </a:lnSpc>
              <a:spcBef>
                <a:spcPct val="0"/>
              </a:spcBef>
              <a:spcAft>
                <a:spcPct val="0"/>
              </a:spcAft>
              <a:buSzTx/>
              <a:buFontTx/>
              <a:buChar char="•"/>
              <a:defRPr/>
            </a:pPr>
            <a:r>
              <a:rPr lang="pt-BR" altLang="en-US" sz="1800" dirty="0">
                <a:latin typeface="+mj-lt"/>
                <a:cs typeface="Times New Roman" panose="02020603050405020304" pitchFamily="18" charset="0"/>
              </a:rPr>
              <a:t>Fazer intervenções</a:t>
            </a:r>
          </a:p>
          <a:p>
            <a:pPr marL="0" indent="0">
              <a:lnSpc>
                <a:spcPct val="100000"/>
              </a:lnSpc>
              <a:spcBef>
                <a:spcPct val="0"/>
              </a:spcBef>
              <a:spcAft>
                <a:spcPct val="0"/>
              </a:spcAft>
              <a:buSzTx/>
              <a:buFontTx/>
              <a:buChar char="•"/>
              <a:defRPr/>
            </a:pPr>
            <a:r>
              <a:rPr lang="pt-BR" altLang="en-US" sz="1800" dirty="0">
                <a:latin typeface="+mj-lt"/>
                <a:cs typeface="Times New Roman" panose="02020603050405020304" pitchFamily="18" charset="0"/>
              </a:rPr>
              <a:t>Eventos paralelos</a:t>
            </a:r>
          </a:p>
          <a:p>
            <a:pPr marL="0" indent="0">
              <a:lnSpc>
                <a:spcPct val="100000"/>
              </a:lnSpc>
              <a:spcBef>
                <a:spcPct val="0"/>
              </a:spcBef>
              <a:spcAft>
                <a:spcPct val="0"/>
              </a:spcAft>
              <a:buSzTx/>
              <a:buFontTx/>
              <a:buChar char="•"/>
              <a:defRPr/>
            </a:pPr>
            <a:r>
              <a:rPr lang="pt-BR" altLang="en-US" sz="1800" dirty="0">
                <a:latin typeface="+mj-lt"/>
                <a:cs typeface="Times New Roman" panose="02020603050405020304" pitchFamily="18" charset="0"/>
              </a:rPr>
              <a:t> Mulher de Coragem</a:t>
            </a:r>
            <a:br>
              <a:rPr lang="en-US" altLang="en-US" sz="800" dirty="0"/>
            </a:br>
            <a:endParaRPr lang="en-US" altLang="en-US" sz="1800" dirty="0">
              <a:latin typeface="Arial" panose="020B0604020202020204" pitchFamily="34" charset="0"/>
            </a:endParaRPr>
          </a:p>
        </p:txBody>
      </p:sp>
      <p:sp>
        <p:nvSpPr>
          <p:cNvPr id="7" name="Google Shape;127;p21">
            <a:extLst>
              <a:ext uri="{FF2B5EF4-FFF2-40B4-BE49-F238E27FC236}">
                <a16:creationId xmlns:a16="http://schemas.microsoft.com/office/drawing/2014/main" id="{50FED709-957E-D643-8906-71B58ADC89D7}"/>
              </a:ext>
            </a:extLst>
          </p:cNvPr>
          <p:cNvSpPr txBox="1">
            <a:spLocks/>
          </p:cNvSpPr>
          <p:nvPr/>
        </p:nvSpPr>
        <p:spPr>
          <a:xfrm>
            <a:off x="3879850" y="384175"/>
            <a:ext cx="7896225" cy="763588"/>
          </a:xfrm>
          <a:prstGeom prst="rect">
            <a:avLst/>
          </a:prstGeom>
        </p:spPr>
        <p:txBody>
          <a:bodyPr spcFirstLastPara="1" lIns="121900" tIns="121900" rIns="121900" bIns="121900"/>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US" b="1" dirty="0" err="1">
                <a:solidFill>
                  <a:srgbClr val="0B5394"/>
                </a:solidFill>
              </a:rPr>
              <a:t>Advocacia</a:t>
            </a:r>
            <a:r>
              <a:rPr lang="en-US" b="1" dirty="0">
                <a:solidFill>
                  <a:srgbClr val="0B5394"/>
                </a:solidFill>
              </a:rPr>
              <a:t> a </a:t>
            </a:r>
            <a:r>
              <a:rPr lang="en-US" b="1" dirty="0" err="1">
                <a:solidFill>
                  <a:srgbClr val="0B5394"/>
                </a:solidFill>
              </a:rPr>
              <a:t>nível</a:t>
            </a:r>
            <a:r>
              <a:rPr lang="en-US" b="1" dirty="0">
                <a:solidFill>
                  <a:srgbClr val="0B5394"/>
                </a:solidFill>
              </a:rPr>
              <a:t> </a:t>
            </a:r>
            <a:r>
              <a:rPr lang="en-US" b="1" dirty="0" err="1">
                <a:solidFill>
                  <a:srgbClr val="0B5394"/>
                </a:solidFill>
              </a:rPr>
              <a:t>internacional</a:t>
            </a:r>
            <a:endParaRPr lang="en-US" b="1" dirty="0">
              <a:solidFill>
                <a:srgbClr val="0B5394"/>
              </a:solidFill>
            </a:endParaRPr>
          </a:p>
        </p:txBody>
      </p:sp>
      <p:pic>
        <p:nvPicPr>
          <p:cNvPr id="130053" name="Picture 4">
            <a:extLst>
              <a:ext uri="{FF2B5EF4-FFF2-40B4-BE49-F238E27FC236}">
                <a16:creationId xmlns:a16="http://schemas.microsoft.com/office/drawing/2014/main" id="{6913B564-4A19-E446-B44D-17B31CA56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5138"/>
            <a:ext cx="74199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8" descr="C2-HD-BTM.png">
            <a:extLst>
              <a:ext uri="{FF2B5EF4-FFF2-40B4-BE49-F238E27FC236}">
                <a16:creationId xmlns:a16="http://schemas.microsoft.com/office/drawing/2014/main" id="{1076D43A-0A75-5C40-993D-A9163B613D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07FAEE-4631-6E48-BD8D-145B844E6B2A}"/>
              </a:ext>
            </a:extLst>
          </p:cNvPr>
          <p:cNvSpPr/>
          <p:nvPr/>
        </p:nvSpPr>
        <p:spPr>
          <a:xfrm>
            <a:off x="292100" y="1798638"/>
            <a:ext cx="6318250" cy="2032000"/>
          </a:xfrm>
          <a:prstGeom prst="rect">
            <a:avLst/>
          </a:prstGeom>
        </p:spPr>
        <p:txBody>
          <a:bodyPr>
            <a:spAutoFit/>
          </a:bodyPr>
          <a:lstStyle/>
          <a:p>
            <a:pPr eaLnBrk="1" fontAlgn="auto" hangingPunct="1">
              <a:spcBef>
                <a:spcPts val="0"/>
              </a:spcBef>
              <a:spcAft>
                <a:spcPts val="0"/>
              </a:spcAft>
              <a:defRPr/>
            </a:pPr>
            <a:r>
              <a:rPr lang="en-US" i="1" dirty="0">
                <a:solidFill>
                  <a:srgbClr val="CC0000"/>
                </a:solidFill>
                <a:latin typeface="+mj-lt"/>
              </a:rPr>
              <a:t>“</a:t>
            </a:r>
            <a:r>
              <a:rPr lang="pt-BR" i="1" dirty="0">
                <a:solidFill>
                  <a:srgbClr val="CC0000"/>
                </a:solidFill>
                <a:latin typeface="+mj-lt"/>
              </a:rPr>
              <a:t>Advocacia que ocorre em nível internacional.</a:t>
            </a:r>
          </a:p>
          <a:p>
            <a:pPr eaLnBrk="1" fontAlgn="auto" hangingPunct="1">
              <a:spcBef>
                <a:spcPts val="0"/>
              </a:spcBef>
              <a:spcAft>
                <a:spcPts val="0"/>
              </a:spcAft>
              <a:defRPr/>
            </a:pPr>
            <a:r>
              <a:rPr lang="pt-BR" i="1" dirty="0">
                <a:solidFill>
                  <a:srgbClr val="CC0000"/>
                </a:solidFill>
                <a:latin typeface="+mj-lt"/>
              </a:rPr>
              <a:t>Quando os membros da Sociedade Civil interagem com os Chefes de Estado, funcionários do governo e agências e atores internacionais, para aumentar a conscientização pública sobre questões que influenciam as políticas e normas internacionais. ”</a:t>
            </a:r>
            <a:br>
              <a:rPr lang="en-US" dirty="0">
                <a:latin typeface="+mj-lt"/>
              </a:rPr>
            </a:br>
            <a:endParaRPr lang="en-US" dirty="0">
              <a:latin typeface="+mj-l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a:extLst>
              <a:ext uri="{FF2B5EF4-FFF2-40B4-BE49-F238E27FC236}">
                <a16:creationId xmlns:a16="http://schemas.microsoft.com/office/drawing/2014/main" id="{3D01D752-095C-B248-8A00-B4D9D526ABA9}"/>
              </a:ext>
            </a:extLst>
          </p:cNvPr>
          <p:cNvSpPr>
            <a:spLocks noChangeArrowheads="1"/>
          </p:cNvSpPr>
          <p:nvPr/>
        </p:nvSpPr>
        <p:spPr bwMode="auto">
          <a:xfrm>
            <a:off x="0" y="-292100"/>
            <a:ext cx="184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a:lnSpc>
                <a:spcPct val="100000"/>
              </a:lnSpc>
              <a:spcBef>
                <a:spcPct val="0"/>
              </a:spcBef>
              <a:buFontTx/>
              <a:buNone/>
            </a:pPr>
            <a:endParaRPr lang="en-US" altLang="en-US" sz="1200">
              <a:solidFill>
                <a:srgbClr val="000000"/>
              </a:solidFill>
              <a:latin typeface="Times New Roman" panose="02020603050405020304" pitchFamily="18" charset="0"/>
              <a:cs typeface="Times New Roman" panose="02020603050405020304" pitchFamily="18" charset="0"/>
            </a:endParaRPr>
          </a:p>
          <a:p>
            <a:pPr defTabSz="914400">
              <a:lnSpc>
                <a:spcPct val="100000"/>
              </a:lnSpc>
              <a:spcBef>
                <a:spcPct val="0"/>
              </a:spcBef>
              <a:buFontTx/>
              <a:buNone/>
            </a:pPr>
            <a:br>
              <a:rPr lang="en-US" altLang="en-US" sz="800"/>
            </a:br>
            <a:endParaRPr lang="en-US" altLang="en-US" sz="1800">
              <a:latin typeface="Arial" panose="020B0604020202020204" pitchFamily="34" charset="0"/>
            </a:endParaRPr>
          </a:p>
        </p:txBody>
      </p:sp>
      <p:sp>
        <p:nvSpPr>
          <p:cNvPr id="132099" name="Rectangle 2">
            <a:extLst>
              <a:ext uri="{FF2B5EF4-FFF2-40B4-BE49-F238E27FC236}">
                <a16:creationId xmlns:a16="http://schemas.microsoft.com/office/drawing/2014/main" id="{B839E80D-0CAD-624D-AD5C-FB76D35B2599}"/>
              </a:ext>
            </a:extLst>
          </p:cNvPr>
          <p:cNvSpPr>
            <a:spLocks noGrp="1" noChangeArrowheads="1"/>
          </p:cNvSpPr>
          <p:nvPr>
            <p:ph type="body" idx="1"/>
          </p:nvPr>
        </p:nvSpPr>
        <p:spPr>
          <a:xfrm>
            <a:off x="7627938" y="1622425"/>
            <a:ext cx="4351337" cy="48942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91440" bIns="0" anchor="ctr">
            <a:spAutoFit/>
          </a:bodyPr>
          <a:lstStyle/>
          <a:p>
            <a:pPr marL="0" indent="0">
              <a:lnSpc>
                <a:spcPct val="100000"/>
              </a:lnSpc>
              <a:spcBef>
                <a:spcPct val="0"/>
              </a:spcBef>
              <a:spcAft>
                <a:spcPct val="0"/>
              </a:spcAft>
              <a:buSzTx/>
              <a:buFontTx/>
              <a:buNone/>
            </a:pPr>
            <a:r>
              <a:rPr lang="en-US" altLang="en-US" sz="2400"/>
              <a:t>Como o fazemos?</a:t>
            </a:r>
          </a:p>
          <a:p>
            <a:pPr marL="0" indent="0">
              <a:lnSpc>
                <a:spcPct val="100000"/>
              </a:lnSpc>
              <a:spcBef>
                <a:spcPct val="0"/>
              </a:spcBef>
              <a:spcAft>
                <a:spcPct val="0"/>
              </a:spcAft>
              <a:buSzTx/>
              <a:buFontTx/>
              <a:buNone/>
            </a:pPr>
            <a:endParaRPr lang="en-US" altLang="en-US" sz="2400"/>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Organizando</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Educar legisladores</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Educar o público sobre o processo legislativo</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 Pesquisa</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 Organização de uma manifestação ou marcha</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 Esforços regulatórios</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Ensino público</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 Mobilização apartidária de eleitores</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conferências educacionais</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Educação/formação</a:t>
            </a:r>
          </a:p>
          <a:p>
            <a:pPr marL="0" indent="0">
              <a:lnSpc>
                <a:spcPct val="100000"/>
              </a:lnSpc>
              <a:spcBef>
                <a:spcPct val="0"/>
              </a:spcBef>
              <a:spcAft>
                <a:spcPct val="0"/>
              </a:spcAft>
              <a:buSzTx/>
              <a:buFontTx/>
              <a:buChar char="•"/>
            </a:pPr>
            <a:r>
              <a:rPr lang="pt-BR" altLang="en-US" sz="1800">
                <a:solidFill>
                  <a:srgbClr val="000000"/>
                </a:solidFill>
                <a:cs typeface="Arial" panose="020B0604020202020204" pitchFamily="34" charset="0"/>
              </a:rPr>
              <a:t>Pressão</a:t>
            </a:r>
            <a:br>
              <a:rPr lang="en-US" altLang="en-US" sz="800"/>
            </a:br>
            <a:endParaRPr lang="en-US" altLang="en-US" sz="1800">
              <a:latin typeface="Arial" panose="020B0604020202020204" pitchFamily="34" charset="0"/>
            </a:endParaRPr>
          </a:p>
        </p:txBody>
      </p:sp>
      <p:sp>
        <p:nvSpPr>
          <p:cNvPr id="7" name="Google Shape;127;p21">
            <a:extLst>
              <a:ext uri="{FF2B5EF4-FFF2-40B4-BE49-F238E27FC236}">
                <a16:creationId xmlns:a16="http://schemas.microsoft.com/office/drawing/2014/main" id="{94DBCECA-8A83-ED47-8797-D18B693411F7}"/>
              </a:ext>
            </a:extLst>
          </p:cNvPr>
          <p:cNvSpPr txBox="1">
            <a:spLocks/>
          </p:cNvSpPr>
          <p:nvPr/>
        </p:nvSpPr>
        <p:spPr>
          <a:xfrm>
            <a:off x="3879850" y="384175"/>
            <a:ext cx="7896225" cy="763588"/>
          </a:xfrm>
          <a:prstGeom prst="rect">
            <a:avLst/>
          </a:prstGeom>
        </p:spPr>
        <p:txBody>
          <a:bodyPr spcFirstLastPara="1" lIns="121900" tIns="121900" rIns="121900" bIns="121900"/>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US" b="1" dirty="0" err="1">
                <a:solidFill>
                  <a:srgbClr val="0B5394"/>
                </a:solidFill>
              </a:rPr>
              <a:t>Advocacia</a:t>
            </a:r>
            <a:r>
              <a:rPr lang="en-US" b="1" dirty="0">
                <a:solidFill>
                  <a:srgbClr val="0B5394"/>
                </a:solidFill>
              </a:rPr>
              <a:t> a </a:t>
            </a:r>
            <a:r>
              <a:rPr lang="en-US" b="1" dirty="0" err="1">
                <a:solidFill>
                  <a:srgbClr val="0B5394"/>
                </a:solidFill>
              </a:rPr>
              <a:t>nível</a:t>
            </a:r>
            <a:r>
              <a:rPr lang="en-US" b="1" dirty="0">
                <a:solidFill>
                  <a:srgbClr val="0B5394"/>
                </a:solidFill>
              </a:rPr>
              <a:t> das bases</a:t>
            </a:r>
          </a:p>
        </p:txBody>
      </p:sp>
      <p:pic>
        <p:nvPicPr>
          <p:cNvPr id="132101" name="Picture 8" descr="C2-HD-BTM.png">
            <a:extLst>
              <a:ext uri="{FF2B5EF4-FFF2-40B4-BE49-F238E27FC236}">
                <a16:creationId xmlns:a16="http://schemas.microsoft.com/office/drawing/2014/main" id="{5C0CC317-868D-E542-B65F-913D75FCF4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58330CD-0BFD-9240-ADFF-B45A9E658088}"/>
              </a:ext>
            </a:extLst>
          </p:cNvPr>
          <p:cNvSpPr/>
          <p:nvPr/>
        </p:nvSpPr>
        <p:spPr>
          <a:xfrm>
            <a:off x="336550" y="1635125"/>
            <a:ext cx="6318250" cy="2862263"/>
          </a:xfrm>
          <a:prstGeom prst="rect">
            <a:avLst/>
          </a:prstGeom>
        </p:spPr>
        <p:txBody>
          <a:bodyPr>
            <a:spAutoFit/>
          </a:bodyPr>
          <a:lstStyle/>
          <a:p>
            <a:pPr eaLnBrk="1" fontAlgn="auto" hangingPunct="1">
              <a:spcBef>
                <a:spcPts val="0"/>
              </a:spcBef>
              <a:spcAft>
                <a:spcPts val="0"/>
              </a:spcAft>
              <a:defRPr/>
            </a:pPr>
            <a:r>
              <a:rPr lang="en-US" dirty="0">
                <a:latin typeface="+mn-lt"/>
              </a:rPr>
              <a:t>“</a:t>
            </a:r>
            <a:r>
              <a:rPr lang="pt-BR" i="1" dirty="0">
                <a:latin typeface="+mn-lt"/>
              </a:rPr>
              <a:t>Comunicação e mobilização do público em geral no envolvimento com representantes eleitos nos níveis local, estadual e federal.</a:t>
            </a:r>
          </a:p>
          <a:p>
            <a:pPr eaLnBrk="1" fontAlgn="auto" hangingPunct="1">
              <a:spcBef>
                <a:spcPts val="0"/>
              </a:spcBef>
              <a:spcAft>
                <a:spcPts val="0"/>
              </a:spcAft>
              <a:defRPr/>
            </a:pPr>
            <a:r>
              <a:rPr lang="pt-BR" i="1" dirty="0">
                <a:latin typeface="+mn-lt"/>
              </a:rPr>
              <a:t>Os advogados da base trabalham na conscientização do público em geral sobre questões para que o público em geral possa influenciar a percepção, regulamentos e políticas públicas. ”</a:t>
            </a:r>
            <a:endParaRPr lang="en-US" dirty="0">
              <a:latin typeface="+mn-lt"/>
            </a:endParaRPr>
          </a:p>
          <a:p>
            <a:pPr eaLnBrk="1" fontAlgn="auto" hangingPunct="1">
              <a:spcBef>
                <a:spcPts val="0"/>
              </a:spcBef>
              <a:spcAft>
                <a:spcPts val="0"/>
              </a:spcAft>
              <a:defRPr/>
            </a:pPr>
            <a:br>
              <a:rPr lang="en-US" dirty="0">
                <a:latin typeface="+mn-lt"/>
              </a:rPr>
            </a:br>
            <a:br>
              <a:rPr lang="en-US" dirty="0">
                <a:latin typeface="+mj-lt"/>
              </a:rPr>
            </a:br>
            <a:endParaRPr lang="en-US" dirty="0">
              <a:latin typeface="+mj-lt"/>
            </a:endParaRPr>
          </a:p>
        </p:txBody>
      </p:sp>
      <p:pic>
        <p:nvPicPr>
          <p:cNvPr id="132103" name="Picture 2">
            <a:extLst>
              <a:ext uri="{FF2B5EF4-FFF2-40B4-BE49-F238E27FC236}">
                <a16:creationId xmlns:a16="http://schemas.microsoft.com/office/drawing/2014/main" id="{15F3862E-7E77-E64B-AFBE-213D6E573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3381375"/>
            <a:ext cx="24288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Rectangle 3">
            <a:extLst>
              <a:ext uri="{FF2B5EF4-FFF2-40B4-BE49-F238E27FC236}">
                <a16:creationId xmlns:a16="http://schemas.microsoft.com/office/drawing/2014/main" id="{7842A31D-1574-FE46-B8BE-61076552CC26}"/>
              </a:ext>
            </a:extLst>
          </p:cNvPr>
          <p:cNvSpPr>
            <a:spLocks noChangeArrowheads="1"/>
          </p:cNvSpPr>
          <p:nvPr/>
        </p:nvSpPr>
        <p:spPr bwMode="auto">
          <a:xfrm>
            <a:off x="0" y="-200025"/>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a:lnSpc>
                <a:spcPct val="100000"/>
              </a:lnSpc>
              <a:spcBef>
                <a:spcPct val="0"/>
              </a:spcBef>
              <a:buFontTx/>
              <a:buNone/>
            </a:pPr>
            <a:br>
              <a:rPr lang="en-US" altLang="en-US" sz="800"/>
            </a:br>
            <a:endParaRPr lang="en-US" altLang="en-US" sz="1800">
              <a:latin typeface="Arial" panose="020B0604020202020204" pitchFamily="34" charset="0"/>
            </a:endParaRPr>
          </a:p>
        </p:txBody>
      </p:sp>
      <p:sp>
        <p:nvSpPr>
          <p:cNvPr id="132105" name="Rectangle 4">
            <a:extLst>
              <a:ext uri="{FF2B5EF4-FFF2-40B4-BE49-F238E27FC236}">
                <a16:creationId xmlns:a16="http://schemas.microsoft.com/office/drawing/2014/main" id="{8FF930F1-63CA-E04B-B822-D4909C571D38}"/>
              </a:ext>
            </a:extLst>
          </p:cNvPr>
          <p:cNvSpPr>
            <a:spLocks noChangeArrowheads="1"/>
          </p:cNvSpPr>
          <p:nvPr/>
        </p:nvSpPr>
        <p:spPr bwMode="auto">
          <a:xfrm>
            <a:off x="152400" y="-185738"/>
            <a:ext cx="184150" cy="67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a:lnSpc>
                <a:spcPct val="100000"/>
              </a:lnSpc>
              <a:spcBef>
                <a:spcPct val="0"/>
              </a:spcBef>
              <a:buFontTx/>
              <a:buNone/>
            </a:pPr>
            <a:endParaRPr lang="en-US" altLang="en-US" sz="1800">
              <a:latin typeface="Arial" panose="020B0604020202020204" pitchFamily="34" charset="0"/>
            </a:endParaRPr>
          </a:p>
          <a:p>
            <a:pPr defTabSz="914400">
              <a:lnSpc>
                <a:spcPct val="100000"/>
              </a:lnSpc>
              <a:spcBef>
                <a:spcPct val="0"/>
              </a:spcBef>
              <a:buFontTx/>
              <a:buNone/>
            </a:pPr>
            <a:br>
              <a:rPr lang="en-US" altLang="en-US" sz="800"/>
            </a:br>
            <a:endParaRPr lang="en-US" altLang="en-US" sz="1800">
              <a:latin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2">
            <a:extLst>
              <a:ext uri="{FF2B5EF4-FFF2-40B4-BE49-F238E27FC236}">
                <a16:creationId xmlns:a16="http://schemas.microsoft.com/office/drawing/2014/main" id="{973C97DD-0B41-0140-82F5-BECB5A60D5D2}"/>
              </a:ext>
            </a:extLst>
          </p:cNvPr>
          <p:cNvSpPr>
            <a:spLocks noGrp="1"/>
          </p:cNvSpPr>
          <p:nvPr>
            <p:ph type="body" idx="1"/>
          </p:nvPr>
        </p:nvSpPr>
        <p:spPr>
          <a:xfrm>
            <a:off x="271463" y="1895475"/>
            <a:ext cx="3190875" cy="3962400"/>
          </a:xfrm>
        </p:spPr>
        <p:txBody>
          <a:bodyPr/>
          <a:lstStyle/>
          <a:p>
            <a:pPr marL="150813" indent="0" eaLnBrk="1" hangingPunct="1">
              <a:spcBef>
                <a:spcPct val="0"/>
              </a:spcBef>
              <a:spcAft>
                <a:spcPct val="0"/>
              </a:spcAft>
              <a:buFont typeface="Arial" panose="020B0604020202020204" pitchFamily="34" charset="0"/>
              <a:buNone/>
            </a:pPr>
            <a:r>
              <a:rPr lang="pt-BR" altLang="pt-BR"/>
              <a:t>Ouvimos o apelo dos nossos membros, das mulheres e crianças em todo o mundo, para que a crescente questão das famílias sem-teto seja abordada ...</a:t>
            </a:r>
            <a:endParaRPr lang="en-US" altLang="pt-BR"/>
          </a:p>
        </p:txBody>
      </p:sp>
      <p:sp>
        <p:nvSpPr>
          <p:cNvPr id="4" name="Google Shape;127;p21">
            <a:extLst>
              <a:ext uri="{FF2B5EF4-FFF2-40B4-BE49-F238E27FC236}">
                <a16:creationId xmlns:a16="http://schemas.microsoft.com/office/drawing/2014/main" id="{82E32525-8D14-3148-B614-79FF1671A5F6}"/>
              </a:ext>
            </a:extLst>
          </p:cNvPr>
          <p:cNvSpPr txBox="1">
            <a:spLocks noGrp="1"/>
          </p:cNvSpPr>
          <p:nvPr>
            <p:ph type="title"/>
          </p:nvPr>
        </p:nvSpPr>
        <p:spPr>
          <a:xfrm>
            <a:off x="3462338" y="496888"/>
            <a:ext cx="8313737" cy="860425"/>
          </a:xfrm>
        </p:spPr>
        <p:txBody>
          <a:bodyPr lIns="121900" tIns="121900" rIns="121900" bIns="121900"/>
          <a:lstStyle/>
          <a:p>
            <a:pPr eaLnBrk="1" fontAlgn="auto" hangingPunct="1">
              <a:defRPr/>
            </a:pPr>
            <a:r>
              <a:rPr lang="en" b="1" dirty="0">
                <a:solidFill>
                  <a:srgbClr val="0B5394"/>
                </a:solidFill>
              </a:rPr>
              <a:t>UNANIMA I</a:t>
            </a:r>
            <a:r>
              <a:rPr lang="en-US" b="1" dirty="0">
                <a:solidFill>
                  <a:srgbClr val="0B5394"/>
                </a:solidFill>
              </a:rPr>
              <a:t>n</a:t>
            </a:r>
            <a:r>
              <a:rPr lang="en" b="1" dirty="0">
                <a:solidFill>
                  <a:srgbClr val="0B5394"/>
                </a:solidFill>
              </a:rPr>
              <a:t>tern</a:t>
            </a:r>
            <a:r>
              <a:rPr lang="pt-BR" b="1" dirty="0">
                <a:solidFill>
                  <a:srgbClr val="0B5394"/>
                </a:solidFill>
              </a:rPr>
              <a:t>a</a:t>
            </a:r>
            <a:r>
              <a:rPr lang="en" b="1" dirty="0">
                <a:solidFill>
                  <a:srgbClr val="0B5394"/>
                </a:solidFill>
              </a:rPr>
              <a:t>Cional &amp;  </a:t>
            </a:r>
            <a:r>
              <a:rPr lang="en-US" b="1" dirty="0" err="1">
                <a:solidFill>
                  <a:srgbClr val="0B5394"/>
                </a:solidFill>
              </a:rPr>
              <a:t>Familias</a:t>
            </a:r>
            <a:r>
              <a:rPr lang="en-US" b="1" dirty="0">
                <a:solidFill>
                  <a:srgbClr val="0B5394"/>
                </a:solidFill>
              </a:rPr>
              <a:t> </a:t>
            </a:r>
            <a:r>
              <a:rPr lang="en-US" b="1" dirty="0" err="1">
                <a:solidFill>
                  <a:srgbClr val="0B5394"/>
                </a:solidFill>
              </a:rPr>
              <a:t>desabrigadas</a:t>
            </a:r>
            <a:endParaRPr b="1" dirty="0">
              <a:solidFill>
                <a:srgbClr val="0B5394"/>
              </a:solidFill>
            </a:endParaRPr>
          </a:p>
        </p:txBody>
      </p:sp>
      <p:sp>
        <p:nvSpPr>
          <p:cNvPr id="5" name="Arrow: Right 4">
            <a:extLst>
              <a:ext uri="{FF2B5EF4-FFF2-40B4-BE49-F238E27FC236}">
                <a16:creationId xmlns:a16="http://schemas.microsoft.com/office/drawing/2014/main" id="{F8E7BB03-B6EE-674F-8549-168AC4603E40}"/>
              </a:ext>
            </a:extLst>
          </p:cNvPr>
          <p:cNvSpPr/>
          <p:nvPr/>
        </p:nvSpPr>
        <p:spPr>
          <a:xfrm>
            <a:off x="3652838" y="3429000"/>
            <a:ext cx="758825" cy="89535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Arrow: Right 5">
            <a:extLst>
              <a:ext uri="{FF2B5EF4-FFF2-40B4-BE49-F238E27FC236}">
                <a16:creationId xmlns:a16="http://schemas.microsoft.com/office/drawing/2014/main" id="{A36F2003-60FE-214E-971D-85B3D6A79DAA}"/>
              </a:ext>
            </a:extLst>
          </p:cNvPr>
          <p:cNvSpPr/>
          <p:nvPr/>
        </p:nvSpPr>
        <p:spPr>
          <a:xfrm>
            <a:off x="7715250" y="3429000"/>
            <a:ext cx="757238" cy="89535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4150" name="Text Placeholder 2">
            <a:extLst>
              <a:ext uri="{FF2B5EF4-FFF2-40B4-BE49-F238E27FC236}">
                <a16:creationId xmlns:a16="http://schemas.microsoft.com/office/drawing/2014/main" id="{92A1E90E-7C66-814B-B932-04433458FCE7}"/>
              </a:ext>
            </a:extLst>
          </p:cNvPr>
          <p:cNvSpPr txBox="1">
            <a:spLocks/>
          </p:cNvSpPr>
          <p:nvPr/>
        </p:nvSpPr>
        <p:spPr bwMode="auto">
          <a:xfrm>
            <a:off x="4540250" y="2128838"/>
            <a:ext cx="3046413"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50813">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1217613" indent="-422275">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827213" indent="-422275">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2436813" indent="-422275">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3046413" indent="-422275">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35036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39608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44180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48752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eaLnBrk="1" hangingPunct="1">
              <a:spcBef>
                <a:spcPct val="0"/>
              </a:spcBef>
              <a:buSzPts val="1800"/>
              <a:buFont typeface="Arial" panose="020B0604020202020204" pitchFamily="34" charset="0"/>
              <a:buNone/>
            </a:pPr>
            <a:r>
              <a:rPr lang="pt-BR" altLang="pt-BR"/>
              <a:t>Desde 2018, investimos tempo e recursos em advocacia, por meio de pesquisas, sobre a questão dos Sem-teto e o Trauma Familiar.</a:t>
            </a:r>
            <a:endParaRPr lang="en-US" altLang="pt-BR"/>
          </a:p>
        </p:txBody>
      </p:sp>
      <p:sp>
        <p:nvSpPr>
          <p:cNvPr id="134151" name="Text Placeholder 2">
            <a:extLst>
              <a:ext uri="{FF2B5EF4-FFF2-40B4-BE49-F238E27FC236}">
                <a16:creationId xmlns:a16="http://schemas.microsoft.com/office/drawing/2014/main" id="{F3295745-AF35-2F42-89A4-BF454FA97274}"/>
              </a:ext>
            </a:extLst>
          </p:cNvPr>
          <p:cNvSpPr txBox="1">
            <a:spLocks/>
          </p:cNvSpPr>
          <p:nvPr/>
        </p:nvSpPr>
        <p:spPr bwMode="auto">
          <a:xfrm>
            <a:off x="8701088" y="1895475"/>
            <a:ext cx="3046412"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50813">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1217613" indent="-422275">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827213" indent="-422275">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2436813" indent="-422275">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3046413" indent="-422275">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35036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39608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44180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4875213" indent="-422275"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eaLnBrk="1" hangingPunct="1">
              <a:spcBef>
                <a:spcPct val="0"/>
              </a:spcBef>
              <a:buSzPts val="1800"/>
              <a:buFont typeface="Arial" panose="020B0604020202020204" pitchFamily="34" charset="0"/>
              <a:buNone/>
            </a:pPr>
            <a:r>
              <a:rPr lang="pt-BR" altLang="pt-BR"/>
              <a:t>Compartilhamos nossa pesquisa; educamos e advocamos com convicção e confiabilidade,</a:t>
            </a:r>
          </a:p>
          <a:p>
            <a:pPr defTabSz="914400" eaLnBrk="1" hangingPunct="1">
              <a:spcBef>
                <a:spcPct val="0"/>
              </a:spcBef>
              <a:buSzPts val="1800"/>
              <a:buFont typeface="Arial" panose="020B0604020202020204" pitchFamily="34" charset="0"/>
              <a:buNone/>
            </a:pPr>
            <a:r>
              <a:rPr lang="pt-BR" altLang="pt-BR"/>
              <a:t>tornando-nos conhecidas como especialistas no assunto</a:t>
            </a:r>
            <a:endParaRPr lang="en-US" altLang="pt-BR"/>
          </a:p>
        </p:txBody>
      </p:sp>
      <p:pic>
        <p:nvPicPr>
          <p:cNvPr id="134152" name="Graphic 11" descr="Globe">
            <a:extLst>
              <a:ext uri="{FF2B5EF4-FFF2-40B4-BE49-F238E27FC236}">
                <a16:creationId xmlns:a16="http://schemas.microsoft.com/office/drawing/2014/main" id="{1D21DF5C-F648-C74F-B7AE-F814B23DDF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4637088"/>
            <a:ext cx="1808162"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Graphic 13" descr="Earth Globe   Asia">
            <a:extLst>
              <a:ext uri="{FF2B5EF4-FFF2-40B4-BE49-F238E27FC236}">
                <a16:creationId xmlns:a16="http://schemas.microsoft.com/office/drawing/2014/main" id="{68EE8D51-540F-BA44-A2C7-3B80093E05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788" y="4813300"/>
            <a:ext cx="16319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Graphic 15" descr="Books">
            <a:extLst>
              <a:ext uri="{FF2B5EF4-FFF2-40B4-BE49-F238E27FC236}">
                <a16:creationId xmlns:a16="http://schemas.microsoft.com/office/drawing/2014/main" id="{75BE6575-183D-9242-BDE4-9176376B27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6050" y="4691063"/>
            <a:ext cx="167481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Graphic 17" descr="Lecturer">
            <a:extLst>
              <a:ext uri="{FF2B5EF4-FFF2-40B4-BE49-F238E27FC236}">
                <a16:creationId xmlns:a16="http://schemas.microsoft.com/office/drawing/2014/main" id="{8CDF0935-DD01-5944-BCED-1B47A59DA8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36100" y="4691063"/>
            <a:ext cx="1576388"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Google Shape;214;p33">
            <a:extLst>
              <a:ext uri="{FF2B5EF4-FFF2-40B4-BE49-F238E27FC236}">
                <a16:creationId xmlns:a16="http://schemas.microsoft.com/office/drawing/2014/main" id="{45B82E74-2789-8143-9F5C-C6386C490752}"/>
              </a:ext>
            </a:extLst>
          </p:cNvPr>
          <p:cNvSpPr txBox="1">
            <a:spLocks noGrp="1"/>
          </p:cNvSpPr>
          <p:nvPr>
            <p:ph type="title"/>
          </p:nvPr>
        </p:nvSpPr>
        <p:spPr>
          <a:xfrm>
            <a:off x="1638300" y="376238"/>
            <a:ext cx="10137775" cy="1741487"/>
          </a:xfrm>
        </p:spPr>
        <p:txBody>
          <a:bodyPr lIns="121900" tIns="121900" rIns="121900" bIns="121900"/>
          <a:lstStyle/>
          <a:p>
            <a:pPr eaLnBrk="1" fontAlgn="auto" hangingPunct="1">
              <a:defRPr/>
            </a:pPr>
            <a:r>
              <a:rPr lang="pt-BR" b="1" dirty="0">
                <a:solidFill>
                  <a:srgbClr val="0B5394"/>
                </a:solidFill>
              </a:rPr>
              <a:t>Como a</a:t>
            </a:r>
            <a:r>
              <a:rPr lang="en" b="1" dirty="0">
                <a:solidFill>
                  <a:srgbClr val="0B5394"/>
                </a:solidFill>
              </a:rPr>
              <a:t> UNANIMA InternaCional Advoca </a:t>
            </a:r>
            <a:r>
              <a:rPr lang="pt-BR" b="1" dirty="0">
                <a:solidFill>
                  <a:srgbClr val="0B5394"/>
                </a:solidFill>
              </a:rPr>
              <a:t>para solucionar a questão dos desabrigados</a:t>
            </a:r>
            <a:r>
              <a:rPr lang="en" b="1" dirty="0">
                <a:solidFill>
                  <a:srgbClr val="0B5394"/>
                </a:solidFill>
              </a:rPr>
              <a:t>?</a:t>
            </a:r>
            <a:endParaRPr b="1" dirty="0">
              <a:solidFill>
                <a:srgbClr val="0B5394"/>
              </a:solidFill>
            </a:endParaRPr>
          </a:p>
        </p:txBody>
      </p:sp>
      <p:sp>
        <p:nvSpPr>
          <p:cNvPr id="215" name="Google Shape;215;p33">
            <a:extLst>
              <a:ext uri="{FF2B5EF4-FFF2-40B4-BE49-F238E27FC236}">
                <a16:creationId xmlns:a16="http://schemas.microsoft.com/office/drawing/2014/main" id="{5069F4BD-8E5B-A540-82D4-67ACB2F0AC8B}"/>
              </a:ext>
            </a:extLst>
          </p:cNvPr>
          <p:cNvSpPr txBox="1">
            <a:spLocks noGrp="1"/>
          </p:cNvSpPr>
          <p:nvPr>
            <p:ph type="body" idx="1"/>
          </p:nvPr>
        </p:nvSpPr>
        <p:spPr>
          <a:xfrm>
            <a:off x="415925" y="1811338"/>
            <a:ext cx="11360150" cy="1200150"/>
          </a:xfrm>
        </p:spPr>
        <p:txBody>
          <a:bodyPr lIns="121900" tIns="121900" rIns="121900" bIns="121900" rtlCol="0"/>
          <a:lstStyle/>
          <a:p>
            <a:pPr marL="0" indent="0" eaLnBrk="1" fontAlgn="auto" hangingPunct="1">
              <a:spcBef>
                <a:spcPts val="1067"/>
              </a:spcBef>
              <a:spcAft>
                <a:spcPts val="2133"/>
              </a:spcAft>
              <a:buFont typeface="Arial" panose="020B0604020202020204" pitchFamily="34" charset="0"/>
              <a:buNone/>
              <a:defRPr/>
            </a:pPr>
            <a:r>
              <a:rPr lang="pt-BR" sz="2000" dirty="0"/>
              <a:t>Famílias, especificamente mulheres e crianças, são frequentemente consideradas sem-teto ocultas e, portanto, muitas vezes são esquecidas. Nós as defendemos de várias formas:</a:t>
            </a:r>
          </a:p>
          <a:p>
            <a:pPr marL="342900" indent="-342900" eaLnBrk="1" fontAlgn="auto" hangingPunct="1">
              <a:spcBef>
                <a:spcPts val="1067"/>
              </a:spcBef>
              <a:spcAft>
                <a:spcPts val="2133"/>
              </a:spcAft>
              <a:defRPr/>
            </a:pPr>
            <a:r>
              <a:rPr lang="en-AU" sz="2000" dirty="0" err="1"/>
              <a:t>Pesquisa</a:t>
            </a:r>
            <a:endParaRPr lang="en-AU" sz="2000" dirty="0"/>
          </a:p>
          <a:p>
            <a:pPr marL="342900" indent="-342900" eaLnBrk="1" fontAlgn="auto" hangingPunct="1">
              <a:spcBef>
                <a:spcPts val="1067"/>
              </a:spcBef>
              <a:spcAft>
                <a:spcPts val="2133"/>
              </a:spcAft>
              <a:defRPr/>
            </a:pPr>
            <a:r>
              <a:rPr lang="en-AU" sz="2000" dirty="0" err="1"/>
              <a:t>Advocacia</a:t>
            </a:r>
            <a:r>
              <a:rPr lang="en-AU" sz="2000" dirty="0"/>
              <a:t> </a:t>
            </a:r>
            <a:r>
              <a:rPr lang="en-AU" sz="2000" dirty="0" err="1"/>
              <a:t>direta</a:t>
            </a:r>
            <a:endParaRPr lang="en-AU" sz="2000" dirty="0"/>
          </a:p>
          <a:p>
            <a:pPr marL="457200" indent="-457200" eaLnBrk="1" fontAlgn="auto" hangingPunct="1">
              <a:spcBef>
                <a:spcPts val="1067"/>
              </a:spcBef>
              <a:spcAft>
                <a:spcPts val="2133"/>
              </a:spcAft>
              <a:defRPr/>
            </a:pPr>
            <a:r>
              <a:rPr lang="en-AU" sz="2000" dirty="0" err="1"/>
              <a:t>Trabalho</a:t>
            </a:r>
            <a:r>
              <a:rPr lang="en-AU" sz="2000" dirty="0"/>
              <a:t> </a:t>
            </a:r>
            <a:r>
              <a:rPr lang="en-AU" sz="2000" dirty="0" err="1"/>
              <a:t>em</a:t>
            </a:r>
            <a:r>
              <a:rPr lang="en-AU" sz="2000" dirty="0"/>
              <a:t> rede </a:t>
            </a:r>
          </a:p>
          <a:p>
            <a:pPr marL="457200" indent="-457200" eaLnBrk="1" fontAlgn="auto" hangingPunct="1">
              <a:spcBef>
                <a:spcPts val="1067"/>
              </a:spcBef>
              <a:spcAft>
                <a:spcPts val="2133"/>
              </a:spcAft>
              <a:defRPr/>
            </a:pPr>
            <a:r>
              <a:rPr lang="en-AU" sz="2000" dirty="0" err="1"/>
              <a:t>Parcerias</a:t>
            </a:r>
            <a:r>
              <a:rPr lang="en-AU" sz="2000" dirty="0"/>
              <a:t> </a:t>
            </a:r>
          </a:p>
          <a:p>
            <a:pPr marL="457200" indent="-457200" eaLnBrk="1" fontAlgn="auto" hangingPunct="1">
              <a:spcBef>
                <a:spcPts val="1067"/>
              </a:spcBef>
              <a:spcAft>
                <a:spcPts val="2133"/>
              </a:spcAft>
              <a:defRPr/>
            </a:pPr>
            <a:r>
              <a:rPr lang="en-AU" sz="2000" dirty="0" err="1"/>
              <a:t>Eventos</a:t>
            </a:r>
            <a:r>
              <a:rPr lang="en-AU" sz="2000" dirty="0"/>
              <a:t> </a:t>
            </a:r>
            <a:endParaRPr sz="2000" dirty="0"/>
          </a:p>
        </p:txBody>
      </p:sp>
      <p:pic>
        <p:nvPicPr>
          <p:cNvPr id="135172" name="Picture 1">
            <a:extLst>
              <a:ext uri="{FF2B5EF4-FFF2-40B4-BE49-F238E27FC236}">
                <a16:creationId xmlns:a16="http://schemas.microsoft.com/office/drawing/2014/main" id="{0424B424-38AF-1140-A2F3-78031AE03E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5288" y="3319463"/>
            <a:ext cx="249078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a:extLst>
              <a:ext uri="{FF2B5EF4-FFF2-40B4-BE49-F238E27FC236}">
                <a16:creationId xmlns:a16="http://schemas.microsoft.com/office/drawing/2014/main" id="{6DC9D9F3-9915-5947-96A1-627D8D6998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0388" y="3344863"/>
            <a:ext cx="444500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8" descr="C2-HD-BTM.png">
            <a:extLst>
              <a:ext uri="{FF2B5EF4-FFF2-40B4-BE49-F238E27FC236}">
                <a16:creationId xmlns:a16="http://schemas.microsoft.com/office/drawing/2014/main" id="{4FAD64E7-02DD-084A-8585-C31934D9F7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82;p28">
            <a:extLst>
              <a:ext uri="{FF2B5EF4-FFF2-40B4-BE49-F238E27FC236}">
                <a16:creationId xmlns:a16="http://schemas.microsoft.com/office/drawing/2014/main" id="{40E3CA9E-E975-3F4F-A4CF-315E077F5ECC}"/>
              </a:ext>
            </a:extLst>
          </p:cNvPr>
          <p:cNvSpPr txBox="1">
            <a:spLocks noGrp="1"/>
          </p:cNvSpPr>
          <p:nvPr>
            <p:ph type="title"/>
          </p:nvPr>
        </p:nvSpPr>
        <p:spPr>
          <a:xfrm>
            <a:off x="415925" y="701675"/>
            <a:ext cx="11360150" cy="763588"/>
          </a:xfrm>
        </p:spPr>
        <p:txBody>
          <a:bodyPr lIns="121900" tIns="121900" rIns="121900" bIns="121900"/>
          <a:lstStyle/>
          <a:p>
            <a:pPr eaLnBrk="1" fontAlgn="auto" hangingPunct="1">
              <a:defRPr/>
            </a:pPr>
            <a:r>
              <a:rPr lang="en-US" b="1" dirty="0" err="1">
                <a:solidFill>
                  <a:srgbClr val="0B5394"/>
                </a:solidFill>
              </a:rPr>
              <a:t>Principais</a:t>
            </a:r>
            <a:r>
              <a:rPr lang="en-US" b="1" dirty="0">
                <a:solidFill>
                  <a:srgbClr val="0B5394"/>
                </a:solidFill>
              </a:rPr>
              <a:t> </a:t>
            </a:r>
            <a:r>
              <a:rPr lang="en-US" b="1" dirty="0" err="1">
                <a:solidFill>
                  <a:srgbClr val="0B5394"/>
                </a:solidFill>
              </a:rPr>
              <a:t>questões</a:t>
            </a:r>
            <a:r>
              <a:rPr lang="en-US" b="1" dirty="0">
                <a:solidFill>
                  <a:srgbClr val="0B5394"/>
                </a:solidFill>
              </a:rPr>
              <a:t> para </a:t>
            </a:r>
            <a:r>
              <a:rPr lang="en-US" b="1" dirty="0" err="1">
                <a:solidFill>
                  <a:srgbClr val="0B5394"/>
                </a:solidFill>
              </a:rPr>
              <a:t>Advocacia</a:t>
            </a:r>
            <a:endParaRPr b="1" dirty="0">
              <a:solidFill>
                <a:srgbClr val="0B5394"/>
              </a:solidFill>
            </a:endParaRPr>
          </a:p>
        </p:txBody>
      </p:sp>
      <p:sp>
        <p:nvSpPr>
          <p:cNvPr id="137219" name="Google Shape;183;p28">
            <a:extLst>
              <a:ext uri="{FF2B5EF4-FFF2-40B4-BE49-F238E27FC236}">
                <a16:creationId xmlns:a16="http://schemas.microsoft.com/office/drawing/2014/main" id="{1E5C5428-DF43-CF4C-A39A-681BB33C99FE}"/>
              </a:ext>
            </a:extLst>
          </p:cNvPr>
          <p:cNvSpPr>
            <a:spLocks noGrp="1"/>
          </p:cNvSpPr>
          <p:nvPr>
            <p:ph type="body" idx="1"/>
          </p:nvPr>
        </p:nvSpPr>
        <p:spPr>
          <a:xfrm>
            <a:off x="4748213" y="1674813"/>
            <a:ext cx="7027862" cy="4554537"/>
          </a:xfrm>
        </p:spPr>
        <p:txBody>
          <a:bodyPr lIns="121900" tIns="121900" rIns="121900" bIns="121900"/>
          <a:lstStyle/>
          <a:p>
            <a:pPr marL="608013" indent="-455613" eaLnBrk="1" hangingPunct="1">
              <a:lnSpc>
                <a:spcPct val="107000"/>
              </a:lnSpc>
              <a:spcBef>
                <a:spcPct val="0"/>
              </a:spcBef>
              <a:spcAft>
                <a:spcPct val="0"/>
              </a:spcAft>
              <a:buClr>
                <a:srgbClr val="000000"/>
              </a:buClr>
            </a:pPr>
            <a:r>
              <a:rPr lang="pt-BR" altLang="pt-BR">
                <a:solidFill>
                  <a:srgbClr val="000000"/>
                </a:solidFill>
              </a:rPr>
              <a:t>Que as vozes de mulheres e crianças com experiência vivida sejam ouvidas, inclusive nas discussões e no tratamento da questão</a:t>
            </a:r>
          </a:p>
          <a:p>
            <a:pPr marL="608013" indent="-455613" eaLnBrk="1" hangingPunct="1">
              <a:lnSpc>
                <a:spcPct val="107000"/>
              </a:lnSpc>
              <a:spcBef>
                <a:spcPct val="0"/>
              </a:spcBef>
              <a:spcAft>
                <a:spcPct val="0"/>
              </a:spcAft>
              <a:buClr>
                <a:srgbClr val="000000"/>
              </a:buClr>
            </a:pPr>
            <a:r>
              <a:rPr lang="pt-BR" altLang="pt-BR">
                <a:solidFill>
                  <a:srgbClr val="000000"/>
                </a:solidFill>
              </a:rPr>
              <a:t>Para que os Estados Membros da ONU sigam e cumpram os compromissos que assumiram, incluindo, entre outros, a agenda de 2030, a Declaração dos Direitos Humanos, etc.</a:t>
            </a:r>
          </a:p>
          <a:p>
            <a:pPr marL="608013" indent="-455613" eaLnBrk="1" hangingPunct="1">
              <a:lnSpc>
                <a:spcPct val="107000"/>
              </a:lnSpc>
              <a:spcBef>
                <a:spcPct val="0"/>
              </a:spcBef>
              <a:spcAft>
                <a:spcPct val="0"/>
              </a:spcAft>
              <a:buClr>
                <a:srgbClr val="000000"/>
              </a:buClr>
            </a:pPr>
            <a:r>
              <a:rPr lang="pt-BR" altLang="pt-BR">
                <a:solidFill>
                  <a:srgbClr val="000000"/>
                </a:solidFill>
              </a:rPr>
              <a:t>Políticas sensíveis ao gênero e à família</a:t>
            </a:r>
          </a:p>
          <a:p>
            <a:pPr marL="608013" indent="-455613" eaLnBrk="1" hangingPunct="1">
              <a:lnSpc>
                <a:spcPct val="107000"/>
              </a:lnSpc>
              <a:spcBef>
                <a:spcPct val="0"/>
              </a:spcBef>
              <a:spcAft>
                <a:spcPct val="0"/>
              </a:spcAft>
              <a:buClr>
                <a:srgbClr val="000000"/>
              </a:buClr>
            </a:pPr>
            <a:r>
              <a:rPr lang="pt-BR" altLang="pt-BR">
                <a:solidFill>
                  <a:srgbClr val="000000"/>
                </a:solidFill>
              </a:rPr>
              <a:t>Habitação em Primeiro Lugar com Suportes</a:t>
            </a:r>
          </a:p>
          <a:p>
            <a:pPr marL="608013" indent="-455613" eaLnBrk="1" hangingPunct="1">
              <a:lnSpc>
                <a:spcPct val="107000"/>
              </a:lnSpc>
              <a:spcBef>
                <a:spcPct val="0"/>
              </a:spcBef>
              <a:spcAft>
                <a:spcPct val="0"/>
              </a:spcAft>
              <a:buClr>
                <a:srgbClr val="000000"/>
              </a:buClr>
            </a:pPr>
            <a:r>
              <a:rPr lang="pt-BR" altLang="pt-BR">
                <a:solidFill>
                  <a:srgbClr val="000000"/>
                </a:solidFill>
              </a:rPr>
              <a:t>Uma mudança de paradigma para que os sem-teto sejam vistos como uma questão relacionada aos direitos humanos e civis</a:t>
            </a:r>
            <a:endParaRPr lang="en-US" altLang="pt-BR">
              <a:solidFill>
                <a:srgbClr val="000000"/>
              </a:solidFill>
            </a:endParaRPr>
          </a:p>
        </p:txBody>
      </p:sp>
      <p:pic>
        <p:nvPicPr>
          <p:cNvPr id="137220" name="Picture 4" descr="C2-HD-BTM.png">
            <a:extLst>
              <a:ext uri="{FF2B5EF4-FFF2-40B4-BE49-F238E27FC236}">
                <a16:creationId xmlns:a16="http://schemas.microsoft.com/office/drawing/2014/main" id="{1C4AAE55-94B8-D64E-9BBC-BE276E20F8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2" descr="A person sitting on a bicycle&#10;&#10;Description automatically generated">
            <a:extLst>
              <a:ext uri="{FF2B5EF4-FFF2-40B4-BE49-F238E27FC236}">
                <a16:creationId xmlns:a16="http://schemas.microsoft.com/office/drawing/2014/main" id="{7CA76973-5C1F-A745-B1E5-197D03449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2200275"/>
            <a:ext cx="46164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60;p14">
            <a:extLst>
              <a:ext uri="{FF2B5EF4-FFF2-40B4-BE49-F238E27FC236}">
                <a16:creationId xmlns:a16="http://schemas.microsoft.com/office/drawing/2014/main" id="{9F19D20F-D7A8-9141-A46C-17987031FD83}"/>
              </a:ext>
            </a:extLst>
          </p:cNvPr>
          <p:cNvSpPr txBox="1">
            <a:spLocks noGrp="1"/>
          </p:cNvSpPr>
          <p:nvPr>
            <p:ph type="title"/>
          </p:nvPr>
        </p:nvSpPr>
        <p:spPr>
          <a:xfrm>
            <a:off x="415925" y="593725"/>
            <a:ext cx="11360150" cy="763588"/>
          </a:xfrm>
        </p:spPr>
        <p:txBody>
          <a:bodyPr lIns="121900" tIns="121900" rIns="121900" bIns="121900"/>
          <a:lstStyle/>
          <a:p>
            <a:pPr eaLnBrk="1" fontAlgn="auto" hangingPunct="1">
              <a:defRPr/>
            </a:pPr>
            <a:r>
              <a:rPr lang="en" b="1" dirty="0">
                <a:solidFill>
                  <a:schemeClr val="accent5">
                    <a:lumMod val="75000"/>
                  </a:schemeClr>
                </a:solidFill>
              </a:rPr>
              <a:t>Facet</a:t>
            </a:r>
            <a:r>
              <a:rPr lang="pt-BR" b="1" dirty="0">
                <a:solidFill>
                  <a:schemeClr val="accent5">
                    <a:lumMod val="75000"/>
                  </a:schemeClr>
                </a:solidFill>
              </a:rPr>
              <a:t>a</a:t>
            </a:r>
            <a:r>
              <a:rPr lang="en" b="1" dirty="0">
                <a:solidFill>
                  <a:schemeClr val="accent5">
                    <a:lumMod val="75000"/>
                  </a:schemeClr>
                </a:solidFill>
              </a:rPr>
              <a:t>s </a:t>
            </a:r>
            <a:r>
              <a:rPr lang="pt-BR" b="1" dirty="0">
                <a:solidFill>
                  <a:schemeClr val="accent5">
                    <a:lumMod val="75000"/>
                  </a:schemeClr>
                </a:solidFill>
              </a:rPr>
              <a:t>da pesquisa</a:t>
            </a:r>
            <a:endParaRPr b="1" dirty="0">
              <a:solidFill>
                <a:schemeClr val="accent5">
                  <a:lumMod val="75000"/>
                </a:schemeClr>
              </a:solidFill>
            </a:endParaRPr>
          </a:p>
        </p:txBody>
      </p:sp>
      <p:sp>
        <p:nvSpPr>
          <p:cNvPr id="61" name="Google Shape;61;p14">
            <a:extLst>
              <a:ext uri="{FF2B5EF4-FFF2-40B4-BE49-F238E27FC236}">
                <a16:creationId xmlns:a16="http://schemas.microsoft.com/office/drawing/2014/main" id="{B187ED33-2E6A-614E-B5F2-056F062BB9B3}"/>
              </a:ext>
            </a:extLst>
          </p:cNvPr>
          <p:cNvSpPr txBox="1">
            <a:spLocks noGrp="1"/>
          </p:cNvSpPr>
          <p:nvPr>
            <p:ph type="body" idx="1"/>
          </p:nvPr>
        </p:nvSpPr>
        <p:spPr>
          <a:xfrm>
            <a:off x="415925" y="1536700"/>
            <a:ext cx="3970338" cy="4554538"/>
          </a:xfrm>
        </p:spPr>
        <p:txBody>
          <a:bodyPr lIns="121900" tIns="121900" rIns="121900" bIns="121900" rtlCol="0"/>
          <a:lstStyle/>
          <a:p>
            <a:pPr marL="0" indent="0" eaLnBrk="1" fontAlgn="auto" hangingPunct="1">
              <a:buFont typeface="Arial" panose="020B0604020202020204" pitchFamily="34" charset="0"/>
              <a:buNone/>
              <a:defRPr/>
            </a:pPr>
            <a:r>
              <a:rPr lang="en" b="1" i="1" dirty="0">
                <a:solidFill>
                  <a:schemeClr val="accent5">
                    <a:lumMod val="75000"/>
                  </a:schemeClr>
                </a:solidFill>
              </a:rPr>
              <a:t>Par</a:t>
            </a:r>
            <a:r>
              <a:rPr lang="pt-BR" b="1" i="1" dirty="0" err="1">
                <a:solidFill>
                  <a:schemeClr val="accent5">
                    <a:lumMod val="75000"/>
                  </a:schemeClr>
                </a:solidFill>
              </a:rPr>
              <a:t>cerias</a:t>
            </a:r>
            <a:r>
              <a:rPr lang="en" b="1" i="1" dirty="0">
                <a:solidFill>
                  <a:schemeClr val="accent5">
                    <a:lumMod val="75000"/>
                  </a:schemeClr>
                </a:solidFill>
              </a:rPr>
              <a:t>: </a:t>
            </a:r>
            <a:endParaRPr b="1" i="1" dirty="0">
              <a:solidFill>
                <a:schemeClr val="accent5">
                  <a:lumMod val="75000"/>
                </a:schemeClr>
              </a:solidFill>
            </a:endParaRPr>
          </a:p>
          <a:p>
            <a:pPr eaLnBrk="1" fontAlgn="auto" hangingPunct="1">
              <a:spcBef>
                <a:spcPts val="2133"/>
              </a:spcBef>
              <a:buClr>
                <a:srgbClr val="000000"/>
              </a:buClr>
              <a:buFont typeface="Arial" panose="020B0604020202020204" pitchFamily="34" charset="0"/>
              <a:buChar char="•"/>
              <a:defRPr/>
            </a:pPr>
            <a:r>
              <a:rPr lang="en" dirty="0">
                <a:solidFill>
                  <a:srgbClr val="000000"/>
                </a:solidFill>
              </a:rPr>
              <a:t>SOPHIA </a:t>
            </a:r>
            <a:endParaRPr dirty="0">
              <a:solidFill>
                <a:srgbClr val="000000"/>
              </a:solidFill>
            </a:endParaRPr>
          </a:p>
          <a:p>
            <a:pPr eaLnBrk="1" fontAlgn="auto" hangingPunct="1">
              <a:buClr>
                <a:srgbClr val="000000"/>
              </a:buClr>
              <a:buFont typeface="Arial" panose="020B0604020202020204" pitchFamily="34" charset="0"/>
              <a:buChar char="•"/>
              <a:defRPr/>
            </a:pPr>
            <a:r>
              <a:rPr lang="en" dirty="0">
                <a:solidFill>
                  <a:srgbClr val="000000"/>
                </a:solidFill>
              </a:rPr>
              <a:t>NYU</a:t>
            </a:r>
            <a:endParaRPr dirty="0">
              <a:solidFill>
                <a:srgbClr val="000000"/>
              </a:solidFill>
            </a:endParaRPr>
          </a:p>
          <a:p>
            <a:pPr eaLnBrk="1" fontAlgn="auto" hangingPunct="1">
              <a:buClr>
                <a:srgbClr val="000000"/>
              </a:buClr>
              <a:buFont typeface="Arial" panose="020B0604020202020204" pitchFamily="34" charset="0"/>
              <a:buChar char="•"/>
              <a:defRPr/>
            </a:pPr>
            <a:r>
              <a:rPr lang="pt-BR" dirty="0">
                <a:solidFill>
                  <a:srgbClr val="000000"/>
                </a:solidFill>
              </a:rPr>
              <a:t>Conselho da </a:t>
            </a:r>
            <a:r>
              <a:rPr lang="en" dirty="0">
                <a:solidFill>
                  <a:srgbClr val="000000"/>
                </a:solidFill>
              </a:rPr>
              <a:t>UNANIMA International </a:t>
            </a:r>
            <a:endParaRPr dirty="0">
              <a:solidFill>
                <a:srgbClr val="000000"/>
              </a:solidFill>
            </a:endParaRPr>
          </a:p>
          <a:p>
            <a:pPr marL="0" indent="0" eaLnBrk="1" fontAlgn="auto" hangingPunct="1">
              <a:spcBef>
                <a:spcPts val="2133"/>
              </a:spcBef>
              <a:buFont typeface="Arial" panose="020B0604020202020204" pitchFamily="34" charset="0"/>
              <a:buNone/>
              <a:defRPr/>
            </a:pPr>
            <a:r>
              <a:rPr lang="pt-BR" b="1" i="1" dirty="0">
                <a:solidFill>
                  <a:schemeClr val="accent5">
                    <a:lumMod val="75000"/>
                  </a:schemeClr>
                </a:solidFill>
              </a:rPr>
              <a:t>Conhecimento especializado</a:t>
            </a:r>
            <a:r>
              <a:rPr lang="en" b="1" i="1" dirty="0">
                <a:solidFill>
                  <a:schemeClr val="accent5">
                    <a:lumMod val="75000"/>
                  </a:schemeClr>
                </a:solidFill>
              </a:rPr>
              <a:t>:</a:t>
            </a:r>
            <a:endParaRPr b="1" i="1" dirty="0">
              <a:solidFill>
                <a:schemeClr val="accent5">
                  <a:lumMod val="75000"/>
                </a:schemeClr>
              </a:solidFill>
            </a:endParaRPr>
          </a:p>
          <a:p>
            <a:pPr eaLnBrk="1" fontAlgn="auto" hangingPunct="1">
              <a:spcBef>
                <a:spcPts val="2133"/>
              </a:spcBef>
              <a:buClr>
                <a:srgbClr val="000000"/>
              </a:buClr>
              <a:buFont typeface="Arial" panose="020B0604020202020204" pitchFamily="34" charset="0"/>
              <a:buChar char="•"/>
              <a:defRPr/>
            </a:pPr>
            <a:r>
              <a:rPr lang="pt-BR" dirty="0">
                <a:solidFill>
                  <a:srgbClr val="000000"/>
                </a:solidFill>
              </a:rPr>
              <a:t>Ensino acadêmico</a:t>
            </a:r>
            <a:endParaRPr dirty="0">
              <a:solidFill>
                <a:srgbClr val="000000"/>
              </a:solidFill>
            </a:endParaRPr>
          </a:p>
          <a:p>
            <a:pPr eaLnBrk="1" fontAlgn="auto" hangingPunct="1">
              <a:buClr>
                <a:srgbClr val="000000"/>
              </a:buClr>
              <a:buFont typeface="Arial" panose="020B0604020202020204" pitchFamily="34" charset="0"/>
              <a:buChar char="•"/>
              <a:defRPr/>
            </a:pPr>
            <a:r>
              <a:rPr lang="en" dirty="0">
                <a:solidFill>
                  <a:srgbClr val="000000"/>
                </a:solidFill>
              </a:rPr>
              <a:t>Servi</a:t>
            </a:r>
            <a:r>
              <a:rPr lang="pt-BR" dirty="0" err="1">
                <a:solidFill>
                  <a:srgbClr val="000000"/>
                </a:solidFill>
              </a:rPr>
              <a:t>ços</a:t>
            </a:r>
            <a:r>
              <a:rPr lang="pt-BR" dirty="0">
                <a:solidFill>
                  <a:srgbClr val="000000"/>
                </a:solidFill>
              </a:rPr>
              <a:t> profissionais</a:t>
            </a:r>
            <a:endParaRPr dirty="0">
              <a:solidFill>
                <a:srgbClr val="000000"/>
              </a:solidFill>
            </a:endParaRPr>
          </a:p>
          <a:p>
            <a:pPr eaLnBrk="1" fontAlgn="auto" hangingPunct="1">
              <a:buClr>
                <a:srgbClr val="000000"/>
              </a:buClr>
              <a:buFont typeface="Arial" panose="020B0604020202020204" pitchFamily="34" charset="0"/>
              <a:buChar char="•"/>
              <a:defRPr/>
            </a:pPr>
            <a:r>
              <a:rPr lang="pt-BR" dirty="0">
                <a:solidFill>
                  <a:srgbClr val="000000"/>
                </a:solidFill>
              </a:rPr>
              <a:t>Nações unidas</a:t>
            </a:r>
            <a:endParaRPr dirty="0">
              <a:solidFill>
                <a:srgbClr val="000000"/>
              </a:solidFill>
            </a:endParaRPr>
          </a:p>
          <a:p>
            <a:pPr marL="0" indent="0" eaLnBrk="1" fontAlgn="auto" hangingPunct="1">
              <a:spcBef>
                <a:spcPts val="2133"/>
              </a:spcBef>
              <a:spcAft>
                <a:spcPts val="2133"/>
              </a:spcAft>
              <a:buFont typeface="Arial" panose="020B0604020202020204" pitchFamily="34" charset="0"/>
              <a:buNone/>
              <a:defRPr/>
            </a:pPr>
            <a:endParaRPr dirty="0"/>
          </a:p>
        </p:txBody>
      </p:sp>
      <p:sp>
        <p:nvSpPr>
          <p:cNvPr id="62" name="Google Shape;62;p14">
            <a:extLst>
              <a:ext uri="{FF2B5EF4-FFF2-40B4-BE49-F238E27FC236}">
                <a16:creationId xmlns:a16="http://schemas.microsoft.com/office/drawing/2014/main" id="{14F61F19-CB07-8046-A85D-9B553A4A8725}"/>
              </a:ext>
            </a:extLst>
          </p:cNvPr>
          <p:cNvSpPr txBox="1">
            <a:spLocks noGrp="1"/>
          </p:cNvSpPr>
          <p:nvPr>
            <p:ph type="body" idx="4294967295"/>
          </p:nvPr>
        </p:nvSpPr>
        <p:spPr>
          <a:xfrm>
            <a:off x="8221663" y="1536700"/>
            <a:ext cx="3970337" cy="4554538"/>
          </a:xfrm>
        </p:spPr>
        <p:txBody>
          <a:bodyPr spcFirstLastPara="1" lIns="121900" tIns="121900" rIns="121900" bIns="121900" rtlCol="0">
            <a:noAutofit/>
          </a:bodyPr>
          <a:lstStyle/>
          <a:p>
            <a:pPr marL="0" indent="0" eaLnBrk="1" fontAlgn="auto" hangingPunct="1">
              <a:spcAft>
                <a:spcPts val="0"/>
              </a:spcAft>
              <a:buFont typeface="Arial" panose="020B0604020202020204" pitchFamily="34" charset="0"/>
              <a:buNone/>
              <a:defRPr/>
            </a:pPr>
            <a:r>
              <a:rPr lang="en" b="1" i="1" dirty="0">
                <a:solidFill>
                  <a:schemeClr val="accent5">
                    <a:lumMod val="75000"/>
                  </a:schemeClr>
                </a:solidFill>
              </a:rPr>
              <a:t>O</a:t>
            </a:r>
            <a:r>
              <a:rPr lang="pt-BR" b="1" i="1" dirty="0" err="1">
                <a:solidFill>
                  <a:schemeClr val="accent5">
                    <a:lumMod val="75000"/>
                  </a:schemeClr>
                </a:solidFill>
              </a:rPr>
              <a:t>utra</a:t>
            </a:r>
            <a:r>
              <a:rPr lang="pt-BR" b="1" i="1" dirty="0">
                <a:solidFill>
                  <a:schemeClr val="accent5">
                    <a:lumMod val="75000"/>
                  </a:schemeClr>
                </a:solidFill>
              </a:rPr>
              <a:t> metodologia</a:t>
            </a:r>
            <a:r>
              <a:rPr lang="en" b="1" i="1" dirty="0">
                <a:solidFill>
                  <a:schemeClr val="accent5">
                    <a:lumMod val="75000"/>
                  </a:schemeClr>
                </a:solidFill>
              </a:rPr>
              <a:t>: </a:t>
            </a:r>
            <a:endParaRPr b="1" i="1" dirty="0">
              <a:solidFill>
                <a:schemeClr val="accent5">
                  <a:lumMod val="75000"/>
                </a:schemeClr>
              </a:solidFill>
            </a:endParaRPr>
          </a:p>
          <a:p>
            <a:pPr eaLnBrk="1" fontAlgn="auto" hangingPunct="1">
              <a:spcBef>
                <a:spcPts val="2133"/>
              </a:spcBef>
              <a:spcAft>
                <a:spcPts val="0"/>
              </a:spcAft>
              <a:buClr>
                <a:srgbClr val="000000"/>
              </a:buClr>
              <a:defRPr/>
            </a:pPr>
            <a:r>
              <a:rPr lang="en" dirty="0">
                <a:solidFill>
                  <a:srgbClr val="000000"/>
                </a:solidFill>
              </a:rPr>
              <a:t>Observa</a:t>
            </a:r>
            <a:r>
              <a:rPr lang="pt-BR" dirty="0" err="1">
                <a:solidFill>
                  <a:srgbClr val="000000"/>
                </a:solidFill>
              </a:rPr>
              <a:t>ções</a:t>
            </a:r>
            <a:endParaRPr dirty="0">
              <a:solidFill>
                <a:srgbClr val="000000"/>
              </a:solidFill>
            </a:endParaRPr>
          </a:p>
          <a:p>
            <a:pPr eaLnBrk="1" fontAlgn="auto" hangingPunct="1">
              <a:spcAft>
                <a:spcPts val="0"/>
              </a:spcAft>
              <a:buClr>
                <a:srgbClr val="000000"/>
              </a:buClr>
              <a:defRPr/>
            </a:pPr>
            <a:r>
              <a:rPr lang="pt-BR" dirty="0">
                <a:solidFill>
                  <a:srgbClr val="000000"/>
                </a:solidFill>
              </a:rPr>
              <a:t>Conversa in</a:t>
            </a:r>
            <a:r>
              <a:rPr lang="en" dirty="0">
                <a:solidFill>
                  <a:srgbClr val="000000"/>
                </a:solidFill>
              </a:rPr>
              <a:t>formal </a:t>
            </a:r>
            <a:endParaRPr dirty="0">
              <a:solidFill>
                <a:srgbClr val="000000"/>
              </a:solidFill>
            </a:endParaRPr>
          </a:p>
          <a:p>
            <a:pPr eaLnBrk="1" fontAlgn="auto" hangingPunct="1">
              <a:spcAft>
                <a:spcPts val="0"/>
              </a:spcAft>
              <a:buClr>
                <a:srgbClr val="000000"/>
              </a:buClr>
              <a:defRPr/>
            </a:pPr>
            <a:r>
              <a:rPr lang="pt-BR" dirty="0">
                <a:solidFill>
                  <a:srgbClr val="000000"/>
                </a:solidFill>
              </a:rPr>
              <a:t>Pesquisa para prestadores de serviço</a:t>
            </a:r>
            <a:r>
              <a:rPr lang="en" dirty="0">
                <a:solidFill>
                  <a:srgbClr val="000000"/>
                </a:solidFill>
              </a:rPr>
              <a:t> </a:t>
            </a:r>
            <a:endParaRPr dirty="0">
              <a:solidFill>
                <a:srgbClr val="000000"/>
              </a:solidFill>
            </a:endParaRPr>
          </a:p>
          <a:p>
            <a:pPr eaLnBrk="1" fontAlgn="auto" hangingPunct="1">
              <a:spcAft>
                <a:spcPts val="0"/>
              </a:spcAft>
              <a:buClr>
                <a:srgbClr val="662F8E"/>
              </a:buClr>
              <a:defRPr/>
            </a:pPr>
            <a:r>
              <a:rPr lang="pt-BR" b="1" dirty="0">
                <a:solidFill>
                  <a:srgbClr val="662F8E"/>
                </a:solidFill>
              </a:rPr>
              <a:t>Análise quantitativa</a:t>
            </a:r>
            <a:r>
              <a:rPr lang="en" b="1" dirty="0">
                <a:solidFill>
                  <a:srgbClr val="662F8E"/>
                </a:solidFill>
              </a:rPr>
              <a:t> </a:t>
            </a:r>
            <a:endParaRPr b="1" dirty="0">
              <a:solidFill>
                <a:srgbClr val="662F8E"/>
              </a:solidFill>
            </a:endParaRPr>
          </a:p>
        </p:txBody>
      </p:sp>
      <p:sp>
        <p:nvSpPr>
          <p:cNvPr id="63" name="Google Shape;63;p14">
            <a:extLst>
              <a:ext uri="{FF2B5EF4-FFF2-40B4-BE49-F238E27FC236}">
                <a16:creationId xmlns:a16="http://schemas.microsoft.com/office/drawing/2014/main" id="{228F5222-EBD1-2044-9651-CA66E9391478}"/>
              </a:ext>
            </a:extLst>
          </p:cNvPr>
          <p:cNvSpPr txBox="1">
            <a:spLocks noGrp="1"/>
          </p:cNvSpPr>
          <p:nvPr>
            <p:ph type="body" idx="4294967295"/>
          </p:nvPr>
        </p:nvSpPr>
        <p:spPr>
          <a:xfrm>
            <a:off x="4564063" y="1536700"/>
            <a:ext cx="3970337" cy="4554538"/>
          </a:xfrm>
        </p:spPr>
        <p:txBody>
          <a:bodyPr spcFirstLastPara="1" lIns="121900" tIns="121900" rIns="121900" bIns="121900" rtlCol="0">
            <a:noAutofit/>
          </a:bodyPr>
          <a:lstStyle/>
          <a:p>
            <a:pPr marL="0" indent="0" eaLnBrk="1" fontAlgn="auto" hangingPunct="1">
              <a:spcAft>
                <a:spcPts val="0"/>
              </a:spcAft>
              <a:buFont typeface="Arial" panose="020B0604020202020204" pitchFamily="34" charset="0"/>
              <a:buNone/>
              <a:defRPr/>
            </a:pPr>
            <a:r>
              <a:rPr lang="en" b="1" i="1" dirty="0">
                <a:solidFill>
                  <a:schemeClr val="accent5">
                    <a:lumMod val="75000"/>
                  </a:schemeClr>
                </a:solidFill>
              </a:rPr>
              <a:t>Experi</a:t>
            </a:r>
            <a:r>
              <a:rPr lang="pt-BR" b="1" i="1" dirty="0" err="1">
                <a:solidFill>
                  <a:schemeClr val="accent5">
                    <a:lumMod val="75000"/>
                  </a:schemeClr>
                </a:solidFill>
              </a:rPr>
              <a:t>ências</a:t>
            </a:r>
            <a:r>
              <a:rPr lang="pt-BR" b="1" i="1" dirty="0">
                <a:solidFill>
                  <a:schemeClr val="accent5">
                    <a:lumMod val="75000"/>
                  </a:schemeClr>
                </a:solidFill>
              </a:rPr>
              <a:t> vividas:</a:t>
            </a:r>
            <a:endParaRPr b="1" i="1" dirty="0">
              <a:solidFill>
                <a:schemeClr val="accent5">
                  <a:lumMod val="75000"/>
                </a:schemeClr>
              </a:solidFill>
            </a:endParaRPr>
          </a:p>
          <a:p>
            <a:pPr eaLnBrk="1" fontAlgn="auto" hangingPunct="1">
              <a:spcBef>
                <a:spcPts val="2133"/>
              </a:spcBef>
              <a:spcAft>
                <a:spcPts val="0"/>
              </a:spcAft>
              <a:buClr>
                <a:srgbClr val="EB1E79"/>
              </a:buClr>
              <a:defRPr/>
            </a:pPr>
            <a:r>
              <a:rPr lang="pt-BR" b="1" dirty="0">
                <a:solidFill>
                  <a:srgbClr val="EB1E79"/>
                </a:solidFill>
              </a:rPr>
              <a:t>entrevistas</a:t>
            </a:r>
            <a:endParaRPr b="1" dirty="0">
              <a:solidFill>
                <a:srgbClr val="EB1E79"/>
              </a:solidFill>
            </a:endParaRPr>
          </a:p>
          <a:p>
            <a:pPr eaLnBrk="1" fontAlgn="auto" hangingPunct="1">
              <a:spcAft>
                <a:spcPts val="0"/>
              </a:spcAft>
              <a:buClr>
                <a:srgbClr val="000000"/>
              </a:buClr>
              <a:defRPr/>
            </a:pPr>
            <a:r>
              <a:rPr lang="pt-BR" dirty="0">
                <a:solidFill>
                  <a:srgbClr val="000000"/>
                </a:solidFill>
              </a:rPr>
              <a:t>Grupos de foco</a:t>
            </a:r>
            <a:r>
              <a:rPr lang="en" dirty="0">
                <a:solidFill>
                  <a:srgbClr val="000000"/>
                </a:solidFill>
              </a:rPr>
              <a:t> </a:t>
            </a:r>
            <a:endParaRPr dirty="0">
              <a:solidFill>
                <a:srgbClr val="000000"/>
              </a:solidFill>
            </a:endParaRPr>
          </a:p>
          <a:p>
            <a:pPr eaLnBrk="1" fontAlgn="auto" hangingPunct="1">
              <a:spcAft>
                <a:spcPts val="0"/>
              </a:spcAft>
              <a:buClr>
                <a:srgbClr val="000000"/>
              </a:buClr>
              <a:defRPr/>
            </a:pPr>
            <a:r>
              <a:rPr lang="pt-BR" dirty="0">
                <a:solidFill>
                  <a:srgbClr val="000000"/>
                </a:solidFill>
              </a:rPr>
              <a:t>Testemunhos escritos</a:t>
            </a:r>
            <a:endParaRPr dirty="0">
              <a:solidFill>
                <a:srgbClr val="000000"/>
              </a:solidFill>
            </a:endParaRPr>
          </a:p>
          <a:p>
            <a:pPr eaLnBrk="1" fontAlgn="auto" hangingPunct="1">
              <a:spcAft>
                <a:spcPts val="0"/>
              </a:spcAft>
              <a:buClr>
                <a:srgbClr val="000000"/>
              </a:buClr>
              <a:defRPr/>
            </a:pPr>
            <a:r>
              <a:rPr lang="pt-BR" dirty="0">
                <a:solidFill>
                  <a:srgbClr val="000000"/>
                </a:solidFill>
              </a:rPr>
              <a:t>Apresentação de arte</a:t>
            </a:r>
            <a:endParaRPr dirty="0">
              <a:solidFill>
                <a:srgbClr val="000000"/>
              </a:solidFill>
            </a:endParaRPr>
          </a:p>
        </p:txBody>
      </p:sp>
      <p:pic>
        <p:nvPicPr>
          <p:cNvPr id="139270" name="Picture 5" descr="C2-HD-BTM.png">
            <a:extLst>
              <a:ext uri="{FF2B5EF4-FFF2-40B4-BE49-F238E27FC236}">
                <a16:creationId xmlns:a16="http://schemas.microsoft.com/office/drawing/2014/main" id="{6DB09462-1413-624F-88E8-B63B06DD8E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0075"/>
            <a:ext cx="12192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Graphic 2" descr="Woman with baby">
            <a:extLst>
              <a:ext uri="{FF2B5EF4-FFF2-40B4-BE49-F238E27FC236}">
                <a16:creationId xmlns:a16="http://schemas.microsoft.com/office/drawing/2014/main" id="{796E8912-4A71-9A4C-B4A4-39E52A174B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4325938"/>
            <a:ext cx="145097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Graphic 4" descr="Family with two children">
            <a:extLst>
              <a:ext uri="{FF2B5EF4-FFF2-40B4-BE49-F238E27FC236}">
                <a16:creationId xmlns:a16="http://schemas.microsoft.com/office/drawing/2014/main" id="{80EA4E66-821C-9744-A2EC-84C1114188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4313" y="4325938"/>
            <a:ext cx="1647825"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Graphic 7" descr="Woman with kid">
            <a:extLst>
              <a:ext uri="{FF2B5EF4-FFF2-40B4-BE49-F238E27FC236}">
                <a16:creationId xmlns:a16="http://schemas.microsoft.com/office/drawing/2014/main" id="{8D9C02B4-9D65-7B4C-8BA3-AEF126C6E5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7613" y="4329113"/>
            <a:ext cx="145097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68;p15">
            <a:extLst>
              <a:ext uri="{FF2B5EF4-FFF2-40B4-BE49-F238E27FC236}">
                <a16:creationId xmlns:a16="http://schemas.microsoft.com/office/drawing/2014/main" id="{2A3D6F95-422C-4742-9DF3-18E6DA46306A}"/>
              </a:ext>
            </a:extLst>
          </p:cNvPr>
          <p:cNvSpPr txBox="1">
            <a:spLocks noGrp="1"/>
          </p:cNvSpPr>
          <p:nvPr>
            <p:ph type="title"/>
          </p:nvPr>
        </p:nvSpPr>
        <p:spPr>
          <a:xfrm>
            <a:off x="831850" y="635000"/>
            <a:ext cx="11360150" cy="763588"/>
          </a:xfrm>
        </p:spPr>
        <p:txBody>
          <a:bodyPr lIns="121900" tIns="121900" rIns="121900" bIns="121900"/>
          <a:lstStyle/>
          <a:p>
            <a:pPr eaLnBrk="1" fontAlgn="auto" hangingPunct="1">
              <a:defRPr/>
            </a:pPr>
            <a:r>
              <a:rPr lang="en-US" b="1" dirty="0" err="1">
                <a:solidFill>
                  <a:schemeClr val="accent5">
                    <a:lumMod val="75000"/>
                  </a:schemeClr>
                </a:solidFill>
              </a:rPr>
              <a:t>Metodologia</a:t>
            </a:r>
            <a:r>
              <a:rPr lang="en-US" b="1" dirty="0">
                <a:solidFill>
                  <a:schemeClr val="accent5">
                    <a:lumMod val="75000"/>
                  </a:schemeClr>
                </a:solidFill>
              </a:rPr>
              <a:t> &amp; </a:t>
            </a:r>
            <a:r>
              <a:rPr lang="en-US" b="1" dirty="0" err="1">
                <a:solidFill>
                  <a:schemeClr val="accent5">
                    <a:lumMod val="75000"/>
                  </a:schemeClr>
                </a:solidFill>
              </a:rPr>
              <a:t>Regiões</a:t>
            </a:r>
            <a:r>
              <a:rPr lang="en-US" b="1" dirty="0">
                <a:solidFill>
                  <a:schemeClr val="accent5">
                    <a:lumMod val="75000"/>
                  </a:schemeClr>
                </a:solidFill>
              </a:rPr>
              <a:t> de </a:t>
            </a:r>
            <a:r>
              <a:rPr lang="en-US" b="1" dirty="0" err="1">
                <a:solidFill>
                  <a:schemeClr val="accent5">
                    <a:lumMod val="75000"/>
                  </a:schemeClr>
                </a:solidFill>
              </a:rPr>
              <a:t>Foco</a:t>
            </a:r>
            <a:endParaRPr b="1" dirty="0">
              <a:solidFill>
                <a:schemeClr val="accent5">
                  <a:lumMod val="75000"/>
                </a:schemeClr>
              </a:solidFill>
            </a:endParaRPr>
          </a:p>
        </p:txBody>
      </p:sp>
      <p:sp>
        <p:nvSpPr>
          <p:cNvPr id="141315" name="Google Shape;69;p15">
            <a:extLst>
              <a:ext uri="{FF2B5EF4-FFF2-40B4-BE49-F238E27FC236}">
                <a16:creationId xmlns:a16="http://schemas.microsoft.com/office/drawing/2014/main" id="{D8B83E52-2975-1F44-8318-8114B805FDFB}"/>
              </a:ext>
            </a:extLst>
          </p:cNvPr>
          <p:cNvSpPr>
            <a:spLocks noGrp="1"/>
          </p:cNvSpPr>
          <p:nvPr>
            <p:ph type="body" idx="1"/>
          </p:nvPr>
        </p:nvSpPr>
        <p:spPr>
          <a:xfrm>
            <a:off x="5724525" y="1860550"/>
            <a:ext cx="6259513" cy="4060825"/>
          </a:xfrm>
        </p:spPr>
        <p:txBody>
          <a:bodyPr lIns="121900" tIns="121900" rIns="121900" bIns="121900"/>
          <a:lstStyle/>
          <a:p>
            <a:pPr marL="608013" indent="-455613" eaLnBrk="1" hangingPunct="1">
              <a:spcBef>
                <a:spcPct val="0"/>
              </a:spcBef>
              <a:spcAft>
                <a:spcPct val="0"/>
              </a:spcAft>
              <a:buClr>
                <a:srgbClr val="000000"/>
              </a:buClr>
              <a:defRPr/>
            </a:pPr>
            <a:r>
              <a:rPr lang="pt-BR" altLang="pt-BR" sz="2400" dirty="0"/>
              <a:t>As Lentes Teóricas usadas nas análises incluem justiça intersetorial, social, construtivista e de gênero; a metodologia reflete isso.</a:t>
            </a:r>
          </a:p>
          <a:p>
            <a:pPr marL="152400" indent="0" eaLnBrk="1" hangingPunct="1">
              <a:spcBef>
                <a:spcPct val="0"/>
              </a:spcBef>
              <a:spcAft>
                <a:spcPct val="0"/>
              </a:spcAft>
              <a:buClr>
                <a:srgbClr val="000000"/>
              </a:buClr>
              <a:buFont typeface="Arial" panose="020B0604020202020204" pitchFamily="34" charset="0"/>
              <a:buNone/>
              <a:defRPr/>
            </a:pPr>
            <a:endParaRPr lang="pt-BR" altLang="pt-BR" sz="2400" dirty="0"/>
          </a:p>
          <a:p>
            <a:pPr marL="608013" indent="-455613" eaLnBrk="1" hangingPunct="1">
              <a:spcBef>
                <a:spcPct val="0"/>
              </a:spcBef>
              <a:spcAft>
                <a:spcPct val="0"/>
              </a:spcAft>
              <a:buClr>
                <a:srgbClr val="000000"/>
              </a:buClr>
              <a:defRPr/>
            </a:pPr>
            <a:r>
              <a:rPr lang="pt-BR" altLang="pt-BR" sz="2400" dirty="0"/>
              <a:t>Uma mistura de metodologia qualitativa e quantitativa tem sido usada para obter uma visão holística do tópico e garantir resultados que não se limitam aos contextos econômico e social.</a:t>
            </a:r>
            <a:endParaRPr lang="pt-BR" altLang="pt-BR" b="1" u="sng" dirty="0">
              <a:solidFill>
                <a:srgbClr val="662F8E"/>
              </a:solidFill>
            </a:endParaRPr>
          </a:p>
        </p:txBody>
      </p:sp>
      <p:pic>
        <p:nvPicPr>
          <p:cNvPr id="141316" name="Picture 4" descr="A close up of a logo&#10;&#10;Description automatically generated">
            <a:extLst>
              <a:ext uri="{FF2B5EF4-FFF2-40B4-BE49-F238E27FC236}">
                <a16:creationId xmlns:a16="http://schemas.microsoft.com/office/drawing/2014/main" id="{C6183EC4-1253-C74E-A373-474315878148}"/>
              </a:ext>
            </a:extLst>
          </p:cNvPr>
          <p:cNvPicPr>
            <a:picLocks noChangeAspect="1"/>
          </p:cNvPicPr>
          <p:nvPr/>
        </p:nvPicPr>
        <p:blipFill>
          <a:blip r:embed="rId3">
            <a:extLst>
              <a:ext uri="{28A0092B-C50C-407E-A947-70E740481C1C}">
                <a14:useLocalDpi xmlns:a14="http://schemas.microsoft.com/office/drawing/2010/main" val="0"/>
              </a:ext>
            </a:extLst>
          </a:blip>
          <a:srcRect l="5339" r="4903"/>
          <a:stretch>
            <a:fillRect/>
          </a:stretch>
        </p:blipFill>
        <p:spPr bwMode="auto">
          <a:xfrm>
            <a:off x="125413" y="3944938"/>
            <a:ext cx="5113337"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3" descr="C2-HD-BTM.png">
            <a:extLst>
              <a:ext uri="{FF2B5EF4-FFF2-40B4-BE49-F238E27FC236}">
                <a16:creationId xmlns:a16="http://schemas.microsoft.com/office/drawing/2014/main" id="{6FC8EEA3-0DD1-8043-8C1E-19659B3EE3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0C86482-7888-A944-B7F3-C29E2E1230B6}"/>
              </a:ext>
            </a:extLst>
          </p:cNvPr>
          <p:cNvSpPr/>
          <p:nvPr/>
        </p:nvSpPr>
        <p:spPr>
          <a:xfrm>
            <a:off x="385763" y="1474788"/>
            <a:ext cx="4159250" cy="2308225"/>
          </a:xfrm>
          <a:prstGeom prst="rect">
            <a:avLst/>
          </a:prstGeom>
        </p:spPr>
        <p:txBody>
          <a:bodyPr>
            <a:spAutoFit/>
          </a:bodyPr>
          <a:lstStyle/>
          <a:p>
            <a:pPr eaLnBrk="1" fontAlgn="auto" hangingPunct="1">
              <a:spcBef>
                <a:spcPts val="0"/>
              </a:spcBef>
              <a:spcAft>
                <a:spcPts val="0"/>
              </a:spcAft>
              <a:defRPr/>
            </a:pPr>
            <a:r>
              <a:rPr lang="en-US" dirty="0" err="1">
                <a:solidFill>
                  <a:schemeClr val="accent2">
                    <a:lumMod val="60000"/>
                    <a:lumOff val="40000"/>
                  </a:schemeClr>
                </a:solidFill>
                <a:latin typeface="+mn-lt"/>
              </a:rPr>
              <a:t>Foco</a:t>
            </a:r>
            <a:r>
              <a:rPr lang="en-US" dirty="0">
                <a:solidFill>
                  <a:schemeClr val="accent2">
                    <a:lumMod val="60000"/>
                    <a:lumOff val="40000"/>
                  </a:schemeClr>
                </a:solidFill>
                <a:latin typeface="+mn-lt"/>
              </a:rPr>
              <a:t> </a:t>
            </a:r>
            <a:r>
              <a:rPr lang="en-US" dirty="0" err="1">
                <a:solidFill>
                  <a:schemeClr val="accent2">
                    <a:lumMod val="60000"/>
                    <a:lumOff val="40000"/>
                  </a:schemeClr>
                </a:solidFill>
                <a:latin typeface="+mn-lt"/>
              </a:rPr>
              <a:t>em</a:t>
            </a:r>
            <a:r>
              <a:rPr lang="en-US" dirty="0">
                <a:solidFill>
                  <a:schemeClr val="accent2">
                    <a:lumMod val="60000"/>
                    <a:lumOff val="40000"/>
                  </a:schemeClr>
                </a:solidFill>
                <a:latin typeface="+mn-lt"/>
              </a:rPr>
              <a:t> 5 </a:t>
            </a:r>
            <a:r>
              <a:rPr lang="en-US" dirty="0" err="1">
                <a:solidFill>
                  <a:schemeClr val="accent2">
                    <a:lumMod val="60000"/>
                    <a:lumOff val="40000"/>
                  </a:schemeClr>
                </a:solidFill>
                <a:latin typeface="+mn-lt"/>
              </a:rPr>
              <a:t>regiões</a:t>
            </a:r>
            <a:r>
              <a:rPr lang="en-US" dirty="0">
                <a:solidFill>
                  <a:schemeClr val="accent2">
                    <a:lumMod val="60000"/>
                    <a:lumOff val="40000"/>
                  </a:schemeClr>
                </a:solidFill>
                <a:latin typeface="+mn-lt"/>
              </a:rPr>
              <a:t> </a:t>
            </a:r>
            <a:r>
              <a:rPr lang="en-US" dirty="0" err="1">
                <a:solidFill>
                  <a:schemeClr val="accent2">
                    <a:lumMod val="60000"/>
                    <a:lumOff val="40000"/>
                  </a:schemeClr>
                </a:solidFill>
                <a:latin typeface="+mn-lt"/>
              </a:rPr>
              <a:t>geográficas</a:t>
            </a:r>
            <a:r>
              <a:rPr lang="en-US" dirty="0">
                <a:solidFill>
                  <a:schemeClr val="accent2">
                    <a:lumMod val="60000"/>
                    <a:lumOff val="40000"/>
                  </a:schemeClr>
                </a:solidFill>
                <a:latin typeface="+mn-lt"/>
              </a:rPr>
              <a:t>, </a:t>
            </a:r>
            <a:r>
              <a:rPr lang="en-US" dirty="0" err="1">
                <a:solidFill>
                  <a:schemeClr val="accent2">
                    <a:lumMod val="60000"/>
                    <a:lumOff val="40000"/>
                  </a:schemeClr>
                </a:solidFill>
                <a:latin typeface="+mn-lt"/>
              </a:rPr>
              <a:t>econômicas</a:t>
            </a:r>
            <a:r>
              <a:rPr lang="en-US" dirty="0">
                <a:solidFill>
                  <a:schemeClr val="accent2">
                    <a:lumMod val="60000"/>
                    <a:lumOff val="40000"/>
                  </a:schemeClr>
                </a:solidFill>
                <a:latin typeface="+mn-lt"/>
              </a:rPr>
              <a:t> e </a:t>
            </a:r>
            <a:r>
              <a:rPr lang="en-US" dirty="0" err="1">
                <a:solidFill>
                  <a:schemeClr val="accent2">
                    <a:lumMod val="60000"/>
                    <a:lumOff val="40000"/>
                  </a:schemeClr>
                </a:solidFill>
                <a:latin typeface="+mn-lt"/>
              </a:rPr>
              <a:t>sociais</a:t>
            </a:r>
            <a:r>
              <a:rPr lang="en-US" dirty="0">
                <a:solidFill>
                  <a:schemeClr val="accent2">
                    <a:lumMod val="60000"/>
                    <a:lumOff val="40000"/>
                  </a:schemeClr>
                </a:solidFill>
                <a:latin typeface="+mn-lt"/>
              </a:rPr>
              <a:t> </a:t>
            </a:r>
            <a:r>
              <a:rPr lang="en-US" dirty="0" err="1">
                <a:solidFill>
                  <a:schemeClr val="accent2">
                    <a:lumMod val="60000"/>
                    <a:lumOff val="40000"/>
                  </a:schemeClr>
                </a:solidFill>
                <a:latin typeface="+mn-lt"/>
              </a:rPr>
              <a:t>diversas</a:t>
            </a:r>
            <a:endParaRPr lang="en-US" dirty="0">
              <a:solidFill>
                <a:schemeClr val="accent2">
                  <a:lumMod val="60000"/>
                  <a:lumOff val="40000"/>
                </a:schemeClr>
              </a:solidFill>
              <a:latin typeface="+mn-lt"/>
            </a:endParaRPr>
          </a:p>
          <a:p>
            <a:pPr eaLnBrk="1" fontAlgn="auto" hangingPunct="1">
              <a:spcBef>
                <a:spcPts val="0"/>
              </a:spcBef>
              <a:spcAft>
                <a:spcPts val="0"/>
              </a:spcAft>
              <a:defRPr/>
            </a:pPr>
            <a:r>
              <a:rPr lang="en-US" dirty="0">
                <a:latin typeface="+mn-lt"/>
              </a:rPr>
              <a:t> </a:t>
            </a:r>
          </a:p>
          <a:p>
            <a:pPr eaLnBrk="1" fontAlgn="auto" hangingPunct="1">
              <a:spcBef>
                <a:spcPts val="0"/>
              </a:spcBef>
              <a:spcAft>
                <a:spcPts val="0"/>
              </a:spcAft>
              <a:defRPr/>
            </a:pPr>
            <a:r>
              <a:rPr lang="en-US" dirty="0">
                <a:latin typeface="+mn-lt"/>
              </a:rPr>
              <a:t>• Africa (</a:t>
            </a:r>
            <a:r>
              <a:rPr lang="en-US" dirty="0" err="1">
                <a:latin typeface="+mn-lt"/>
              </a:rPr>
              <a:t>Quênia</a:t>
            </a:r>
            <a:r>
              <a:rPr lang="en-US" dirty="0">
                <a:latin typeface="+mn-lt"/>
              </a:rPr>
              <a:t>) </a:t>
            </a:r>
          </a:p>
          <a:p>
            <a:pPr eaLnBrk="1" fontAlgn="auto" hangingPunct="1">
              <a:spcBef>
                <a:spcPts val="0"/>
              </a:spcBef>
              <a:spcAft>
                <a:spcPts val="0"/>
              </a:spcAft>
              <a:defRPr/>
            </a:pPr>
            <a:r>
              <a:rPr lang="en-US" dirty="0">
                <a:latin typeface="+mn-lt"/>
              </a:rPr>
              <a:t>• Asia (India, Filipinas) </a:t>
            </a:r>
          </a:p>
          <a:p>
            <a:pPr eaLnBrk="1" fontAlgn="auto" hangingPunct="1">
              <a:spcBef>
                <a:spcPts val="0"/>
              </a:spcBef>
              <a:spcAft>
                <a:spcPts val="0"/>
              </a:spcAft>
              <a:defRPr/>
            </a:pPr>
            <a:r>
              <a:rPr lang="en-US" dirty="0">
                <a:latin typeface="+mn-lt"/>
              </a:rPr>
              <a:t>• Oceania (Australia) </a:t>
            </a:r>
          </a:p>
          <a:p>
            <a:pPr eaLnBrk="1" fontAlgn="auto" hangingPunct="1">
              <a:spcBef>
                <a:spcPts val="0"/>
              </a:spcBef>
              <a:spcAft>
                <a:spcPts val="0"/>
              </a:spcAft>
              <a:defRPr/>
            </a:pPr>
            <a:r>
              <a:rPr lang="en-US" dirty="0">
                <a:latin typeface="+mn-lt"/>
              </a:rPr>
              <a:t>• Europa (</a:t>
            </a:r>
            <a:r>
              <a:rPr lang="en-US" dirty="0" err="1">
                <a:latin typeface="+mn-lt"/>
              </a:rPr>
              <a:t>Irlanda</a:t>
            </a:r>
            <a:r>
              <a:rPr lang="en-US" dirty="0">
                <a:latin typeface="+mn-lt"/>
              </a:rPr>
              <a:t>, </a:t>
            </a:r>
            <a:r>
              <a:rPr lang="en-US" dirty="0" err="1">
                <a:latin typeface="+mn-lt"/>
              </a:rPr>
              <a:t>Grécia</a:t>
            </a:r>
            <a:r>
              <a:rPr lang="en-US" dirty="0">
                <a:latin typeface="+mn-lt"/>
              </a:rPr>
              <a:t>) </a:t>
            </a:r>
          </a:p>
          <a:p>
            <a:pPr eaLnBrk="1" fontAlgn="auto" hangingPunct="1">
              <a:spcBef>
                <a:spcPts val="0"/>
              </a:spcBef>
              <a:spcAft>
                <a:spcPts val="0"/>
              </a:spcAft>
              <a:defRPr/>
            </a:pPr>
            <a:r>
              <a:rPr lang="en-US" dirty="0">
                <a:latin typeface="+mn-lt"/>
              </a:rPr>
              <a:t>• America do Norte (EUA, </a:t>
            </a:r>
            <a:r>
              <a:rPr lang="en-US" dirty="0" err="1">
                <a:latin typeface="+mn-lt"/>
              </a:rPr>
              <a:t>Canadá</a:t>
            </a:r>
            <a:r>
              <a:rPr lang="en-US" dirty="0">
                <a:latin typeface="+mn-lt"/>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68;p15">
            <a:extLst>
              <a:ext uri="{FF2B5EF4-FFF2-40B4-BE49-F238E27FC236}">
                <a16:creationId xmlns:a16="http://schemas.microsoft.com/office/drawing/2014/main" id="{EA708558-B35F-D34D-AEE5-B1D1623821E3}"/>
              </a:ext>
            </a:extLst>
          </p:cNvPr>
          <p:cNvSpPr txBox="1">
            <a:spLocks noGrp="1"/>
          </p:cNvSpPr>
          <p:nvPr>
            <p:ph type="title"/>
          </p:nvPr>
        </p:nvSpPr>
        <p:spPr>
          <a:xfrm>
            <a:off x="0" y="346075"/>
            <a:ext cx="11360150" cy="763588"/>
          </a:xfrm>
        </p:spPr>
        <p:txBody>
          <a:bodyPr lIns="121900" tIns="121900" rIns="121900" bIns="121900"/>
          <a:lstStyle/>
          <a:p>
            <a:pPr eaLnBrk="1" fontAlgn="auto" hangingPunct="1">
              <a:defRPr/>
            </a:pPr>
            <a:r>
              <a:rPr lang="pt-BR" b="1" dirty="0">
                <a:solidFill>
                  <a:schemeClr val="accent5">
                    <a:lumMod val="75000"/>
                  </a:schemeClr>
                </a:solidFill>
              </a:rPr>
              <a:t>Resultados pretendidos</a:t>
            </a:r>
            <a:endParaRPr b="1" dirty="0">
              <a:solidFill>
                <a:schemeClr val="accent5">
                  <a:lumMod val="75000"/>
                </a:schemeClr>
              </a:solidFill>
            </a:endParaRPr>
          </a:p>
        </p:txBody>
      </p:sp>
      <p:sp>
        <p:nvSpPr>
          <p:cNvPr id="143363" name="Google Shape;69;p15">
            <a:extLst>
              <a:ext uri="{FF2B5EF4-FFF2-40B4-BE49-F238E27FC236}">
                <a16:creationId xmlns:a16="http://schemas.microsoft.com/office/drawing/2014/main" id="{B57E49D5-48D4-474D-A4C4-55CFFF9836A8}"/>
              </a:ext>
            </a:extLst>
          </p:cNvPr>
          <p:cNvSpPr>
            <a:spLocks noGrp="1"/>
          </p:cNvSpPr>
          <p:nvPr>
            <p:ph type="body" idx="1"/>
          </p:nvPr>
        </p:nvSpPr>
        <p:spPr>
          <a:xfrm>
            <a:off x="415925" y="1428750"/>
            <a:ext cx="11212513" cy="4554538"/>
          </a:xfrm>
        </p:spPr>
        <p:txBody>
          <a:bodyPr lIns="121900" tIns="121900" rIns="121900" bIns="121900"/>
          <a:lstStyle/>
          <a:p>
            <a:pPr marL="608013" indent="-455613" eaLnBrk="1" hangingPunct="1">
              <a:spcBef>
                <a:spcPct val="0"/>
              </a:spcBef>
              <a:spcAft>
                <a:spcPct val="0"/>
              </a:spcAft>
              <a:buClr>
                <a:srgbClr val="000000"/>
              </a:buClr>
              <a:buFont typeface="Arial" panose="020B0604020202020204" pitchFamily="34" charset="0"/>
              <a:buChar char="•"/>
              <a:defRPr/>
            </a:pPr>
            <a:r>
              <a:rPr lang="pt-BR" altLang="pt-BR" sz="2000" dirty="0"/>
              <a:t>Identificação </a:t>
            </a:r>
            <a:r>
              <a:rPr lang="pt-BR" altLang="pt-BR" sz="2000" b="1" dirty="0">
                <a:solidFill>
                  <a:srgbClr val="00B0F0"/>
                </a:solidFill>
              </a:rPr>
              <a:t>de boas práticas </a:t>
            </a:r>
            <a:r>
              <a:rPr lang="pt-BR" altLang="pt-BR" sz="2000" dirty="0"/>
              <a:t>em como servir e envolver famílias desabrigadas, anteriormente desabrigadas e em risco (Mulheres e Crianças / Meninas) a serem compartilhadas com prestadores de serviços, incluindo agências governamentais, formuladores de políticas e ONGs</a:t>
            </a:r>
          </a:p>
          <a:p>
            <a:pPr marL="608013" indent="-455613" eaLnBrk="1" hangingPunct="1">
              <a:spcBef>
                <a:spcPct val="0"/>
              </a:spcBef>
              <a:spcAft>
                <a:spcPct val="0"/>
              </a:spcAft>
              <a:buClr>
                <a:srgbClr val="000000"/>
              </a:buClr>
              <a:buFont typeface="Arial" panose="020B0604020202020204" pitchFamily="34" charset="0"/>
              <a:buChar char="•"/>
              <a:defRPr/>
            </a:pPr>
            <a:endParaRPr lang="pt-BR" altLang="pt-BR" sz="2000" dirty="0"/>
          </a:p>
          <a:p>
            <a:pPr marL="608013" indent="-455613" eaLnBrk="1" hangingPunct="1">
              <a:spcBef>
                <a:spcPct val="0"/>
              </a:spcBef>
              <a:spcAft>
                <a:spcPct val="0"/>
              </a:spcAft>
              <a:buClr>
                <a:srgbClr val="000000"/>
              </a:buClr>
              <a:buFont typeface="Arial" panose="020B0604020202020204" pitchFamily="34" charset="0"/>
              <a:buChar char="•"/>
              <a:defRPr/>
            </a:pPr>
            <a:r>
              <a:rPr lang="pt-BR" altLang="pt-BR" sz="2000" dirty="0"/>
              <a:t>Documentação de </a:t>
            </a:r>
            <a:r>
              <a:rPr lang="pt-BR" altLang="pt-BR" sz="2000" b="1" dirty="0">
                <a:solidFill>
                  <a:srgbClr val="002060"/>
                </a:solidFill>
              </a:rPr>
              <a:t>experiências vividas </a:t>
            </a:r>
            <a:r>
              <a:rPr lang="pt-BR" altLang="pt-BR" sz="2000" dirty="0"/>
              <a:t>a serem compartilhadas no sistema das Nações Unidas e em campanhas educacionais</a:t>
            </a:r>
          </a:p>
          <a:p>
            <a:pPr marL="608013" indent="-455613" eaLnBrk="1" hangingPunct="1">
              <a:spcBef>
                <a:spcPct val="0"/>
              </a:spcBef>
              <a:spcAft>
                <a:spcPct val="0"/>
              </a:spcAft>
              <a:buClr>
                <a:srgbClr val="000000"/>
              </a:buClr>
              <a:buFont typeface="Arial" panose="020B0604020202020204" pitchFamily="34" charset="0"/>
              <a:buChar char="•"/>
              <a:defRPr/>
            </a:pPr>
            <a:endParaRPr lang="pt-BR" altLang="pt-BR" sz="2000" dirty="0"/>
          </a:p>
          <a:p>
            <a:pPr marL="608013" indent="-455613" eaLnBrk="1" hangingPunct="1">
              <a:spcBef>
                <a:spcPct val="0"/>
              </a:spcBef>
              <a:spcAft>
                <a:spcPct val="0"/>
              </a:spcAft>
              <a:buClr>
                <a:srgbClr val="000000"/>
              </a:buClr>
              <a:buFont typeface="Arial" panose="020B0604020202020204" pitchFamily="34" charset="0"/>
              <a:buChar char="•"/>
              <a:defRPr/>
            </a:pPr>
            <a:r>
              <a:rPr lang="pt-BR" altLang="pt-BR" sz="2000" dirty="0"/>
              <a:t>Uma análise preliminar de testemunhos, literatura e dados de </a:t>
            </a:r>
            <a:r>
              <a:rPr lang="pt-BR" altLang="pt-BR" sz="2000" b="1" dirty="0">
                <a:solidFill>
                  <a:schemeClr val="accent2">
                    <a:lumMod val="60000"/>
                    <a:lumOff val="40000"/>
                  </a:schemeClr>
                </a:solidFill>
              </a:rPr>
              <a:t>famílias sem-teto</a:t>
            </a:r>
            <a:r>
              <a:rPr lang="pt-BR" altLang="pt-BR" sz="2000" dirty="0"/>
              <a:t>, que deve ser organizada tematicamente de acordo com os Objetivos de Desenvolvimento Sustentável (ODS) da AGENDA da ONU 2030 (ODS). </a:t>
            </a:r>
          </a:p>
          <a:p>
            <a:pPr marL="608013" indent="-455613" eaLnBrk="1" hangingPunct="1">
              <a:spcBef>
                <a:spcPct val="0"/>
              </a:spcBef>
              <a:spcAft>
                <a:spcPct val="0"/>
              </a:spcAft>
              <a:buClr>
                <a:srgbClr val="000000"/>
              </a:buClr>
              <a:buFont typeface="Arial" panose="020B0604020202020204" pitchFamily="34" charset="0"/>
              <a:buChar char="•"/>
              <a:defRPr/>
            </a:pPr>
            <a:endParaRPr lang="pt-BR" altLang="pt-BR" sz="2000" dirty="0"/>
          </a:p>
          <a:p>
            <a:pPr marL="608013" indent="-455613" eaLnBrk="1" hangingPunct="1">
              <a:spcBef>
                <a:spcPct val="0"/>
              </a:spcBef>
              <a:spcAft>
                <a:spcPct val="0"/>
              </a:spcAft>
              <a:buClr>
                <a:srgbClr val="000000"/>
              </a:buClr>
              <a:buFont typeface="Arial" panose="020B0604020202020204" pitchFamily="34" charset="0"/>
              <a:buChar char="•"/>
              <a:defRPr/>
            </a:pPr>
            <a:r>
              <a:rPr lang="pt-BR" altLang="pt-BR" sz="2000" b="1" u="sng" dirty="0">
                <a:solidFill>
                  <a:srgbClr val="7030A0"/>
                </a:solidFill>
              </a:rPr>
              <a:t>Iniciação de uma mudança de paradigma</a:t>
            </a:r>
          </a:p>
          <a:p>
            <a:pPr marL="608013" indent="-455613" eaLnBrk="1" hangingPunct="1">
              <a:spcBef>
                <a:spcPct val="0"/>
              </a:spcBef>
              <a:spcAft>
                <a:spcPct val="0"/>
              </a:spcAft>
              <a:buClr>
                <a:srgbClr val="000000"/>
              </a:buClr>
              <a:buFont typeface="Arial" panose="020B0604020202020204" pitchFamily="34" charset="0"/>
              <a:buChar char="•"/>
              <a:defRPr/>
            </a:pPr>
            <a:endParaRPr lang="pt-BR" altLang="pt-BR" sz="2000" dirty="0"/>
          </a:p>
          <a:p>
            <a:pPr marL="608013" indent="-455613" eaLnBrk="1" hangingPunct="1">
              <a:spcBef>
                <a:spcPct val="0"/>
              </a:spcBef>
              <a:spcAft>
                <a:spcPct val="0"/>
              </a:spcAft>
              <a:buClr>
                <a:srgbClr val="000000"/>
              </a:buClr>
              <a:buFont typeface="Arial" panose="020B0604020202020204" pitchFamily="34" charset="0"/>
              <a:buChar char="•"/>
              <a:defRPr/>
            </a:pPr>
            <a:r>
              <a:rPr lang="pt-BR" altLang="pt-BR" sz="2000" b="1" dirty="0">
                <a:solidFill>
                  <a:srgbClr val="C00000"/>
                </a:solidFill>
              </a:rPr>
              <a:t>Previsão de dados </a:t>
            </a:r>
            <a:r>
              <a:rPr lang="pt-BR" altLang="pt-BR" sz="2000" dirty="0"/>
              <a:t>para famílias desabrigadas em processo nos países </a:t>
            </a:r>
            <a:endParaRPr lang="pt-BR" altLang="pt-BR" sz="2000" b="1" u="sng" dirty="0">
              <a:solidFill>
                <a:srgbClr val="662F8E"/>
              </a:solidFill>
            </a:endParaRPr>
          </a:p>
        </p:txBody>
      </p:sp>
      <p:pic>
        <p:nvPicPr>
          <p:cNvPr id="143364" name="Picture 3" descr="C2-HD-BTM.png">
            <a:extLst>
              <a:ext uri="{FF2B5EF4-FFF2-40B4-BE49-F238E27FC236}">
                <a16:creationId xmlns:a16="http://schemas.microsoft.com/office/drawing/2014/main" id="{099BFFB7-E249-724E-970C-5B2863E4D0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02375"/>
            <a:ext cx="12192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68;p15">
            <a:extLst>
              <a:ext uri="{FF2B5EF4-FFF2-40B4-BE49-F238E27FC236}">
                <a16:creationId xmlns:a16="http://schemas.microsoft.com/office/drawing/2014/main" id="{D7FA5319-7128-B14E-96B1-101A284294CF}"/>
              </a:ext>
            </a:extLst>
          </p:cNvPr>
          <p:cNvSpPr txBox="1">
            <a:spLocks noGrp="1"/>
          </p:cNvSpPr>
          <p:nvPr>
            <p:ph type="title"/>
          </p:nvPr>
        </p:nvSpPr>
        <p:spPr>
          <a:xfrm>
            <a:off x="0" y="346075"/>
            <a:ext cx="11360150" cy="763588"/>
          </a:xfrm>
        </p:spPr>
        <p:txBody>
          <a:bodyPr lIns="121900" tIns="121900" rIns="121900" bIns="121900"/>
          <a:lstStyle/>
          <a:p>
            <a:pPr eaLnBrk="1" fontAlgn="auto" hangingPunct="1">
              <a:defRPr/>
            </a:pPr>
            <a:r>
              <a:rPr lang="en-US" b="1" dirty="0" err="1">
                <a:solidFill>
                  <a:schemeClr val="accent5">
                    <a:lumMod val="75000"/>
                  </a:schemeClr>
                </a:solidFill>
              </a:rPr>
              <a:t>Ações</a:t>
            </a:r>
            <a:r>
              <a:rPr lang="en-US" b="1" dirty="0">
                <a:solidFill>
                  <a:schemeClr val="accent5">
                    <a:lumMod val="75000"/>
                  </a:schemeClr>
                </a:solidFill>
              </a:rPr>
              <a:t> de </a:t>
            </a:r>
            <a:r>
              <a:rPr lang="en-US" b="1" dirty="0" err="1">
                <a:solidFill>
                  <a:schemeClr val="accent5">
                    <a:lumMod val="75000"/>
                  </a:schemeClr>
                </a:solidFill>
              </a:rPr>
              <a:t>Advocacia</a:t>
            </a:r>
            <a:r>
              <a:rPr lang="en-US" b="1" dirty="0">
                <a:solidFill>
                  <a:schemeClr val="accent5">
                    <a:lumMod val="75000"/>
                  </a:schemeClr>
                </a:solidFill>
              </a:rPr>
              <a:t> </a:t>
            </a:r>
            <a:endParaRPr b="1" dirty="0">
              <a:solidFill>
                <a:schemeClr val="accent5">
                  <a:lumMod val="75000"/>
                </a:schemeClr>
              </a:solidFill>
            </a:endParaRPr>
          </a:p>
        </p:txBody>
      </p:sp>
      <p:sp>
        <p:nvSpPr>
          <p:cNvPr id="145411" name="Google Shape;69;p15">
            <a:extLst>
              <a:ext uri="{FF2B5EF4-FFF2-40B4-BE49-F238E27FC236}">
                <a16:creationId xmlns:a16="http://schemas.microsoft.com/office/drawing/2014/main" id="{F789AF24-2CB5-4B4C-9762-441FEEDBF9F9}"/>
              </a:ext>
            </a:extLst>
          </p:cNvPr>
          <p:cNvSpPr>
            <a:spLocks noGrp="1"/>
          </p:cNvSpPr>
          <p:nvPr>
            <p:ph type="body" idx="1"/>
          </p:nvPr>
        </p:nvSpPr>
        <p:spPr>
          <a:xfrm>
            <a:off x="415925" y="1238250"/>
            <a:ext cx="11212513" cy="4554538"/>
          </a:xfrm>
        </p:spPr>
        <p:txBody>
          <a:bodyPr lIns="121900" tIns="121900" rIns="121900" bIns="121900"/>
          <a:lstStyle/>
          <a:p>
            <a:pPr marL="608013" indent="-455613" eaLnBrk="1" hangingPunct="1">
              <a:spcBef>
                <a:spcPct val="0"/>
              </a:spcBef>
              <a:spcAft>
                <a:spcPct val="0"/>
              </a:spcAft>
            </a:pPr>
            <a:r>
              <a:rPr lang="pt-BR" altLang="pt-BR" sz="1800"/>
              <a:t>Trazer pessoas com experiência vivida para as Nações Unidas</a:t>
            </a:r>
          </a:p>
          <a:p>
            <a:pPr marL="608013" indent="-455613" eaLnBrk="1" hangingPunct="1">
              <a:spcBef>
                <a:spcPct val="0"/>
              </a:spcBef>
              <a:spcAft>
                <a:spcPct val="0"/>
              </a:spcAft>
            </a:pPr>
            <a:r>
              <a:rPr lang="pt-BR" altLang="pt-BR" sz="1800"/>
              <a:t>Trabalho em rede e compartilhamento de pesquisas com especialistas no tema, departamentos das Nações Unidas, Estados-Membros e outros tomadores de decisão</a:t>
            </a:r>
          </a:p>
          <a:p>
            <a:pPr marL="608013" indent="-455613" eaLnBrk="1" hangingPunct="1">
              <a:spcBef>
                <a:spcPct val="0"/>
              </a:spcBef>
              <a:spcAft>
                <a:spcPct val="0"/>
              </a:spcAft>
            </a:pPr>
            <a:r>
              <a:rPr lang="pt-BR" altLang="pt-BR" sz="1800"/>
              <a:t>A UNANIMA International lançou três publicações sobre o tema Famílias desabrigadas.</a:t>
            </a:r>
          </a:p>
          <a:p>
            <a:pPr marL="608013" indent="-455613" eaLnBrk="1" hangingPunct="1">
              <a:spcBef>
                <a:spcPct val="0"/>
              </a:spcBef>
              <a:spcAft>
                <a:spcPct val="0"/>
              </a:spcAft>
            </a:pPr>
            <a:r>
              <a:rPr lang="pt-BR" altLang="pt-BR" sz="1800"/>
              <a:t>Essas publicações incluem os elementos de boas práticas e testemunhos qualitativos da experiência vivida.</a:t>
            </a:r>
          </a:p>
          <a:p>
            <a:pPr marL="608013" indent="-455613" eaLnBrk="1" hangingPunct="1">
              <a:spcBef>
                <a:spcPct val="0"/>
              </a:spcBef>
              <a:spcAft>
                <a:spcPct val="0"/>
              </a:spcAft>
            </a:pPr>
            <a:r>
              <a:rPr lang="pt-BR" altLang="pt-BR" sz="1800"/>
              <a:t>Distribuição estratégica de publicações e recursos para ONGs e Estados Membros da ONU no CSocD58, no HLPF de 2019 e em outros eventos.</a:t>
            </a:r>
          </a:p>
          <a:p>
            <a:pPr marL="608013" indent="-455613" eaLnBrk="1" hangingPunct="1">
              <a:spcBef>
                <a:spcPct val="0"/>
              </a:spcBef>
              <a:spcAft>
                <a:spcPct val="0"/>
              </a:spcAft>
            </a:pPr>
            <a:r>
              <a:rPr lang="pt-BR" altLang="pt-BR" sz="1800"/>
              <a:t>A pesquisa da UNANIMA International é citada e compartilhada pela equipe da UNANIMA International e vários apoiadores notáveis, incluindo a ex-presidente irlandesa Mary McAleese em vários eventos de palestras, não se limitando a eventos e painéis paralelos das ONGs, painéis de alto nível e uma declaração oral antes da assembléia.</a:t>
            </a:r>
          </a:p>
          <a:p>
            <a:pPr marL="608013" indent="-455613" eaLnBrk="1" hangingPunct="1">
              <a:spcBef>
                <a:spcPct val="0"/>
              </a:spcBef>
              <a:spcAft>
                <a:spcPct val="0"/>
              </a:spcAft>
            </a:pPr>
            <a:r>
              <a:rPr lang="pt-BR" altLang="pt-BR" sz="1800"/>
              <a:t>Eventos educacionais e ações de advocacia na comunidade das Nações Unidas e além para organizações religiosas e instituições educacionais, ajudaram a iniciar uma mudança de paradigma para que os sem-teto sejam vistos como uma questão de direitos civis e direitos humanos.</a:t>
            </a:r>
          </a:p>
          <a:p>
            <a:pPr marL="608013" indent="-455613" eaLnBrk="1" hangingPunct="1">
              <a:spcBef>
                <a:spcPct val="0"/>
              </a:spcBef>
              <a:spcAft>
                <a:spcPct val="0"/>
              </a:spcAft>
            </a:pPr>
            <a:r>
              <a:rPr lang="pt-BR" altLang="pt-BR" sz="1800"/>
              <a:t>As atividades de mídia social, incluindo o compartilhamento de conteúdo de publicações, eventos de palestras, cobertura de notícias e outras descobertas de pesquisas, reforçaram a preocupação crescente com a falta de moradia na família e a atenção ao nosso trabalho.</a:t>
            </a:r>
            <a:endParaRPr lang="pt-BR" altLang="pt-BR" sz="1800" b="1" u="sng">
              <a:solidFill>
                <a:srgbClr val="662F8E"/>
              </a:solidFill>
            </a:endParaRPr>
          </a:p>
        </p:txBody>
      </p:sp>
      <p:pic>
        <p:nvPicPr>
          <p:cNvPr id="145412" name="Picture 3" descr="C2-HD-BTM.png">
            <a:extLst>
              <a:ext uri="{FF2B5EF4-FFF2-40B4-BE49-F238E27FC236}">
                <a16:creationId xmlns:a16="http://schemas.microsoft.com/office/drawing/2014/main" id="{C0C4B506-5111-A14D-9434-E624F6A29C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A group of people posing for a photo&#10;&#10;Description automatically generated">
            <a:extLst>
              <a:ext uri="{FF2B5EF4-FFF2-40B4-BE49-F238E27FC236}">
                <a16:creationId xmlns:a16="http://schemas.microsoft.com/office/drawing/2014/main" id="{AB30B2BB-E941-7344-AA70-7CD3B86C3860}"/>
              </a:ext>
            </a:extLst>
          </p:cNvPr>
          <p:cNvPicPr>
            <a:picLocks noChangeAspect="1"/>
          </p:cNvPicPr>
          <p:nvPr/>
        </p:nvPicPr>
        <p:blipFill>
          <a:blip r:embed="rId3">
            <a:extLst>
              <a:ext uri="{28A0092B-C50C-407E-A947-70E740481C1C}">
                <a14:useLocalDpi xmlns:a14="http://schemas.microsoft.com/office/drawing/2010/main" val="0"/>
              </a:ext>
            </a:extLst>
          </a:blip>
          <a:srcRect t="7246" b="26096"/>
          <a:stretch>
            <a:fillRect/>
          </a:stretch>
        </p:blipFill>
        <p:spPr bwMode="auto">
          <a:xfrm>
            <a:off x="1119188" y="1319213"/>
            <a:ext cx="10171112"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606285-3B93-A549-9E53-78AEDD68A051}"/>
              </a:ext>
            </a:extLst>
          </p:cNvPr>
          <p:cNvSpPr>
            <a:spLocks noGrp="1"/>
          </p:cNvSpPr>
          <p:nvPr>
            <p:ph type="title"/>
          </p:nvPr>
        </p:nvSpPr>
        <p:spPr>
          <a:xfrm>
            <a:off x="415925" y="496888"/>
            <a:ext cx="11360150" cy="860425"/>
          </a:xfrm>
        </p:spPr>
        <p:txBody>
          <a:bodyPr/>
          <a:lstStyle/>
          <a:p>
            <a:pPr eaLnBrk="1" fontAlgn="auto" hangingPunct="1">
              <a:defRPr/>
            </a:pPr>
            <a:r>
              <a:rPr lang="en-US" b="1" dirty="0">
                <a:solidFill>
                  <a:schemeClr val="accent5">
                    <a:lumMod val="75000"/>
                  </a:schemeClr>
                </a:solidFill>
              </a:rPr>
              <a:t>COMISSÃO </a:t>
            </a:r>
            <a:r>
              <a:rPr lang="en-US" b="1" dirty="0" err="1">
                <a:solidFill>
                  <a:schemeClr val="accent5">
                    <a:lumMod val="75000"/>
                  </a:schemeClr>
                </a:solidFill>
              </a:rPr>
              <a:t>ExecutivA</a:t>
            </a:r>
            <a:r>
              <a:rPr lang="en-US" b="1" dirty="0">
                <a:solidFill>
                  <a:schemeClr val="accent5">
                    <a:lumMod val="75000"/>
                  </a:schemeClr>
                </a:solidFill>
              </a:rPr>
              <a:t> </a:t>
            </a:r>
          </a:p>
        </p:txBody>
      </p:sp>
      <p:sp>
        <p:nvSpPr>
          <p:cNvPr id="24580" name="Text Placeholder 2">
            <a:extLst>
              <a:ext uri="{FF2B5EF4-FFF2-40B4-BE49-F238E27FC236}">
                <a16:creationId xmlns:a16="http://schemas.microsoft.com/office/drawing/2014/main" id="{48C0D09E-F5DD-7244-86C7-AF2775094C03}"/>
              </a:ext>
            </a:extLst>
          </p:cNvPr>
          <p:cNvSpPr>
            <a:spLocks noGrp="1"/>
          </p:cNvSpPr>
          <p:nvPr>
            <p:ph type="body" idx="1"/>
          </p:nvPr>
        </p:nvSpPr>
        <p:spPr>
          <a:xfrm>
            <a:off x="415925" y="1890713"/>
            <a:ext cx="11360150" cy="4200525"/>
          </a:xfrm>
        </p:spPr>
        <p:txBody>
          <a:bodyPr/>
          <a:lstStyle/>
          <a:p>
            <a:pPr marL="608013" indent="-455613" eaLnBrk="1" hangingPunct="1">
              <a:spcBef>
                <a:spcPct val="0"/>
              </a:spcBef>
              <a:spcAft>
                <a:spcPct val="0"/>
              </a:spcAft>
            </a:pPr>
            <a:endParaRPr lang="pt-BR" altLang="pt-BR"/>
          </a:p>
        </p:txBody>
      </p:sp>
      <p:pic>
        <p:nvPicPr>
          <p:cNvPr id="24581" name="Picture 12" descr="C2-HD-BTM.png">
            <a:extLst>
              <a:ext uri="{FF2B5EF4-FFF2-40B4-BE49-F238E27FC236}">
                <a16:creationId xmlns:a16="http://schemas.microsoft.com/office/drawing/2014/main" id="{E700D997-C4C0-9D4D-A298-9650BA00B3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8;p15">
            <a:extLst>
              <a:ext uri="{FF2B5EF4-FFF2-40B4-BE49-F238E27FC236}">
                <a16:creationId xmlns:a16="http://schemas.microsoft.com/office/drawing/2014/main" id="{FFCBB25A-45BE-1243-806F-A5AC6CDB966C}"/>
              </a:ext>
            </a:extLst>
          </p:cNvPr>
          <p:cNvSpPr txBox="1">
            <a:spLocks noGrp="1"/>
          </p:cNvSpPr>
          <p:nvPr>
            <p:ph type="title"/>
          </p:nvPr>
        </p:nvSpPr>
        <p:spPr>
          <a:xfrm>
            <a:off x="1022350" y="4375150"/>
            <a:ext cx="10147300" cy="1144588"/>
          </a:xfrm>
        </p:spPr>
        <p:txBody>
          <a:bodyPr lIns="91440" tIns="45720" rIns="91440" bIns="45720" anchor="b">
            <a:normAutofit fontScale="90000"/>
          </a:bodyPr>
          <a:lstStyle/>
          <a:p>
            <a:pPr algn="l" eaLnBrk="1" fontAlgn="auto" hangingPunct="1">
              <a:spcBef>
                <a:spcPct val="0"/>
              </a:spcBef>
              <a:defRPr/>
            </a:pPr>
            <a:r>
              <a:rPr lang="en-US" sz="4400" b="1" dirty="0" err="1">
                <a:solidFill>
                  <a:schemeClr val="accent5">
                    <a:lumMod val="75000"/>
                  </a:schemeClr>
                </a:solidFill>
              </a:rPr>
              <a:t>Recursos</a:t>
            </a:r>
            <a:r>
              <a:rPr lang="en-US" sz="4400" b="1" dirty="0">
                <a:solidFill>
                  <a:schemeClr val="accent5">
                    <a:lumMod val="75000"/>
                  </a:schemeClr>
                </a:solidFill>
              </a:rPr>
              <a:t> &amp; </a:t>
            </a:r>
            <a:r>
              <a:rPr lang="en-US" sz="4400" b="1" dirty="0" err="1">
                <a:solidFill>
                  <a:schemeClr val="accent5">
                    <a:lumMod val="75000"/>
                  </a:schemeClr>
                </a:solidFill>
              </a:rPr>
              <a:t>Publicações</a:t>
            </a:r>
            <a:r>
              <a:rPr lang="en-US" sz="4400" b="1" dirty="0">
                <a:solidFill>
                  <a:schemeClr val="accent5">
                    <a:lumMod val="75000"/>
                  </a:schemeClr>
                </a:solidFill>
              </a:rPr>
              <a:t> </a:t>
            </a:r>
            <a:r>
              <a:rPr lang="en-US" sz="4400" b="1" dirty="0" err="1">
                <a:solidFill>
                  <a:schemeClr val="accent5">
                    <a:lumMod val="75000"/>
                  </a:schemeClr>
                </a:solidFill>
              </a:rPr>
              <a:t>até</a:t>
            </a:r>
            <a:r>
              <a:rPr lang="en-US" sz="4400" b="1" dirty="0">
                <a:solidFill>
                  <a:schemeClr val="accent5">
                    <a:lumMod val="75000"/>
                  </a:schemeClr>
                </a:solidFill>
              </a:rPr>
              <a:t> </a:t>
            </a:r>
            <a:r>
              <a:rPr lang="en-US" sz="4400" b="1" dirty="0" err="1">
                <a:solidFill>
                  <a:schemeClr val="accent5">
                    <a:lumMod val="75000"/>
                  </a:schemeClr>
                </a:solidFill>
              </a:rPr>
              <a:t>aqui</a:t>
            </a:r>
            <a:r>
              <a:rPr lang="en-US" sz="4400" b="1" dirty="0">
                <a:solidFill>
                  <a:schemeClr val="accent5">
                    <a:lumMod val="75000"/>
                  </a:schemeClr>
                </a:solidFill>
              </a:rPr>
              <a:t>..</a:t>
            </a:r>
          </a:p>
        </p:txBody>
      </p:sp>
      <p:pic>
        <p:nvPicPr>
          <p:cNvPr id="147459" name="Google Shape;74;p16">
            <a:extLst>
              <a:ext uri="{FF2B5EF4-FFF2-40B4-BE49-F238E27FC236}">
                <a16:creationId xmlns:a16="http://schemas.microsoft.com/office/drawing/2014/main" id="{F0D6046E-B6AF-C24E-AA95-E226654C6B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1617663"/>
            <a:ext cx="191293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Google Shape;525;p60">
            <a:extLst>
              <a:ext uri="{FF2B5EF4-FFF2-40B4-BE49-F238E27FC236}">
                <a16:creationId xmlns:a16="http://schemas.microsoft.com/office/drawing/2014/main" id="{C3963FCD-1700-AA4D-895E-69D68CD1257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1633538"/>
            <a:ext cx="195738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7" descr="A picture containing hitting, racket, player, ball&#10;&#10;Description automatically generated">
            <a:extLst>
              <a:ext uri="{FF2B5EF4-FFF2-40B4-BE49-F238E27FC236}">
                <a16:creationId xmlns:a16="http://schemas.microsoft.com/office/drawing/2014/main" id="{C0D72E64-33AB-D247-9A4D-F15CA4AE17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33538"/>
            <a:ext cx="195738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descr="A close up of a sign&#10;&#10;Description automatically generated">
            <a:extLst>
              <a:ext uri="{FF2B5EF4-FFF2-40B4-BE49-F238E27FC236}">
                <a16:creationId xmlns:a16="http://schemas.microsoft.com/office/drawing/2014/main" id="{1DE38619-D123-E347-AE57-21DC8C2A2A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04300" y="1668463"/>
            <a:ext cx="193516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3" descr="C2-HD-BTM.png">
            <a:extLst>
              <a:ext uri="{FF2B5EF4-FFF2-40B4-BE49-F238E27FC236}">
                <a16:creationId xmlns:a16="http://schemas.microsoft.com/office/drawing/2014/main" id="{92F180D8-12A4-0A4F-9F02-2CECBDD68AB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307138"/>
            <a:ext cx="12192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68;p15">
            <a:extLst>
              <a:ext uri="{FF2B5EF4-FFF2-40B4-BE49-F238E27FC236}">
                <a16:creationId xmlns:a16="http://schemas.microsoft.com/office/drawing/2014/main" id="{280DF51B-02EE-C14B-919F-3D0D0B6D2FFE}"/>
              </a:ext>
            </a:extLst>
          </p:cNvPr>
          <p:cNvSpPr txBox="1">
            <a:spLocks noGrp="1"/>
          </p:cNvSpPr>
          <p:nvPr>
            <p:ph type="title"/>
          </p:nvPr>
        </p:nvSpPr>
        <p:spPr>
          <a:xfrm>
            <a:off x="666750" y="358775"/>
            <a:ext cx="11361738" cy="763588"/>
          </a:xfrm>
        </p:spPr>
        <p:txBody>
          <a:bodyPr lIns="121900" tIns="121900" rIns="121900" bIns="121900"/>
          <a:lstStyle/>
          <a:p>
            <a:pPr eaLnBrk="1" fontAlgn="auto" hangingPunct="1">
              <a:defRPr/>
            </a:pPr>
            <a:r>
              <a:rPr lang="en" b="1" dirty="0">
                <a:solidFill>
                  <a:schemeClr val="accent5">
                    <a:lumMod val="75000"/>
                  </a:schemeClr>
                </a:solidFill>
              </a:rPr>
              <a:t>58</a:t>
            </a:r>
            <a:r>
              <a:rPr lang="pt-BR" b="1" dirty="0">
                <a:solidFill>
                  <a:schemeClr val="accent5">
                    <a:lumMod val="75000"/>
                  </a:schemeClr>
                </a:solidFill>
              </a:rPr>
              <a:t>º</a:t>
            </a:r>
            <a:r>
              <a:rPr lang="en" b="1" dirty="0">
                <a:solidFill>
                  <a:schemeClr val="accent5">
                    <a:lumMod val="75000"/>
                  </a:schemeClr>
                </a:solidFill>
              </a:rPr>
              <a:t> Com</a:t>
            </a:r>
            <a:r>
              <a:rPr lang="pt-BR" b="1" dirty="0" err="1">
                <a:solidFill>
                  <a:schemeClr val="accent5">
                    <a:lumMod val="75000"/>
                  </a:schemeClr>
                </a:solidFill>
              </a:rPr>
              <a:t>issão</a:t>
            </a:r>
            <a:r>
              <a:rPr lang="pt-BR" b="1" dirty="0">
                <a:solidFill>
                  <a:schemeClr val="accent5">
                    <a:lumMod val="75000"/>
                  </a:schemeClr>
                </a:solidFill>
              </a:rPr>
              <a:t> para o desenvolvimento social </a:t>
            </a:r>
            <a:r>
              <a:rPr lang="en" b="1" dirty="0">
                <a:solidFill>
                  <a:schemeClr val="accent5">
                    <a:lumMod val="75000"/>
                  </a:schemeClr>
                </a:solidFill>
              </a:rPr>
              <a:t>(</a:t>
            </a:r>
            <a:r>
              <a:rPr lang="en-US" b="1" dirty="0">
                <a:solidFill>
                  <a:schemeClr val="accent5">
                    <a:lumMod val="75000"/>
                  </a:schemeClr>
                </a:solidFill>
              </a:rPr>
              <a:t>CSocd58)</a:t>
            </a:r>
            <a:endParaRPr b="1" dirty="0">
              <a:solidFill>
                <a:schemeClr val="accent5">
                  <a:lumMod val="75000"/>
                </a:schemeClr>
              </a:solidFill>
            </a:endParaRPr>
          </a:p>
        </p:txBody>
      </p:sp>
      <p:sp>
        <p:nvSpPr>
          <p:cNvPr id="69" name="Google Shape;69;p15">
            <a:extLst>
              <a:ext uri="{FF2B5EF4-FFF2-40B4-BE49-F238E27FC236}">
                <a16:creationId xmlns:a16="http://schemas.microsoft.com/office/drawing/2014/main" id="{B66F4F0E-CA2B-6348-BE63-2222A8251068}"/>
              </a:ext>
            </a:extLst>
          </p:cNvPr>
          <p:cNvSpPr txBox="1">
            <a:spLocks noGrp="1"/>
          </p:cNvSpPr>
          <p:nvPr>
            <p:ph type="body" idx="1"/>
          </p:nvPr>
        </p:nvSpPr>
        <p:spPr>
          <a:xfrm>
            <a:off x="415925" y="1171575"/>
            <a:ext cx="11212513" cy="4975225"/>
          </a:xfrm>
        </p:spPr>
        <p:txBody>
          <a:bodyPr lIns="121900" tIns="121900" rIns="121900" bIns="121900" rtlCol="0"/>
          <a:lstStyle/>
          <a:p>
            <a:pPr marL="152396" indent="0" eaLnBrk="1" fontAlgn="auto" hangingPunct="1">
              <a:buFont typeface="Arial" panose="020B0604020202020204" pitchFamily="34" charset="0"/>
              <a:buNone/>
              <a:defRPr/>
            </a:pPr>
            <a:endParaRPr lang="en-US" sz="2000" dirty="0">
              <a:solidFill>
                <a:schemeClr val="accent1"/>
              </a:solidFill>
              <a:latin typeface="+mj-lt"/>
              <a:ea typeface="Roboto"/>
              <a:cs typeface="Roboto"/>
              <a:sym typeface="Roboto"/>
            </a:endParaRPr>
          </a:p>
          <a:p>
            <a:pPr marL="152396" indent="0" eaLnBrk="1" fontAlgn="auto" hangingPunct="1">
              <a:buFont typeface="Arial" panose="020B0604020202020204" pitchFamily="34" charset="0"/>
              <a:buNone/>
              <a:defRPr/>
            </a:pPr>
            <a:endParaRPr lang="en-US" sz="2000" dirty="0">
              <a:solidFill>
                <a:schemeClr val="accent1"/>
              </a:solidFill>
              <a:latin typeface="+mj-lt"/>
              <a:ea typeface="Roboto"/>
              <a:cs typeface="Roboto"/>
              <a:sym typeface="Roboto"/>
            </a:endParaRPr>
          </a:p>
          <a:p>
            <a:pPr marL="152396" indent="0" eaLnBrk="1" fontAlgn="auto" hangingPunct="1">
              <a:buFont typeface="Arial" panose="020B0604020202020204" pitchFamily="34" charset="0"/>
              <a:buNone/>
              <a:defRPr/>
            </a:pPr>
            <a:r>
              <a:rPr lang="en-US" sz="2000" i="1" dirty="0">
                <a:solidFill>
                  <a:schemeClr val="accent1"/>
                </a:solidFill>
                <a:latin typeface="+mj-lt"/>
                <a:ea typeface="Roboto"/>
                <a:cs typeface="Roboto"/>
                <a:sym typeface="Roboto"/>
              </a:rPr>
              <a:t>“</a:t>
            </a:r>
            <a:r>
              <a:rPr lang="pt-BR" sz="2000" i="1" dirty="0">
                <a:solidFill>
                  <a:schemeClr val="accent1"/>
                </a:solidFill>
                <a:latin typeface="+mj-lt"/>
                <a:ea typeface="Roboto"/>
                <a:cs typeface="Roboto"/>
                <a:sym typeface="Roboto"/>
              </a:rPr>
              <a:t>Moradias populares e sistemas de proteção social para todos que enfrentam a situação de ser desabrigado.</a:t>
            </a:r>
            <a:r>
              <a:rPr lang="en-US" sz="2000" i="1" dirty="0">
                <a:solidFill>
                  <a:schemeClr val="accent1"/>
                </a:solidFill>
                <a:latin typeface="+mj-lt"/>
                <a:ea typeface="Roboto"/>
                <a:cs typeface="Roboto"/>
                <a:sym typeface="Roboto"/>
              </a:rPr>
              <a:t>”</a:t>
            </a:r>
          </a:p>
          <a:p>
            <a:pPr marL="152396" indent="0" eaLnBrk="1" fontAlgn="auto" hangingPunct="1">
              <a:buFont typeface="Arial" panose="020B0604020202020204" pitchFamily="34" charset="0"/>
              <a:buNone/>
              <a:defRPr/>
            </a:pPr>
            <a:endParaRPr lang="en-US" sz="1400" i="1" dirty="0">
              <a:latin typeface="+mj-lt"/>
              <a:ea typeface="Roboto"/>
              <a:cs typeface="Roboto"/>
              <a:sym typeface="Roboto"/>
            </a:endParaRPr>
          </a:p>
          <a:p>
            <a:pPr marL="609584" indent="-457188" eaLnBrk="1" fontAlgn="auto" hangingPunct="1">
              <a:defRPr/>
            </a:pPr>
            <a:r>
              <a:rPr lang="pt-BR" sz="2000" dirty="0">
                <a:latin typeface="+mj-lt"/>
              </a:rPr>
              <a:t>UNANIMA </a:t>
            </a:r>
            <a:r>
              <a:rPr lang="pt-BR" sz="2000" dirty="0" err="1">
                <a:latin typeface="+mj-lt"/>
              </a:rPr>
              <a:t>international</a:t>
            </a:r>
            <a:r>
              <a:rPr lang="pt-BR" sz="2000" dirty="0">
                <a:latin typeface="+mj-lt"/>
              </a:rPr>
              <a:t> falou em 12 eventos</a:t>
            </a:r>
          </a:p>
          <a:p>
            <a:pPr marL="609584" indent="-457188" eaLnBrk="1" fontAlgn="auto" hangingPunct="1">
              <a:defRPr/>
            </a:pPr>
            <a:r>
              <a:rPr lang="pt-BR" sz="2000" dirty="0">
                <a:latin typeface="+mj-lt"/>
              </a:rPr>
              <a:t>A UNANIMA </a:t>
            </a:r>
            <a:r>
              <a:rPr lang="pt-BR" sz="2000" dirty="0" err="1">
                <a:latin typeface="+mj-lt"/>
              </a:rPr>
              <a:t>International</a:t>
            </a:r>
            <a:r>
              <a:rPr lang="pt-BR" sz="2000" dirty="0">
                <a:latin typeface="+mj-lt"/>
              </a:rPr>
              <a:t> está realizando ou é </a:t>
            </a:r>
            <a:r>
              <a:rPr lang="pt-BR" sz="2000" dirty="0" err="1">
                <a:latin typeface="+mj-lt"/>
              </a:rPr>
              <a:t>co-patrocinadora</a:t>
            </a:r>
            <a:r>
              <a:rPr lang="pt-BR" sz="2000" dirty="0">
                <a:latin typeface="+mj-lt"/>
              </a:rPr>
              <a:t> de 15 Eventos</a:t>
            </a:r>
          </a:p>
          <a:p>
            <a:pPr marL="609584" indent="-457188" eaLnBrk="1" fontAlgn="auto" hangingPunct="1">
              <a:defRPr/>
            </a:pPr>
            <a:r>
              <a:rPr lang="pt-BR" sz="2000" dirty="0">
                <a:latin typeface="+mj-lt"/>
              </a:rPr>
              <a:t>Total de 28 delegadas</a:t>
            </a:r>
          </a:p>
          <a:p>
            <a:pPr marL="609584" indent="-457188" eaLnBrk="1" fontAlgn="auto" hangingPunct="1">
              <a:defRPr/>
            </a:pPr>
            <a:r>
              <a:rPr lang="pt-BR" sz="2000" dirty="0">
                <a:latin typeface="+mj-lt"/>
              </a:rPr>
              <a:t>Apresentação de pareceres orais e escritos</a:t>
            </a:r>
          </a:p>
          <a:p>
            <a:pPr marL="609584" indent="-457188" eaLnBrk="1" fontAlgn="auto" hangingPunct="1">
              <a:defRPr/>
            </a:pPr>
            <a:r>
              <a:rPr lang="pt-BR" sz="2000" dirty="0">
                <a:latin typeface="+mj-lt"/>
              </a:rPr>
              <a:t>Apresentação da nossa Pesquisa</a:t>
            </a:r>
          </a:p>
          <a:p>
            <a:pPr marL="1828753" lvl="2" indent="-457188" eaLnBrk="1" fontAlgn="auto" hangingPunct="1">
              <a:defRPr/>
            </a:pPr>
            <a:r>
              <a:rPr lang="en-US" sz="1600" dirty="0" err="1">
                <a:latin typeface="+mj-lt"/>
              </a:rPr>
              <a:t>Lançamento</a:t>
            </a:r>
            <a:r>
              <a:rPr lang="en-US" sz="1600" dirty="0">
                <a:latin typeface="+mj-lt"/>
              </a:rPr>
              <a:t> de 2 </a:t>
            </a:r>
            <a:r>
              <a:rPr lang="en-US" sz="1600" dirty="0" err="1">
                <a:latin typeface="+mj-lt"/>
              </a:rPr>
              <a:t>publicações</a:t>
            </a:r>
            <a:r>
              <a:rPr lang="en-US" sz="1600" dirty="0">
                <a:latin typeface="+mj-lt"/>
              </a:rPr>
              <a:t> </a:t>
            </a:r>
          </a:p>
          <a:p>
            <a:pPr marL="1828753" lvl="2" indent="-457188" eaLnBrk="1" fontAlgn="auto" hangingPunct="1">
              <a:defRPr/>
            </a:pPr>
            <a:r>
              <a:rPr lang="en-US" sz="1600" dirty="0" err="1">
                <a:latin typeface="+mj-lt"/>
              </a:rPr>
              <a:t>Famílias</a:t>
            </a:r>
            <a:r>
              <a:rPr lang="en-US" sz="1600" dirty="0">
                <a:latin typeface="+mj-lt"/>
              </a:rPr>
              <a:t> </a:t>
            </a:r>
            <a:r>
              <a:rPr lang="en-US" sz="1600" dirty="0" err="1">
                <a:latin typeface="+mj-lt"/>
              </a:rPr>
              <a:t>desabrigadas</a:t>
            </a:r>
            <a:r>
              <a:rPr lang="en-US" sz="1600" dirty="0">
                <a:latin typeface="+mj-lt"/>
              </a:rPr>
              <a:t> </a:t>
            </a:r>
            <a:r>
              <a:rPr lang="en-US" sz="1600" dirty="0" err="1">
                <a:latin typeface="+mj-lt"/>
              </a:rPr>
              <a:t>através</a:t>
            </a:r>
            <a:r>
              <a:rPr lang="en-US" sz="1600" dirty="0">
                <a:latin typeface="+mj-lt"/>
              </a:rPr>
              <a:t> das </a:t>
            </a:r>
            <a:r>
              <a:rPr lang="en-US" sz="1600" dirty="0" err="1">
                <a:latin typeface="+mj-lt"/>
              </a:rPr>
              <a:t>lentes</a:t>
            </a:r>
            <a:r>
              <a:rPr lang="en-US" sz="1600" dirty="0">
                <a:latin typeface="+mj-lt"/>
              </a:rPr>
              <a:t> da Agenda 2030</a:t>
            </a:r>
          </a:p>
          <a:p>
            <a:pPr marL="1828753" lvl="2" indent="-457188" eaLnBrk="1" fontAlgn="auto" hangingPunct="1">
              <a:defRPr/>
            </a:pPr>
            <a:r>
              <a:rPr lang="en-US" sz="1600" dirty="0">
                <a:latin typeface="+mj-lt"/>
              </a:rPr>
              <a:t>Faces </a:t>
            </a:r>
            <a:r>
              <a:rPr lang="en-US" sz="1600" dirty="0" err="1">
                <a:latin typeface="+mj-lt"/>
              </a:rPr>
              <a:t>desconhecidas</a:t>
            </a:r>
            <a:r>
              <a:rPr lang="en-US" sz="1600" dirty="0">
                <a:latin typeface="+mj-lt"/>
              </a:rPr>
              <a:t> da </a:t>
            </a:r>
            <a:r>
              <a:rPr lang="en-US" sz="1600" dirty="0" err="1">
                <a:latin typeface="+mj-lt"/>
              </a:rPr>
              <a:t>questão</a:t>
            </a:r>
            <a:r>
              <a:rPr lang="en-US" sz="1600" dirty="0">
                <a:latin typeface="+mj-lt"/>
              </a:rPr>
              <a:t> dos </a:t>
            </a:r>
            <a:r>
              <a:rPr lang="en-US" sz="1600" dirty="0" err="1">
                <a:latin typeface="+mj-lt"/>
              </a:rPr>
              <a:t>desabrigados</a:t>
            </a:r>
            <a:r>
              <a:rPr lang="en-US" sz="1600" dirty="0">
                <a:latin typeface="+mj-lt"/>
              </a:rPr>
              <a:t> </a:t>
            </a:r>
            <a:r>
              <a:rPr lang="en-US" sz="1600" dirty="0" err="1">
                <a:latin typeface="+mj-lt"/>
              </a:rPr>
              <a:t>na</a:t>
            </a:r>
            <a:r>
              <a:rPr lang="en-US" sz="1600" dirty="0">
                <a:latin typeface="+mj-lt"/>
              </a:rPr>
              <a:t> </a:t>
            </a:r>
            <a:r>
              <a:rPr lang="en-US" sz="1600" dirty="0" err="1">
                <a:latin typeface="+mj-lt"/>
              </a:rPr>
              <a:t>pesquisa</a:t>
            </a:r>
            <a:r>
              <a:rPr lang="en-US" sz="1600" dirty="0">
                <a:latin typeface="+mj-lt"/>
              </a:rPr>
              <a:t> </a:t>
            </a:r>
            <a:r>
              <a:rPr lang="en-US" sz="1600" dirty="0" err="1">
                <a:latin typeface="+mj-lt"/>
              </a:rPr>
              <a:t>internacional</a:t>
            </a:r>
            <a:r>
              <a:rPr lang="en-US" sz="1600" dirty="0">
                <a:latin typeface="+mj-lt"/>
              </a:rPr>
              <a:t> </a:t>
            </a:r>
            <a:r>
              <a:rPr lang="en-US" sz="1600" dirty="0" err="1">
                <a:latin typeface="+mj-lt"/>
              </a:rPr>
              <a:t>sobre</a:t>
            </a:r>
            <a:r>
              <a:rPr lang="en-US" sz="1600" dirty="0">
                <a:latin typeface="+mj-lt"/>
              </a:rPr>
              <a:t> as </a:t>
            </a:r>
            <a:r>
              <a:rPr lang="en-US" sz="1600" dirty="0" err="1">
                <a:latin typeface="+mj-lt"/>
              </a:rPr>
              <a:t>famílias</a:t>
            </a:r>
            <a:r>
              <a:rPr lang="en-US" sz="1600" dirty="0">
                <a:latin typeface="+mj-lt"/>
              </a:rPr>
              <a:t> </a:t>
            </a:r>
            <a:r>
              <a:rPr lang="en-US" sz="1600" dirty="0" err="1">
                <a:latin typeface="+mj-lt"/>
              </a:rPr>
              <a:t>sem-teto</a:t>
            </a:r>
            <a:endParaRPr lang="en-US" sz="1600" dirty="0">
              <a:latin typeface="+mj-lt"/>
            </a:endParaRPr>
          </a:p>
          <a:p>
            <a:pPr marL="609584" indent="-457188" eaLnBrk="1" fontAlgn="auto" hangingPunct="1">
              <a:defRPr/>
            </a:pPr>
            <a:r>
              <a:rPr lang="en-US" sz="2000" dirty="0" err="1">
                <a:latin typeface="+mj-lt"/>
              </a:rPr>
              <a:t>Evento</a:t>
            </a:r>
            <a:r>
              <a:rPr lang="en-US" sz="2000" dirty="0">
                <a:latin typeface="+mj-lt"/>
              </a:rPr>
              <a:t> </a:t>
            </a:r>
            <a:r>
              <a:rPr lang="en-US" sz="2000" dirty="0" err="1">
                <a:latin typeface="+mj-lt"/>
              </a:rPr>
              <a:t>Mulher</a:t>
            </a:r>
            <a:r>
              <a:rPr lang="en-US" sz="2000" dirty="0">
                <a:latin typeface="+mj-lt"/>
              </a:rPr>
              <a:t> de </a:t>
            </a:r>
            <a:r>
              <a:rPr lang="en-US" sz="2000" dirty="0" err="1">
                <a:latin typeface="+mj-lt"/>
              </a:rPr>
              <a:t>Coragem</a:t>
            </a:r>
            <a:r>
              <a:rPr lang="en-US" sz="2000" dirty="0">
                <a:latin typeface="+mj-lt"/>
              </a:rPr>
              <a:t> 2019 com a ex-president da </a:t>
            </a:r>
            <a:r>
              <a:rPr lang="en-US" sz="2000" dirty="0" err="1">
                <a:latin typeface="+mj-lt"/>
              </a:rPr>
              <a:t>Irlanda</a:t>
            </a:r>
            <a:r>
              <a:rPr lang="en-US" sz="2000" dirty="0">
                <a:latin typeface="+mj-lt"/>
              </a:rPr>
              <a:t> Mary McAleese</a:t>
            </a:r>
            <a:endParaRPr lang="en-US" sz="1600" dirty="0"/>
          </a:p>
          <a:p>
            <a:pPr marL="152396" indent="0" eaLnBrk="1" fontAlgn="auto" hangingPunct="1">
              <a:buClr>
                <a:srgbClr val="000000"/>
              </a:buClr>
              <a:buFont typeface="Arial" panose="020B0604020202020204" pitchFamily="34" charset="0"/>
              <a:buNone/>
              <a:defRPr/>
            </a:pPr>
            <a:br>
              <a:rPr lang="en" sz="2000" dirty="0">
                <a:solidFill>
                  <a:srgbClr val="000000"/>
                </a:solidFill>
              </a:rPr>
            </a:br>
            <a:endParaRPr sz="2000" b="1" u="sng" dirty="0">
              <a:solidFill>
                <a:srgbClr val="662F8E"/>
              </a:solidFill>
            </a:endParaRPr>
          </a:p>
        </p:txBody>
      </p:sp>
      <p:pic>
        <p:nvPicPr>
          <p:cNvPr id="149508" name="Picture 3" descr="C2-HD-BTM.png">
            <a:extLst>
              <a:ext uri="{FF2B5EF4-FFF2-40B4-BE49-F238E27FC236}">
                <a16:creationId xmlns:a16="http://schemas.microsoft.com/office/drawing/2014/main" id="{59CA54E3-4547-D348-99DB-DF0EF14997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4763"/>
            <a:ext cx="12192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7" descr="A group of people sitting at a desk&#10;&#10;Description automatically generated">
            <a:extLst>
              <a:ext uri="{FF2B5EF4-FFF2-40B4-BE49-F238E27FC236}">
                <a16:creationId xmlns:a16="http://schemas.microsoft.com/office/drawing/2014/main" id="{8E418931-D308-D64F-A724-F9B3F9346111}"/>
              </a:ext>
            </a:extLst>
          </p:cNvPr>
          <p:cNvPicPr>
            <a:picLocks noChangeAspect="1"/>
          </p:cNvPicPr>
          <p:nvPr/>
        </p:nvPicPr>
        <p:blipFill>
          <a:blip r:embed="rId3">
            <a:extLst>
              <a:ext uri="{28A0092B-C50C-407E-A947-70E740481C1C}">
                <a14:useLocalDpi xmlns:a14="http://schemas.microsoft.com/office/drawing/2010/main" val="0"/>
              </a:ext>
            </a:extLst>
          </a:blip>
          <a:srcRect t="24339" b="32050"/>
          <a:stretch>
            <a:fillRect/>
          </a:stretch>
        </p:blipFill>
        <p:spPr bwMode="auto">
          <a:xfrm>
            <a:off x="4914900" y="3273425"/>
            <a:ext cx="51435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5" descr="A group of people sitting posing for the camera&#10;&#10;Description automatically generated">
            <a:extLst>
              <a:ext uri="{FF2B5EF4-FFF2-40B4-BE49-F238E27FC236}">
                <a16:creationId xmlns:a16="http://schemas.microsoft.com/office/drawing/2014/main" id="{F183778B-B3DD-CE48-A0D5-0CF8E6D46B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57313"/>
            <a:ext cx="59563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11" descr="A group of people sitting at a table&#10;&#10;Description automatically generated">
            <a:extLst>
              <a:ext uri="{FF2B5EF4-FFF2-40B4-BE49-F238E27FC236}">
                <a16:creationId xmlns:a16="http://schemas.microsoft.com/office/drawing/2014/main" id="{DA12B49B-DC49-924E-8E7F-5684FE76A3C7}"/>
              </a:ext>
            </a:extLst>
          </p:cNvPr>
          <p:cNvPicPr>
            <a:picLocks noChangeAspect="1"/>
          </p:cNvPicPr>
          <p:nvPr/>
        </p:nvPicPr>
        <p:blipFill>
          <a:blip r:embed="rId5">
            <a:extLst>
              <a:ext uri="{28A0092B-C50C-407E-A947-70E740481C1C}">
                <a14:useLocalDpi xmlns:a14="http://schemas.microsoft.com/office/drawing/2010/main" val="0"/>
              </a:ext>
            </a:extLst>
          </a:blip>
          <a:srcRect t="19522" b="33385"/>
          <a:stretch>
            <a:fillRect/>
          </a:stretch>
        </p:blipFill>
        <p:spPr bwMode="auto">
          <a:xfrm>
            <a:off x="1646238" y="4953000"/>
            <a:ext cx="49514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19" descr="A person standing in front of a computer&#10;&#10;Description automatically generated">
            <a:extLst>
              <a:ext uri="{FF2B5EF4-FFF2-40B4-BE49-F238E27FC236}">
                <a16:creationId xmlns:a16="http://schemas.microsoft.com/office/drawing/2014/main" id="{A2CA68E5-A143-B545-A82E-4FC0D24746AC}"/>
              </a:ext>
            </a:extLst>
          </p:cNvPr>
          <p:cNvPicPr>
            <a:picLocks noChangeAspect="1"/>
          </p:cNvPicPr>
          <p:nvPr/>
        </p:nvPicPr>
        <p:blipFill>
          <a:blip r:embed="rId6">
            <a:extLst>
              <a:ext uri="{28A0092B-C50C-407E-A947-70E740481C1C}">
                <a14:useLocalDpi xmlns:a14="http://schemas.microsoft.com/office/drawing/2010/main" val="0"/>
              </a:ext>
            </a:extLst>
          </a:blip>
          <a:srcRect l="28421" r="24954"/>
          <a:stretch>
            <a:fillRect/>
          </a:stretch>
        </p:blipFill>
        <p:spPr bwMode="auto">
          <a:xfrm>
            <a:off x="8026400" y="1785938"/>
            <a:ext cx="213201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13" descr="A group of people in a room&#10;&#10;Description automatically generated">
            <a:extLst>
              <a:ext uri="{FF2B5EF4-FFF2-40B4-BE49-F238E27FC236}">
                <a16:creationId xmlns:a16="http://schemas.microsoft.com/office/drawing/2014/main" id="{39DC4479-32AC-AB4D-A1AA-48DE604664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55225" y="1347788"/>
            <a:ext cx="2235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15" descr="A group of people sitting at a table&#10;&#10;Description automatically generated">
            <a:extLst>
              <a:ext uri="{FF2B5EF4-FFF2-40B4-BE49-F238E27FC236}">
                <a16:creationId xmlns:a16="http://schemas.microsoft.com/office/drawing/2014/main" id="{90BF207C-A399-454E-A796-E57CDF19949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50400" y="4217988"/>
            <a:ext cx="27400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9" descr="A group of people posing for a photo&#10;&#10;Description automatically generated">
            <a:extLst>
              <a:ext uri="{FF2B5EF4-FFF2-40B4-BE49-F238E27FC236}">
                <a16:creationId xmlns:a16="http://schemas.microsoft.com/office/drawing/2014/main" id="{C6B367C7-D137-D14E-805B-D2132C9CAC73}"/>
              </a:ext>
            </a:extLst>
          </p:cNvPr>
          <p:cNvPicPr>
            <a:picLocks noChangeAspect="1"/>
          </p:cNvPicPr>
          <p:nvPr/>
        </p:nvPicPr>
        <p:blipFill>
          <a:blip r:embed="rId9">
            <a:extLst>
              <a:ext uri="{28A0092B-C50C-407E-A947-70E740481C1C}">
                <a14:useLocalDpi xmlns:a14="http://schemas.microsoft.com/office/drawing/2010/main" val="0"/>
              </a:ext>
            </a:extLst>
          </a:blip>
          <a:srcRect t="27077" b="24611"/>
          <a:stretch>
            <a:fillRect/>
          </a:stretch>
        </p:blipFill>
        <p:spPr bwMode="auto">
          <a:xfrm>
            <a:off x="7747000" y="-26988"/>
            <a:ext cx="510857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7" descr="A group of people posing for the camera&#10;&#10;Description automatically generated">
            <a:extLst>
              <a:ext uri="{FF2B5EF4-FFF2-40B4-BE49-F238E27FC236}">
                <a16:creationId xmlns:a16="http://schemas.microsoft.com/office/drawing/2014/main" id="{CC269984-EEE9-4A46-B3A9-F9E3C850180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59425" y="-8255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3" descr="C2-HD-BTM.png">
            <a:extLst>
              <a:ext uri="{FF2B5EF4-FFF2-40B4-BE49-F238E27FC236}">
                <a16:creationId xmlns:a16="http://schemas.microsoft.com/office/drawing/2014/main" id="{874CADFD-3AF5-DA43-9577-CCD05971F4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68;p15">
            <a:extLst>
              <a:ext uri="{FF2B5EF4-FFF2-40B4-BE49-F238E27FC236}">
                <a16:creationId xmlns:a16="http://schemas.microsoft.com/office/drawing/2014/main" id="{E3232981-A422-AB46-B23A-AEFC11BBB49C}"/>
              </a:ext>
            </a:extLst>
          </p:cNvPr>
          <p:cNvSpPr txBox="1">
            <a:spLocks noGrp="1"/>
          </p:cNvSpPr>
          <p:nvPr>
            <p:ph type="title"/>
          </p:nvPr>
        </p:nvSpPr>
        <p:spPr>
          <a:xfrm>
            <a:off x="4833938" y="358775"/>
            <a:ext cx="7194550" cy="763588"/>
          </a:xfrm>
        </p:spPr>
        <p:txBody>
          <a:bodyPr lIns="121900" tIns="121900" rIns="121900" bIns="121900"/>
          <a:lstStyle/>
          <a:p>
            <a:pPr eaLnBrk="1" fontAlgn="auto" hangingPunct="1">
              <a:defRPr/>
            </a:pPr>
            <a:r>
              <a:rPr lang="en-US" b="1" dirty="0">
                <a:solidFill>
                  <a:schemeClr val="accent5">
                    <a:lumMod val="75000"/>
                  </a:schemeClr>
                </a:solidFill>
              </a:rPr>
              <a:t>UNANIMA </a:t>
            </a:r>
            <a:r>
              <a:rPr lang="en-US" b="1" dirty="0" err="1">
                <a:solidFill>
                  <a:schemeClr val="accent5">
                    <a:lumMod val="75000"/>
                  </a:schemeClr>
                </a:solidFill>
              </a:rPr>
              <a:t>Internacional</a:t>
            </a:r>
            <a:r>
              <a:rPr lang="en-US" b="1" dirty="0">
                <a:solidFill>
                  <a:schemeClr val="accent5">
                    <a:lumMod val="75000"/>
                  </a:schemeClr>
                </a:solidFill>
              </a:rPr>
              <a:t>  </a:t>
            </a:r>
            <a:r>
              <a:rPr lang="en-US" b="1" dirty="0" err="1">
                <a:solidFill>
                  <a:schemeClr val="accent5">
                    <a:lumMod val="75000"/>
                  </a:schemeClr>
                </a:solidFill>
              </a:rPr>
              <a:t>Evento</a:t>
            </a:r>
            <a:r>
              <a:rPr lang="en-US" b="1" dirty="0">
                <a:solidFill>
                  <a:schemeClr val="accent5">
                    <a:lumMod val="75000"/>
                  </a:schemeClr>
                </a:solidFill>
              </a:rPr>
              <a:t> </a:t>
            </a:r>
            <a:r>
              <a:rPr lang="en-US" b="1" dirty="0" err="1">
                <a:solidFill>
                  <a:schemeClr val="accent5">
                    <a:lumMod val="75000"/>
                  </a:schemeClr>
                </a:solidFill>
              </a:rPr>
              <a:t>paralelo</a:t>
            </a:r>
            <a:r>
              <a:rPr lang="en-US" b="1" dirty="0">
                <a:solidFill>
                  <a:schemeClr val="accent5">
                    <a:lumMod val="75000"/>
                  </a:schemeClr>
                </a:solidFill>
              </a:rPr>
              <a:t> – a face </a:t>
            </a:r>
            <a:r>
              <a:rPr lang="en-US" b="1" dirty="0" err="1">
                <a:solidFill>
                  <a:schemeClr val="accent5">
                    <a:lumMod val="75000"/>
                  </a:schemeClr>
                </a:solidFill>
              </a:rPr>
              <a:t>desconhecida</a:t>
            </a:r>
            <a:r>
              <a:rPr lang="en-US" b="1" dirty="0">
                <a:solidFill>
                  <a:schemeClr val="accent5">
                    <a:lumMod val="75000"/>
                  </a:schemeClr>
                </a:solidFill>
              </a:rPr>
              <a:t> dos </a:t>
            </a:r>
            <a:r>
              <a:rPr lang="en-US" b="1" dirty="0" err="1">
                <a:solidFill>
                  <a:schemeClr val="accent5">
                    <a:lumMod val="75000"/>
                  </a:schemeClr>
                </a:solidFill>
              </a:rPr>
              <a:t>desabrigados</a:t>
            </a:r>
            <a:r>
              <a:rPr lang="en-US" b="1" dirty="0">
                <a:solidFill>
                  <a:schemeClr val="accent5">
                    <a:lumMod val="75000"/>
                  </a:schemeClr>
                </a:solidFill>
              </a:rPr>
              <a:t> </a:t>
            </a:r>
            <a:endParaRPr b="1" dirty="0">
              <a:solidFill>
                <a:schemeClr val="accent5">
                  <a:lumMod val="75000"/>
                </a:schemeClr>
              </a:solidFill>
            </a:endParaRPr>
          </a:p>
        </p:txBody>
      </p:sp>
      <p:sp>
        <p:nvSpPr>
          <p:cNvPr id="153603" name="Google Shape;69;p15">
            <a:extLst>
              <a:ext uri="{FF2B5EF4-FFF2-40B4-BE49-F238E27FC236}">
                <a16:creationId xmlns:a16="http://schemas.microsoft.com/office/drawing/2014/main" id="{BD633C23-2C2E-CE4C-8009-2917965278AE}"/>
              </a:ext>
            </a:extLst>
          </p:cNvPr>
          <p:cNvSpPr>
            <a:spLocks noGrp="1"/>
          </p:cNvSpPr>
          <p:nvPr>
            <p:ph type="body" idx="1"/>
          </p:nvPr>
        </p:nvSpPr>
        <p:spPr>
          <a:xfrm>
            <a:off x="488950" y="1122363"/>
            <a:ext cx="11212513" cy="4554537"/>
          </a:xfrm>
        </p:spPr>
        <p:txBody>
          <a:bodyPr lIns="121900" tIns="121900" rIns="121900" bIns="121900"/>
          <a:lstStyle/>
          <a:p>
            <a:pPr marL="152400" indent="0" eaLnBrk="1" hangingPunct="1">
              <a:spcBef>
                <a:spcPct val="0"/>
              </a:spcBef>
              <a:spcAft>
                <a:spcPct val="0"/>
              </a:spcAft>
              <a:buClr>
                <a:srgbClr val="000000"/>
              </a:buClr>
              <a:buFont typeface="Arial" panose="020B0604020202020204" pitchFamily="34" charset="0"/>
              <a:buNone/>
            </a:pPr>
            <a:endParaRPr lang="pt-BR" altLang="pt-BR" sz="2000" b="1" u="sng">
              <a:solidFill>
                <a:srgbClr val="662F8E"/>
              </a:solidFill>
            </a:endParaRPr>
          </a:p>
        </p:txBody>
      </p:sp>
      <p:pic>
        <p:nvPicPr>
          <p:cNvPr id="153604" name="Picture 3" descr="C2-HD-BTM.png">
            <a:extLst>
              <a:ext uri="{FF2B5EF4-FFF2-40B4-BE49-F238E27FC236}">
                <a16:creationId xmlns:a16="http://schemas.microsoft.com/office/drawing/2014/main" id="{FEC262EE-2AB8-2B45-8AC4-CC37C7E381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2" descr="A screenshot of a cell phone&#10;&#10;Description automatically generated">
            <a:extLst>
              <a:ext uri="{FF2B5EF4-FFF2-40B4-BE49-F238E27FC236}">
                <a16:creationId xmlns:a16="http://schemas.microsoft.com/office/drawing/2014/main" id="{0740146A-94CA-894B-A2EE-543D1DF5B3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4833938"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C4EB6E4-5434-8241-80F6-BB2227B1CD05}"/>
              </a:ext>
            </a:extLst>
          </p:cNvPr>
          <p:cNvSpPr/>
          <p:nvPr/>
        </p:nvSpPr>
        <p:spPr>
          <a:xfrm>
            <a:off x="5183188" y="2805113"/>
            <a:ext cx="6096000" cy="3140075"/>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pt-BR" dirty="0">
                <a:latin typeface="+mn-lt"/>
              </a:rPr>
              <a:t>Ex-Presidente da Irlanda</a:t>
            </a:r>
          </a:p>
          <a:p>
            <a:pPr marL="285750" indent="-285750" eaLnBrk="1" fontAlgn="auto" hangingPunct="1">
              <a:spcBef>
                <a:spcPts val="0"/>
              </a:spcBef>
              <a:spcAft>
                <a:spcPts val="0"/>
              </a:spcAft>
              <a:buFont typeface="Arial" panose="020B0604020202020204" pitchFamily="34" charset="0"/>
              <a:buChar char="•"/>
              <a:defRPr/>
            </a:pPr>
            <a:r>
              <a:rPr lang="pt-BR" dirty="0">
                <a:latin typeface="+mn-lt"/>
              </a:rPr>
              <a:t>Experiência vivida </a:t>
            </a:r>
          </a:p>
          <a:p>
            <a:pPr marL="285750" indent="-285750" eaLnBrk="1" fontAlgn="auto" hangingPunct="1">
              <a:spcBef>
                <a:spcPts val="0"/>
              </a:spcBef>
              <a:spcAft>
                <a:spcPts val="0"/>
              </a:spcAft>
              <a:buFont typeface="Arial" panose="020B0604020202020204" pitchFamily="34" charset="0"/>
              <a:buChar char="•"/>
              <a:defRPr/>
            </a:pPr>
            <a:r>
              <a:rPr lang="pt-BR" dirty="0">
                <a:latin typeface="+mn-lt"/>
              </a:rPr>
              <a:t>Provedor de Serviços</a:t>
            </a:r>
          </a:p>
          <a:p>
            <a:pPr marL="285750" indent="-285750" eaLnBrk="1" fontAlgn="auto" hangingPunct="1">
              <a:spcBef>
                <a:spcPts val="0"/>
              </a:spcBef>
              <a:spcAft>
                <a:spcPts val="0"/>
              </a:spcAft>
              <a:buFont typeface="Arial" panose="020B0604020202020204" pitchFamily="34" charset="0"/>
              <a:buChar char="•"/>
              <a:defRPr/>
            </a:pPr>
            <a:r>
              <a:rPr lang="pt-BR" dirty="0">
                <a:latin typeface="+mn-lt"/>
              </a:rPr>
              <a:t>Relator especial das Nações Unidas</a:t>
            </a:r>
          </a:p>
          <a:p>
            <a:pPr marL="285750" indent="-285750" eaLnBrk="1" fontAlgn="auto" hangingPunct="1">
              <a:spcBef>
                <a:spcPts val="0"/>
              </a:spcBef>
              <a:spcAft>
                <a:spcPts val="0"/>
              </a:spcAft>
              <a:buFont typeface="Arial" panose="020B0604020202020204" pitchFamily="34" charset="0"/>
              <a:buChar char="•"/>
              <a:defRPr/>
            </a:pPr>
            <a:r>
              <a:rPr lang="pt-BR" dirty="0">
                <a:latin typeface="+mn-lt"/>
              </a:rPr>
              <a:t>Representante do Estado-Membro</a:t>
            </a:r>
          </a:p>
          <a:p>
            <a:pPr marL="285750" indent="-285750" eaLnBrk="1" fontAlgn="auto" hangingPunct="1">
              <a:spcBef>
                <a:spcPts val="0"/>
              </a:spcBef>
              <a:spcAft>
                <a:spcPts val="0"/>
              </a:spcAft>
              <a:buFont typeface="Arial" panose="020B0604020202020204" pitchFamily="34" charset="0"/>
              <a:buChar char="•"/>
              <a:defRPr/>
            </a:pPr>
            <a:r>
              <a:rPr lang="pt-BR" dirty="0">
                <a:latin typeface="+mn-lt"/>
              </a:rPr>
              <a:t>Representante da UNANIMA Internacional </a:t>
            </a:r>
            <a:endParaRPr lang="en-US" dirty="0">
              <a:latin typeface="+mn-lt"/>
            </a:endParaRP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r>
              <a:rPr lang="pt-BR" dirty="0">
                <a:latin typeface="+mn-lt"/>
              </a:rPr>
              <a:t>você pode assistir ao evento completo em nossa página no Facebook em:</a:t>
            </a:r>
            <a:r>
              <a:rPr lang="en-US" dirty="0">
                <a:latin typeface="+mn-lt"/>
              </a:rPr>
              <a:t> </a:t>
            </a:r>
            <a:r>
              <a:rPr lang="en-US" u="sng" dirty="0">
                <a:latin typeface="+mn-lt"/>
                <a:hlinkClick r:id="rId5"/>
              </a:rPr>
              <a:t>https://www.facebook.com/unanimaintl/videos/1023186921388896/</a:t>
            </a:r>
            <a:endParaRPr lang="en-US" dirty="0">
              <a:latin typeface="+mn-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73">
            <a:extLst>
              <a:ext uri="{FF2B5EF4-FFF2-40B4-BE49-F238E27FC236}">
                <a16:creationId xmlns:a16="http://schemas.microsoft.com/office/drawing/2014/main" id="{FCD1E233-ECB8-324F-A002-D9316681642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2" descr="A person sitting at a table using a computer&#10;&#10;Description automatically generated">
            <a:extLst>
              <a:ext uri="{FF2B5EF4-FFF2-40B4-BE49-F238E27FC236}">
                <a16:creationId xmlns:a16="http://schemas.microsoft.com/office/drawing/2014/main" id="{C64B0166-0CAC-E347-A569-2F45C1E6EC30}"/>
              </a:ext>
            </a:extLst>
          </p:cNvPr>
          <p:cNvPicPr>
            <a:picLocks noChangeAspect="1"/>
          </p:cNvPicPr>
          <p:nvPr/>
        </p:nvPicPr>
        <p:blipFill>
          <a:blip r:embed="rId4">
            <a:extLst>
              <a:ext uri="{28A0092B-C50C-407E-A947-70E740481C1C}">
                <a14:useLocalDpi xmlns:a14="http://schemas.microsoft.com/office/drawing/2010/main" val="0"/>
              </a:ext>
            </a:extLst>
          </a:blip>
          <a:srcRect l="10861" r="21361"/>
          <a:stretch>
            <a:fillRect/>
          </a:stretch>
        </p:blipFill>
        <p:spPr bwMode="auto">
          <a:xfrm>
            <a:off x="630238" y="1101725"/>
            <a:ext cx="3578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4" descr="A person standing in front of a computer&#10;&#10;Description automatically generated">
            <a:extLst>
              <a:ext uri="{FF2B5EF4-FFF2-40B4-BE49-F238E27FC236}">
                <a16:creationId xmlns:a16="http://schemas.microsoft.com/office/drawing/2014/main" id="{6DA8E211-F7B8-634C-9A67-52104CAA5122}"/>
              </a:ext>
            </a:extLst>
          </p:cNvPr>
          <p:cNvPicPr>
            <a:picLocks noChangeAspect="1"/>
          </p:cNvPicPr>
          <p:nvPr/>
        </p:nvPicPr>
        <p:blipFill>
          <a:blip r:embed="rId5">
            <a:extLst>
              <a:ext uri="{28A0092B-C50C-407E-A947-70E740481C1C}">
                <a14:useLocalDpi xmlns:a14="http://schemas.microsoft.com/office/drawing/2010/main" val="0"/>
              </a:ext>
            </a:extLst>
          </a:blip>
          <a:srcRect l="15701" r="16953" b="2"/>
          <a:stretch>
            <a:fillRect/>
          </a:stretch>
        </p:blipFill>
        <p:spPr bwMode="auto">
          <a:xfrm>
            <a:off x="630238" y="3762375"/>
            <a:ext cx="35782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Google Shape;69;p15">
            <a:extLst>
              <a:ext uri="{FF2B5EF4-FFF2-40B4-BE49-F238E27FC236}">
                <a16:creationId xmlns:a16="http://schemas.microsoft.com/office/drawing/2014/main" id="{4B1D8B69-BE00-8E41-89B7-AE02CD51A108}"/>
              </a:ext>
            </a:extLst>
          </p:cNvPr>
          <p:cNvSpPr txBox="1">
            <a:spLocks noGrp="1"/>
          </p:cNvSpPr>
          <p:nvPr>
            <p:ph type="body" idx="1"/>
          </p:nvPr>
        </p:nvSpPr>
        <p:spPr>
          <a:xfrm>
            <a:off x="4673600" y="2193925"/>
            <a:ext cx="6832600" cy="4024313"/>
          </a:xfrm>
        </p:spPr>
        <p:txBody>
          <a:bodyPr lIns="91440" tIns="45720" rIns="91440" bIns="45720" rtlCol="0">
            <a:normAutofit/>
          </a:bodyPr>
          <a:lstStyle/>
          <a:p>
            <a:pPr marL="342900" indent="-342900" eaLnBrk="1" fontAlgn="auto" hangingPunct="1">
              <a:spcAft>
                <a:spcPts val="600"/>
              </a:spcAft>
              <a:buClr>
                <a:srgbClr val="000000"/>
              </a:buClr>
              <a:defRPr/>
            </a:pPr>
            <a:r>
              <a:rPr lang="pt-BR" dirty="0"/>
              <a:t> Ex-presidente da Irlanda, Mary McAleese, como oradora principal e Jean Quinn, DW como representante da sociedade civil no painel de alto nível sobre o tema prioritário.</a:t>
            </a:r>
          </a:p>
          <a:p>
            <a:pPr marL="152396" indent="-228600" eaLnBrk="1" fontAlgn="auto" hangingPunct="1">
              <a:spcAft>
                <a:spcPts val="600"/>
              </a:spcAft>
              <a:buClr>
                <a:srgbClr val="000000"/>
              </a:buClr>
              <a:buFont typeface="Arial" panose="020B0604020202020204" pitchFamily="34" charset="0"/>
              <a:buChar char="•"/>
              <a:defRPr/>
            </a:pPr>
            <a:endParaRPr lang="en-US" dirty="0"/>
          </a:p>
          <a:p>
            <a:pPr marL="342900" indent="-342900" eaLnBrk="1" fontAlgn="auto" hangingPunct="1">
              <a:spcAft>
                <a:spcPts val="600"/>
              </a:spcAft>
              <a:buClr>
                <a:srgbClr val="000000"/>
              </a:buClr>
              <a:defRPr/>
            </a:pPr>
            <a:r>
              <a:rPr lang="pt-BR" dirty="0"/>
              <a:t>Você pode assistir a várias de nossas apresentações e eventos na TV da ONU através deste link:</a:t>
            </a:r>
            <a:r>
              <a:rPr lang="en-US" dirty="0"/>
              <a:t> http://webtv.un.org/search?term=CSocD58&amp;sort=date</a:t>
            </a:r>
          </a:p>
          <a:p>
            <a:pPr marL="152396" indent="-228600" eaLnBrk="1" fontAlgn="auto" hangingPunct="1">
              <a:spcAft>
                <a:spcPts val="600"/>
              </a:spcAft>
              <a:buClr>
                <a:srgbClr val="000000"/>
              </a:buClr>
              <a:buFont typeface="Arial" panose="020B0604020202020204" pitchFamily="34" charset="0"/>
              <a:buChar char="•"/>
              <a:defRPr/>
            </a:pPr>
            <a:endParaRPr lang="en-US" b="1" u="sng" dirty="0"/>
          </a:p>
        </p:txBody>
      </p:sp>
      <p:pic>
        <p:nvPicPr>
          <p:cNvPr id="155654" name="Picture 3" descr="C2-HD-BTM.png">
            <a:extLst>
              <a:ext uri="{FF2B5EF4-FFF2-40B4-BE49-F238E27FC236}">
                <a16:creationId xmlns:a16="http://schemas.microsoft.com/office/drawing/2014/main" id="{1BA7DB7B-2DED-7344-93EF-84941CC8C3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68;p15">
            <a:extLst>
              <a:ext uri="{FF2B5EF4-FFF2-40B4-BE49-F238E27FC236}">
                <a16:creationId xmlns:a16="http://schemas.microsoft.com/office/drawing/2014/main" id="{E6897A34-2559-3D4A-AFA3-A1697B066319}"/>
              </a:ext>
            </a:extLst>
          </p:cNvPr>
          <p:cNvSpPr txBox="1">
            <a:spLocks/>
          </p:cNvSpPr>
          <p:nvPr/>
        </p:nvSpPr>
        <p:spPr>
          <a:xfrm>
            <a:off x="4602163" y="739775"/>
            <a:ext cx="7196137" cy="763588"/>
          </a:xfrm>
          <a:prstGeom prst="rect">
            <a:avLst/>
          </a:prstGeom>
        </p:spPr>
        <p:txBody>
          <a:bodyPr spcFirstLastPara="1" lIns="121900" tIns="121900" rIns="121900" bIns="121900"/>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US" b="1" dirty="0">
                <a:solidFill>
                  <a:schemeClr val="accent5">
                    <a:lumMod val="75000"/>
                  </a:schemeClr>
                </a:solidFill>
              </a:rPr>
              <a:t>UNANIMA International </a:t>
            </a:r>
            <a:r>
              <a:rPr lang="en-US" b="1" dirty="0" err="1">
                <a:solidFill>
                  <a:schemeClr val="accent5">
                    <a:lumMod val="75000"/>
                  </a:schemeClr>
                </a:solidFill>
              </a:rPr>
              <a:t>destaques</a:t>
            </a:r>
            <a:r>
              <a:rPr lang="en-US" b="1" dirty="0">
                <a:solidFill>
                  <a:schemeClr val="accent5">
                    <a:lumMod val="75000"/>
                  </a:schemeClr>
                </a:solidFill>
              </a:rPr>
              <a:t> da CSocD58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68;p15">
            <a:extLst>
              <a:ext uri="{FF2B5EF4-FFF2-40B4-BE49-F238E27FC236}">
                <a16:creationId xmlns:a16="http://schemas.microsoft.com/office/drawing/2014/main" id="{33A19F37-713B-CF44-890A-E60B8CAC2BD3}"/>
              </a:ext>
            </a:extLst>
          </p:cNvPr>
          <p:cNvSpPr txBox="1">
            <a:spLocks noGrp="1"/>
          </p:cNvSpPr>
          <p:nvPr>
            <p:ph type="title"/>
          </p:nvPr>
        </p:nvSpPr>
        <p:spPr>
          <a:xfrm>
            <a:off x="666750" y="358775"/>
            <a:ext cx="11361738" cy="763588"/>
          </a:xfrm>
        </p:spPr>
        <p:txBody>
          <a:bodyPr lIns="121900" tIns="121900" rIns="121900" bIns="121900"/>
          <a:lstStyle/>
          <a:p>
            <a:pPr eaLnBrk="1" fontAlgn="auto" hangingPunct="1">
              <a:defRPr/>
            </a:pPr>
            <a:r>
              <a:rPr lang="en-US" b="1" dirty="0" err="1">
                <a:solidFill>
                  <a:schemeClr val="accent5">
                    <a:lumMod val="75000"/>
                  </a:schemeClr>
                </a:solidFill>
              </a:rPr>
              <a:t>Resultados</a:t>
            </a:r>
            <a:r>
              <a:rPr lang="en-US" b="1" dirty="0">
                <a:solidFill>
                  <a:schemeClr val="accent5">
                    <a:lumMod val="75000"/>
                  </a:schemeClr>
                </a:solidFill>
              </a:rPr>
              <a:t> da CSocd58</a:t>
            </a:r>
            <a:endParaRPr b="1" dirty="0">
              <a:solidFill>
                <a:schemeClr val="accent5">
                  <a:lumMod val="75000"/>
                </a:schemeClr>
              </a:solidFill>
            </a:endParaRPr>
          </a:p>
        </p:txBody>
      </p:sp>
      <p:sp>
        <p:nvSpPr>
          <p:cNvPr id="69" name="Google Shape;69;p15">
            <a:extLst>
              <a:ext uri="{FF2B5EF4-FFF2-40B4-BE49-F238E27FC236}">
                <a16:creationId xmlns:a16="http://schemas.microsoft.com/office/drawing/2014/main" id="{0F6ABA55-0EF9-7D43-851A-1D7D1CA6B839}"/>
              </a:ext>
            </a:extLst>
          </p:cNvPr>
          <p:cNvSpPr txBox="1">
            <a:spLocks noGrp="1"/>
          </p:cNvSpPr>
          <p:nvPr>
            <p:ph type="body" idx="1"/>
          </p:nvPr>
        </p:nvSpPr>
        <p:spPr>
          <a:xfrm>
            <a:off x="415925" y="1428750"/>
            <a:ext cx="11212513" cy="4554538"/>
          </a:xfrm>
        </p:spPr>
        <p:txBody>
          <a:bodyPr lIns="121900" tIns="121900" rIns="121900" bIns="121900" rtlCol="0"/>
          <a:lstStyle/>
          <a:p>
            <a:pPr marL="152396" indent="0" eaLnBrk="1" fontAlgn="auto" hangingPunct="1">
              <a:buClr>
                <a:srgbClr val="000000"/>
              </a:buClr>
              <a:buFont typeface="Arial" panose="020B0604020202020204" pitchFamily="34" charset="0"/>
              <a:buNone/>
              <a:defRPr/>
            </a:pPr>
            <a:endParaRPr lang="en-US" sz="2000" b="1" u="sng" dirty="0">
              <a:solidFill>
                <a:srgbClr val="662F8E"/>
              </a:solidFill>
            </a:endParaRPr>
          </a:p>
          <a:p>
            <a:pPr eaLnBrk="1" fontAlgn="auto" hangingPunct="1">
              <a:buClr>
                <a:srgbClr val="000000"/>
              </a:buClr>
              <a:buFont typeface="Arial" panose="020B0604020202020204" pitchFamily="34" charset="0"/>
              <a:buChar char="•"/>
              <a:defRPr/>
            </a:pPr>
            <a:r>
              <a:rPr lang="pt-BR" sz="2000" b="1" u="sng" dirty="0">
                <a:solidFill>
                  <a:srgbClr val="7030A0"/>
                </a:solidFill>
              </a:rPr>
              <a:t>Resolução histórica sobre o tema prioritário </a:t>
            </a:r>
            <a:r>
              <a:rPr lang="pt-BR" sz="2000" dirty="0"/>
              <a:t>"Habitação acessível e sistemas de proteção social para todos para, assim, poder enfrentar o problema dos sem-teto".</a:t>
            </a:r>
          </a:p>
          <a:p>
            <a:pPr eaLnBrk="1" fontAlgn="auto" hangingPunct="1">
              <a:buClr>
                <a:srgbClr val="000000"/>
              </a:buClr>
              <a:buFont typeface="Arial" panose="020B0604020202020204" pitchFamily="34" charset="0"/>
              <a:buChar char="•"/>
              <a:defRPr/>
            </a:pPr>
            <a:r>
              <a:rPr lang="pt-BR" sz="2000" dirty="0"/>
              <a:t>Primeira vez que o tema dos sem-teto aparece na história da ONU.</a:t>
            </a:r>
          </a:p>
          <a:p>
            <a:pPr eaLnBrk="1" fontAlgn="auto" hangingPunct="1">
              <a:buClr>
                <a:srgbClr val="000000"/>
              </a:buClr>
              <a:buFont typeface="Arial" panose="020B0604020202020204" pitchFamily="34" charset="0"/>
              <a:buChar char="•"/>
              <a:defRPr/>
            </a:pPr>
            <a:r>
              <a:rPr lang="pt-BR" sz="2000" dirty="0"/>
              <a:t>A definição não foi reconhecida em sua forma original; em vez disso, </a:t>
            </a:r>
            <a:r>
              <a:rPr lang="pt-BR" sz="2000" b="1" dirty="0">
                <a:solidFill>
                  <a:schemeClr val="accent5">
                    <a:lumMod val="50000"/>
                  </a:schemeClr>
                </a:solidFill>
              </a:rPr>
              <a:t>a afirmação da definição</a:t>
            </a:r>
            <a:r>
              <a:rPr lang="pt-BR" sz="2000" dirty="0"/>
              <a:t> apresentada pelo Grupo de Peritos em Nairóbi foi feita em todo o documento.</a:t>
            </a:r>
          </a:p>
          <a:p>
            <a:pPr eaLnBrk="1" fontAlgn="auto" hangingPunct="1">
              <a:buClr>
                <a:srgbClr val="000000"/>
              </a:buClr>
              <a:buFont typeface="Arial" panose="020B0604020202020204" pitchFamily="34" charset="0"/>
              <a:buChar char="•"/>
              <a:defRPr/>
            </a:pPr>
            <a:r>
              <a:rPr lang="pt-BR" sz="2000" dirty="0"/>
              <a:t>A resolução abordava os sem-teto no contexto de grupos vulneráveis e diferentes demografias, incluindo </a:t>
            </a:r>
            <a:r>
              <a:rPr lang="pt-BR" sz="2000" b="1" dirty="0">
                <a:solidFill>
                  <a:schemeClr val="accent3">
                    <a:lumMod val="60000"/>
                    <a:lumOff val="40000"/>
                  </a:schemeClr>
                </a:solidFill>
              </a:rPr>
              <a:t>mulheres e crianças</a:t>
            </a:r>
            <a:r>
              <a:rPr lang="pt-BR" sz="2000" dirty="0"/>
              <a:t>.</a:t>
            </a:r>
          </a:p>
          <a:p>
            <a:pPr eaLnBrk="1" fontAlgn="auto" hangingPunct="1">
              <a:buClr>
                <a:srgbClr val="000000"/>
              </a:buClr>
              <a:buFont typeface="Arial" panose="020B0604020202020204" pitchFamily="34" charset="0"/>
              <a:buChar char="•"/>
              <a:defRPr/>
            </a:pPr>
            <a:r>
              <a:rPr lang="pt-BR" sz="2000" b="1" u="sng" dirty="0">
                <a:solidFill>
                  <a:srgbClr val="7030A0"/>
                </a:solidFill>
              </a:rPr>
              <a:t>As famílias foram mencionadas várias vezes ao longo do documento</a:t>
            </a:r>
            <a:r>
              <a:rPr lang="pt-BR" sz="2000" dirty="0"/>
              <a:t>.</a:t>
            </a:r>
          </a:p>
          <a:p>
            <a:pPr marL="152396" indent="0" eaLnBrk="1" fontAlgn="auto" hangingPunct="1">
              <a:buClr>
                <a:srgbClr val="000000"/>
              </a:buClr>
              <a:buFont typeface="Arial" panose="020B0604020202020204" pitchFamily="34" charset="0"/>
              <a:buNone/>
              <a:defRPr/>
            </a:pPr>
            <a:endParaRPr lang="pt-BR" sz="2000" dirty="0"/>
          </a:p>
          <a:p>
            <a:pPr marL="152396" indent="0" eaLnBrk="1" fontAlgn="auto" hangingPunct="1">
              <a:buClr>
                <a:srgbClr val="000000"/>
              </a:buClr>
              <a:buFont typeface="Arial" panose="020B0604020202020204" pitchFamily="34" charset="0"/>
              <a:buNone/>
              <a:defRPr/>
            </a:pPr>
            <a:r>
              <a:rPr lang="pt-BR" sz="2000" b="1" u="sng" dirty="0">
                <a:solidFill>
                  <a:srgbClr val="7030A0"/>
                </a:solidFill>
              </a:rPr>
              <a:t>O que vem agora?</a:t>
            </a:r>
          </a:p>
          <a:p>
            <a:pPr eaLnBrk="1" fontAlgn="auto" hangingPunct="1">
              <a:buClr>
                <a:srgbClr val="000000"/>
              </a:buClr>
              <a:buFont typeface="Arial" panose="020B0604020202020204" pitchFamily="34" charset="0"/>
              <a:buChar char="•"/>
              <a:defRPr/>
            </a:pPr>
            <a:r>
              <a:rPr lang="pt-BR" sz="2000" dirty="0"/>
              <a:t>A resolução será agora submetida ao Conselho Econômico e Social das Nações Unidas para aprovação.</a:t>
            </a:r>
          </a:p>
          <a:p>
            <a:pPr eaLnBrk="1" fontAlgn="auto" hangingPunct="1">
              <a:buClr>
                <a:srgbClr val="000000"/>
              </a:buClr>
              <a:buFont typeface="Arial" panose="020B0604020202020204" pitchFamily="34" charset="0"/>
              <a:buChar char="•"/>
              <a:defRPr/>
            </a:pPr>
            <a:r>
              <a:rPr lang="pt-BR" sz="2000" b="1" u="sng" dirty="0">
                <a:solidFill>
                  <a:srgbClr val="7030A0"/>
                </a:solidFill>
              </a:rPr>
              <a:t>A advocacia não para por aqui!</a:t>
            </a:r>
            <a:endParaRPr sz="2000" b="1" u="sng" dirty="0">
              <a:solidFill>
                <a:srgbClr val="7030A0"/>
              </a:solidFill>
            </a:endParaRPr>
          </a:p>
        </p:txBody>
      </p:sp>
      <p:pic>
        <p:nvPicPr>
          <p:cNvPr id="157700" name="Picture 3" descr="C2-HD-BTM.png">
            <a:extLst>
              <a:ext uri="{FF2B5EF4-FFF2-40B4-BE49-F238E27FC236}">
                <a16:creationId xmlns:a16="http://schemas.microsoft.com/office/drawing/2014/main" id="{77766E05-151D-8B4E-9536-7167A3643C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7ED8-6C65-EF4B-B078-A75D67B00176}"/>
              </a:ext>
            </a:extLst>
          </p:cNvPr>
          <p:cNvSpPr>
            <a:spLocks noGrp="1"/>
          </p:cNvSpPr>
          <p:nvPr>
            <p:ph type="title"/>
          </p:nvPr>
        </p:nvSpPr>
        <p:spPr>
          <a:xfrm>
            <a:off x="506413" y="2028825"/>
            <a:ext cx="10999787" cy="2800350"/>
          </a:xfrm>
        </p:spPr>
        <p:txBody>
          <a:bodyPr/>
          <a:lstStyle/>
          <a:p>
            <a:pPr algn="ctr" eaLnBrk="1" fontAlgn="auto" hangingPunct="1">
              <a:spcAft>
                <a:spcPts val="0"/>
              </a:spcAft>
              <a:defRPr/>
            </a:pPr>
            <a:r>
              <a:rPr lang="en-US" sz="5000" b="1" u="sng" dirty="0">
                <a:solidFill>
                  <a:srgbClr val="E94579"/>
                </a:solidFill>
              </a:rPr>
              <a:t>UNANIMA </a:t>
            </a:r>
            <a:r>
              <a:rPr lang="en-US" sz="5000" b="1" u="sng" dirty="0" err="1">
                <a:solidFill>
                  <a:srgbClr val="E94579"/>
                </a:solidFill>
              </a:rPr>
              <a:t>InternaCional</a:t>
            </a:r>
            <a:r>
              <a:rPr lang="en-US" sz="5000" b="1" u="sng" dirty="0">
                <a:solidFill>
                  <a:srgbClr val="E94579"/>
                </a:solidFill>
              </a:rPr>
              <a:t> &amp; </a:t>
            </a:r>
            <a:r>
              <a:rPr lang="en-US" sz="5000" b="1" u="sng" dirty="0" err="1">
                <a:solidFill>
                  <a:srgbClr val="E94579"/>
                </a:solidFill>
              </a:rPr>
              <a:t>você</a:t>
            </a:r>
            <a:r>
              <a:rPr lang="en-US" sz="5000" b="1" u="sng" dirty="0">
                <a:solidFill>
                  <a:srgbClr val="E94579"/>
                </a:solidFill>
              </a:rPr>
              <a:t> </a:t>
            </a:r>
          </a:p>
        </p:txBody>
      </p:sp>
      <p:pic>
        <p:nvPicPr>
          <p:cNvPr id="159747" name="Picture 3">
            <a:extLst>
              <a:ext uri="{FF2B5EF4-FFF2-40B4-BE49-F238E27FC236}">
                <a16:creationId xmlns:a16="http://schemas.microsoft.com/office/drawing/2014/main" id="{A6A75A55-3051-6548-89E5-F0F08CAA5B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1335088"/>
            <a:ext cx="89789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Google Shape;449;p55">
            <a:extLst>
              <a:ext uri="{FF2B5EF4-FFF2-40B4-BE49-F238E27FC236}">
                <a16:creationId xmlns:a16="http://schemas.microsoft.com/office/drawing/2014/main" id="{1393DF89-24BF-4B41-ABA7-18CE839FC03F}"/>
              </a:ext>
            </a:extLst>
          </p:cNvPr>
          <p:cNvSpPr txBox="1">
            <a:spLocks noGrp="1"/>
          </p:cNvSpPr>
          <p:nvPr>
            <p:ph type="title"/>
          </p:nvPr>
        </p:nvSpPr>
        <p:spPr>
          <a:xfrm>
            <a:off x="415925" y="496888"/>
            <a:ext cx="11360150" cy="860425"/>
          </a:xfrm>
        </p:spPr>
        <p:txBody>
          <a:bodyPr lIns="121900" tIns="121900" rIns="121900" bIns="121900"/>
          <a:lstStyle/>
          <a:p>
            <a:pPr eaLnBrk="1" fontAlgn="auto" hangingPunct="1">
              <a:defRPr/>
            </a:pPr>
            <a:r>
              <a:rPr lang="en" b="1" dirty="0">
                <a:solidFill>
                  <a:schemeClr val="accent5">
                    <a:lumMod val="75000"/>
                  </a:schemeClr>
                </a:solidFill>
              </a:rPr>
              <a:t>Unanima </a:t>
            </a:r>
            <a:r>
              <a:rPr lang="pt-BR" b="1" dirty="0">
                <a:solidFill>
                  <a:schemeClr val="accent5">
                    <a:lumMod val="75000"/>
                  </a:schemeClr>
                </a:solidFill>
              </a:rPr>
              <a:t>e você</a:t>
            </a:r>
            <a:endParaRPr b="1" dirty="0">
              <a:solidFill>
                <a:schemeClr val="accent5">
                  <a:lumMod val="75000"/>
                </a:schemeClr>
              </a:solidFill>
            </a:endParaRPr>
          </a:p>
        </p:txBody>
      </p:sp>
      <p:pic>
        <p:nvPicPr>
          <p:cNvPr id="160771" name="Google Shape;452;p55">
            <a:extLst>
              <a:ext uri="{FF2B5EF4-FFF2-40B4-BE49-F238E27FC236}">
                <a16:creationId xmlns:a16="http://schemas.microsoft.com/office/drawing/2014/main" id="{F72592C4-308E-424A-A99C-5CC0F94138D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30471">
            <a:off x="6663531" y="1458119"/>
            <a:ext cx="1338263"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Google Shape;453;p55">
            <a:extLst>
              <a:ext uri="{FF2B5EF4-FFF2-40B4-BE49-F238E27FC236}">
                <a16:creationId xmlns:a16="http://schemas.microsoft.com/office/drawing/2014/main" id="{1CDA7AC3-E9A9-7A4B-A7D4-665301182B5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388" y="4926013"/>
            <a:ext cx="464661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Google Shape;454;p55">
            <a:extLst>
              <a:ext uri="{FF2B5EF4-FFF2-40B4-BE49-F238E27FC236}">
                <a16:creationId xmlns:a16="http://schemas.microsoft.com/office/drawing/2014/main" id="{968195EF-706C-D84D-84DA-218ADE1121FE}"/>
              </a:ext>
            </a:extLst>
          </p:cNvPr>
          <p:cNvSpPr txBox="1">
            <a:spLocks noChangeArrowheads="1"/>
          </p:cNvSpPr>
          <p:nvPr/>
        </p:nvSpPr>
        <p:spPr bwMode="auto">
          <a:xfrm>
            <a:off x="7869238" y="1357313"/>
            <a:ext cx="42386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pt-BR" altLang="pt-BR" sz="2400" b="1" u="sng">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rPr>
              <a:t>Em Nova Iorque</a:t>
            </a:r>
          </a:p>
          <a:p>
            <a:pPr algn="ctr" eaLnBrk="1" hangingPunct="1">
              <a:lnSpc>
                <a:spcPct val="100000"/>
              </a:lnSpc>
              <a:spcBef>
                <a:spcPct val="0"/>
              </a:spcBef>
              <a:buFontTx/>
              <a:buNone/>
            </a:pPr>
            <a:endParaRPr lang="pt-BR" altLang="pt-BR" sz="2400">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endParaRPr>
          </a:p>
          <a:p>
            <a:pPr algn="ctr" eaLnBrk="1" hangingPunct="1">
              <a:lnSpc>
                <a:spcPct val="100000"/>
              </a:lnSpc>
              <a:spcBef>
                <a:spcPct val="0"/>
              </a:spcBef>
              <a:buFontTx/>
              <a:buNone/>
            </a:pPr>
            <a:r>
              <a:rPr lang="pt-BR" altLang="pt-BR" sz="2400">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rPr>
              <a:t>Participar de outras comissões ou fóruns</a:t>
            </a:r>
          </a:p>
          <a:p>
            <a:pPr algn="ctr" eaLnBrk="1" hangingPunct="1">
              <a:lnSpc>
                <a:spcPct val="100000"/>
              </a:lnSpc>
              <a:spcBef>
                <a:spcPct val="0"/>
              </a:spcBef>
              <a:buFontTx/>
              <a:buNone/>
            </a:pPr>
            <a:endParaRPr lang="pt-BR" altLang="pt-BR" sz="2400">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endParaRPr>
          </a:p>
          <a:p>
            <a:pPr algn="ctr" eaLnBrk="1" hangingPunct="1">
              <a:lnSpc>
                <a:spcPct val="100000"/>
              </a:lnSpc>
              <a:spcBef>
                <a:spcPct val="0"/>
              </a:spcBef>
              <a:buFontTx/>
              <a:buNone/>
            </a:pPr>
            <a:r>
              <a:rPr lang="pt-BR" altLang="pt-BR" sz="2400">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rPr>
              <a:t>Participar de CSW, CSocD, HLPF, ECOSOC Forum da juventude e mais</a:t>
            </a:r>
          </a:p>
          <a:p>
            <a:pPr algn="ctr" eaLnBrk="1" hangingPunct="1">
              <a:lnSpc>
                <a:spcPct val="100000"/>
              </a:lnSpc>
              <a:spcBef>
                <a:spcPct val="0"/>
              </a:spcBef>
              <a:buFontTx/>
              <a:buNone/>
            </a:pPr>
            <a:endParaRPr lang="pt-BR" altLang="pt-BR" sz="2400">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endParaRPr>
          </a:p>
          <a:p>
            <a:pPr algn="ctr" eaLnBrk="1" hangingPunct="1">
              <a:lnSpc>
                <a:spcPct val="100000"/>
              </a:lnSpc>
              <a:spcBef>
                <a:spcPct val="0"/>
              </a:spcBef>
              <a:buFontTx/>
              <a:buNone/>
            </a:pPr>
            <a:r>
              <a:rPr lang="pt-BR" altLang="pt-BR" sz="2400">
                <a:solidFill>
                  <a:srgbClr val="FF0000"/>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rPr>
              <a:t>Inscreva-se para a bolsa de estudos Catherine Ferguson</a:t>
            </a:r>
          </a:p>
        </p:txBody>
      </p:sp>
      <p:pic>
        <p:nvPicPr>
          <p:cNvPr id="160774" name="Google Shape;450;p55">
            <a:extLst>
              <a:ext uri="{FF2B5EF4-FFF2-40B4-BE49-F238E27FC236}">
                <a16:creationId xmlns:a16="http://schemas.microsoft.com/office/drawing/2014/main" id="{E7120A4E-45B5-8648-8E6F-76DF2950B21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44450"/>
            <a:ext cx="6838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 name="Google Shape;451;p55">
            <a:extLst>
              <a:ext uri="{FF2B5EF4-FFF2-40B4-BE49-F238E27FC236}">
                <a16:creationId xmlns:a16="http://schemas.microsoft.com/office/drawing/2014/main" id="{38C6F11B-9B3E-AE46-B1C0-49E5A280D099}"/>
              </a:ext>
            </a:extLst>
          </p:cNvPr>
          <p:cNvSpPr txBox="1">
            <a:spLocks noGrp="1"/>
          </p:cNvSpPr>
          <p:nvPr>
            <p:ph type="body" idx="1"/>
          </p:nvPr>
        </p:nvSpPr>
        <p:spPr>
          <a:xfrm>
            <a:off x="496888" y="530225"/>
            <a:ext cx="6111875" cy="5838825"/>
          </a:xfrm>
        </p:spPr>
        <p:txBody>
          <a:bodyPr lIns="121900" tIns="121900" rIns="121900" bIns="121900" rtlCol="0"/>
          <a:lstStyle/>
          <a:p>
            <a:pPr marL="0" indent="0" algn="ctr" eaLnBrk="1" fontAlgn="auto" hangingPunct="1">
              <a:buFont typeface="Arial" panose="020B0604020202020204" pitchFamily="34" charset="0"/>
              <a:buNone/>
              <a:defRPr/>
            </a:pPr>
            <a:r>
              <a:rPr lang="pt-BR" sz="2667" b="1" u="sng" dirty="0"/>
              <a:t>Onde quer que você esteja</a:t>
            </a:r>
            <a:r>
              <a:rPr lang="en" sz="2667" b="1" u="sng" dirty="0"/>
              <a:t>...</a:t>
            </a:r>
            <a:endParaRPr sz="2667" b="1" u="sng" dirty="0"/>
          </a:p>
          <a:p>
            <a:pPr marL="0" indent="0" algn="ctr" eaLnBrk="1" fontAlgn="auto" hangingPunct="1">
              <a:spcBef>
                <a:spcPts val="2133"/>
              </a:spcBef>
              <a:buFont typeface="Arial" panose="020B0604020202020204" pitchFamily="34" charset="0"/>
              <a:buNone/>
              <a:defRPr/>
            </a:pPr>
            <a:r>
              <a:rPr lang="pt-BR" dirty="0"/>
              <a:t>Contribua com a missão da UI localmente</a:t>
            </a:r>
          </a:p>
          <a:p>
            <a:pPr marL="0" indent="0" algn="ctr" eaLnBrk="1" fontAlgn="auto" hangingPunct="1">
              <a:spcBef>
                <a:spcPts val="2133"/>
              </a:spcBef>
              <a:buFont typeface="Arial" panose="020B0604020202020204" pitchFamily="34" charset="0"/>
              <a:buNone/>
              <a:defRPr/>
            </a:pPr>
            <a:r>
              <a:rPr lang="pt-BR" dirty="0"/>
              <a:t> Diga-nos o que você está fazendo</a:t>
            </a:r>
          </a:p>
          <a:p>
            <a:pPr marL="0" indent="0" algn="ctr" eaLnBrk="1" fontAlgn="auto" hangingPunct="1">
              <a:spcBef>
                <a:spcPts val="2133"/>
              </a:spcBef>
              <a:buFont typeface="Arial" panose="020B0604020202020204" pitchFamily="34" charset="0"/>
              <a:buNone/>
              <a:defRPr/>
            </a:pPr>
            <a:r>
              <a:rPr lang="pt-BR" dirty="0"/>
              <a:t> Responda a questionários e pesquisas</a:t>
            </a:r>
          </a:p>
          <a:p>
            <a:pPr marL="0" indent="0" algn="ctr" eaLnBrk="1" fontAlgn="auto" hangingPunct="1">
              <a:spcBef>
                <a:spcPts val="2133"/>
              </a:spcBef>
              <a:buFont typeface="Arial" panose="020B0604020202020204" pitchFamily="34" charset="0"/>
              <a:buNone/>
              <a:defRPr/>
            </a:pPr>
            <a:r>
              <a:rPr lang="pt-BR" dirty="0"/>
              <a:t>Trabalhe em conjunto com sua congregação e outros membros da UI em sua área</a:t>
            </a:r>
          </a:p>
          <a:p>
            <a:pPr marL="0" indent="0" algn="ctr" eaLnBrk="1" fontAlgn="auto" hangingPunct="1">
              <a:spcBef>
                <a:spcPts val="2133"/>
              </a:spcBef>
              <a:buFont typeface="Arial" panose="020B0604020202020204" pitchFamily="34" charset="0"/>
              <a:buNone/>
              <a:defRPr/>
            </a:pPr>
            <a:r>
              <a:rPr lang="pt-BR" dirty="0"/>
              <a:t>Contribua com os </a:t>
            </a:r>
            <a:r>
              <a:rPr lang="pt-BR" dirty="0" err="1"/>
              <a:t>VNRs</a:t>
            </a:r>
            <a:endParaRPr lang="pt-BR" dirty="0"/>
          </a:p>
          <a:p>
            <a:pPr marL="0" indent="0" algn="ctr" eaLnBrk="1" fontAlgn="auto" hangingPunct="1">
              <a:spcBef>
                <a:spcPts val="2133"/>
              </a:spcBef>
              <a:buFont typeface="Arial" panose="020B0604020202020204" pitchFamily="34" charset="0"/>
              <a:buNone/>
              <a:defRPr/>
            </a:pPr>
            <a:r>
              <a:rPr lang="pt-BR" dirty="0"/>
              <a:t>Participe de conferências e comissões regionais</a:t>
            </a:r>
          </a:p>
          <a:p>
            <a:pPr marL="0" indent="0" algn="ctr" eaLnBrk="1" fontAlgn="auto" hangingPunct="1">
              <a:spcBef>
                <a:spcPts val="2133"/>
              </a:spcBef>
              <a:buFont typeface="Arial" panose="020B0604020202020204" pitchFamily="34" charset="0"/>
              <a:buNone/>
              <a:defRPr/>
            </a:pPr>
            <a:r>
              <a:rPr lang="pt-BR" dirty="0"/>
              <a:t>Mantenha-se atualizado com as políticas, prioridades e atividades da ONU em seu país</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D9A9-2382-0E4A-9034-F868C99B6329}"/>
              </a:ext>
            </a:extLst>
          </p:cNvPr>
          <p:cNvSpPr>
            <a:spLocks noGrp="1"/>
          </p:cNvSpPr>
          <p:nvPr>
            <p:ph type="title"/>
          </p:nvPr>
        </p:nvSpPr>
        <p:spPr>
          <a:xfrm>
            <a:off x="2797175" y="758825"/>
            <a:ext cx="8785225" cy="838200"/>
          </a:xfrm>
        </p:spPr>
        <p:txBody>
          <a:bodyPr>
            <a:normAutofit fontScale="90000"/>
          </a:bodyPr>
          <a:lstStyle/>
          <a:p>
            <a:pPr eaLnBrk="1" fontAlgn="auto" hangingPunct="1">
              <a:spcAft>
                <a:spcPts val="0"/>
              </a:spcAft>
              <a:defRPr/>
            </a:pPr>
            <a:r>
              <a:rPr lang="en-US" b="1" dirty="0">
                <a:solidFill>
                  <a:schemeClr val="accent5">
                    <a:lumMod val="75000"/>
                  </a:schemeClr>
                </a:solidFill>
              </a:rPr>
              <a:t>Como </a:t>
            </a:r>
            <a:r>
              <a:rPr lang="en-US" b="1" dirty="0" err="1">
                <a:solidFill>
                  <a:schemeClr val="accent5">
                    <a:lumMod val="75000"/>
                  </a:schemeClr>
                </a:solidFill>
              </a:rPr>
              <a:t>você</a:t>
            </a:r>
            <a:r>
              <a:rPr lang="en-US" b="1" dirty="0">
                <a:solidFill>
                  <a:schemeClr val="accent5">
                    <a:lumMod val="75000"/>
                  </a:schemeClr>
                </a:solidFill>
              </a:rPr>
              <a:t> </a:t>
            </a:r>
            <a:r>
              <a:rPr lang="en-US" b="1" dirty="0" err="1">
                <a:solidFill>
                  <a:schemeClr val="accent5">
                    <a:lumMod val="75000"/>
                  </a:schemeClr>
                </a:solidFill>
              </a:rPr>
              <a:t>pode</a:t>
            </a:r>
            <a:r>
              <a:rPr lang="en-US" b="1" dirty="0">
                <a:solidFill>
                  <a:schemeClr val="accent5">
                    <a:lumMod val="75000"/>
                  </a:schemeClr>
                </a:solidFill>
              </a:rPr>
              <a:t> se </a:t>
            </a:r>
            <a:r>
              <a:rPr lang="en-US" b="1" dirty="0" err="1">
                <a:solidFill>
                  <a:schemeClr val="accent5">
                    <a:lumMod val="75000"/>
                  </a:schemeClr>
                </a:solidFill>
              </a:rPr>
              <a:t>envolver</a:t>
            </a:r>
            <a:r>
              <a:rPr lang="en-US" b="1" dirty="0">
                <a:solidFill>
                  <a:schemeClr val="accent5">
                    <a:lumMod val="75000"/>
                  </a:schemeClr>
                </a:solidFill>
              </a:rPr>
              <a:t> com </a:t>
            </a:r>
            <a:r>
              <a:rPr lang="en-US" b="1" dirty="0" err="1">
                <a:solidFill>
                  <a:schemeClr val="accent5">
                    <a:lumMod val="75000"/>
                  </a:schemeClr>
                </a:solidFill>
              </a:rPr>
              <a:t>nossa</a:t>
            </a:r>
            <a:r>
              <a:rPr lang="en-US" b="1" dirty="0">
                <a:solidFill>
                  <a:schemeClr val="accent5">
                    <a:lumMod val="75000"/>
                  </a:schemeClr>
                </a:solidFill>
              </a:rPr>
              <a:t> </a:t>
            </a:r>
            <a:r>
              <a:rPr lang="en-US" b="1" dirty="0" err="1">
                <a:solidFill>
                  <a:schemeClr val="accent5">
                    <a:lumMod val="75000"/>
                  </a:schemeClr>
                </a:solidFill>
              </a:rPr>
              <a:t>pesquisa</a:t>
            </a:r>
            <a:r>
              <a:rPr lang="en-US" b="1" dirty="0">
                <a:solidFill>
                  <a:schemeClr val="accent5">
                    <a:lumMod val="75000"/>
                  </a:schemeClr>
                </a:solidFill>
              </a:rPr>
              <a:t>?</a:t>
            </a:r>
            <a:br>
              <a:rPr lang="en-US" b="1" dirty="0">
                <a:solidFill>
                  <a:schemeClr val="accent5">
                    <a:lumMod val="75000"/>
                  </a:schemeClr>
                </a:solidFill>
              </a:rPr>
            </a:br>
            <a:endParaRPr lang="en-US" b="1" dirty="0">
              <a:solidFill>
                <a:schemeClr val="accent5">
                  <a:lumMod val="75000"/>
                </a:schemeClr>
              </a:solidFill>
            </a:endParaRPr>
          </a:p>
        </p:txBody>
      </p:sp>
      <p:pic>
        <p:nvPicPr>
          <p:cNvPr id="162819" name="Picture 5" descr="C2-HD-BTM.png">
            <a:extLst>
              <a:ext uri="{FF2B5EF4-FFF2-40B4-BE49-F238E27FC236}">
                <a16:creationId xmlns:a16="http://schemas.microsoft.com/office/drawing/2014/main" id="{1722114E-4230-F442-A079-2920F461F1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Google Shape;69;p15">
            <a:extLst>
              <a:ext uri="{FF2B5EF4-FFF2-40B4-BE49-F238E27FC236}">
                <a16:creationId xmlns:a16="http://schemas.microsoft.com/office/drawing/2014/main" id="{1B177E43-B79D-734A-831D-DDB167756043}"/>
              </a:ext>
            </a:extLst>
          </p:cNvPr>
          <p:cNvSpPr txBox="1">
            <a:spLocks noChangeArrowheads="1"/>
          </p:cNvSpPr>
          <p:nvPr/>
        </p:nvSpPr>
        <p:spPr bwMode="auto">
          <a:xfrm>
            <a:off x="4860925" y="1597025"/>
            <a:ext cx="708342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228600" indent="-228600">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defTabSz="914400" eaLnBrk="1" hangingPunct="1">
              <a:buClr>
                <a:srgbClr val="000000"/>
              </a:buClr>
            </a:pPr>
            <a:r>
              <a:rPr lang="pt-BR" altLang="pt-BR" sz="2000" b="1" i="1">
                <a:solidFill>
                  <a:srgbClr val="662F8E"/>
                </a:solidFill>
              </a:rPr>
              <a:t>Contribua para nossa pesquisa </a:t>
            </a:r>
            <a:r>
              <a:rPr lang="pt-BR" altLang="pt-BR" sz="2000" i="1"/>
              <a:t>- Envie-nos suas histórias através do nosso site</a:t>
            </a:r>
          </a:p>
          <a:p>
            <a:pPr defTabSz="914400" eaLnBrk="1" hangingPunct="1">
              <a:buClr>
                <a:srgbClr val="000000"/>
              </a:buClr>
            </a:pPr>
            <a:r>
              <a:rPr lang="pt-BR" altLang="pt-BR" sz="2000" b="1" i="1">
                <a:solidFill>
                  <a:srgbClr val="662F8E"/>
                </a:solidFill>
              </a:rPr>
              <a:t>Conte-nos o que você está fazendo em suas comunidades em resposta à falta de moradia e migração </a:t>
            </a:r>
            <a:r>
              <a:rPr lang="pt-BR" altLang="pt-BR" sz="2000" i="1"/>
              <a:t>- Envie-nos suas histórias através do nosso site</a:t>
            </a:r>
          </a:p>
          <a:p>
            <a:pPr defTabSz="914400" eaLnBrk="1" hangingPunct="1">
              <a:buClr>
                <a:srgbClr val="000000"/>
              </a:buClr>
            </a:pPr>
            <a:r>
              <a:rPr lang="pt-BR" altLang="pt-BR" sz="2000" b="1" i="1">
                <a:solidFill>
                  <a:srgbClr val="662F8E"/>
                </a:solidFill>
              </a:rPr>
              <a:t>Seja uma voluntária - </a:t>
            </a:r>
            <a:r>
              <a:rPr lang="pt-BR" altLang="pt-BR" sz="2000" i="1"/>
              <a:t>Confira as diferentes maneiras de voluntariar conosco em nosso site</a:t>
            </a:r>
          </a:p>
          <a:p>
            <a:pPr defTabSz="914400" eaLnBrk="1" hangingPunct="1">
              <a:buClr>
                <a:srgbClr val="000000"/>
              </a:buClr>
            </a:pPr>
            <a:r>
              <a:rPr lang="pt-BR" altLang="pt-BR" sz="2000" b="1" i="1">
                <a:solidFill>
                  <a:srgbClr val="662F8E"/>
                </a:solidFill>
              </a:rPr>
              <a:t>Mantenha-se atualizada com nossas mídias sociais - </a:t>
            </a:r>
            <a:r>
              <a:rPr lang="pt-BR" altLang="pt-BR" sz="2000" i="1"/>
              <a:t>Curta, comente e compartilhe nossa publicação no Facebook, Twitter e Instagram</a:t>
            </a:r>
          </a:p>
          <a:p>
            <a:pPr defTabSz="914400" eaLnBrk="1" hangingPunct="1">
              <a:buClr>
                <a:srgbClr val="000000"/>
              </a:buClr>
            </a:pPr>
            <a:r>
              <a:rPr lang="pt-BR" altLang="pt-BR" sz="2000" b="1" i="1">
                <a:solidFill>
                  <a:srgbClr val="662F8E"/>
                </a:solidFill>
              </a:rPr>
              <a:t>Compartilhe sua experiência - </a:t>
            </a:r>
            <a:r>
              <a:rPr lang="pt-BR" altLang="pt-BR" sz="2000" i="1"/>
              <a:t>Entre em contato com nosso escritório para compartilhar sua experiência</a:t>
            </a:r>
            <a:endParaRPr lang="en-US" altLang="pt-BR" sz="2000" i="1"/>
          </a:p>
        </p:txBody>
      </p:sp>
      <p:pic>
        <p:nvPicPr>
          <p:cNvPr id="162821" name="Graphic 3" descr="Cheers">
            <a:extLst>
              <a:ext uri="{FF2B5EF4-FFF2-40B4-BE49-F238E27FC236}">
                <a16:creationId xmlns:a16="http://schemas.microsoft.com/office/drawing/2014/main" id="{01F9EF39-A0E3-DA49-911C-BD70EBDCCA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8863" y="1941513"/>
            <a:ext cx="29749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Google Shape;459;p56">
            <a:extLst>
              <a:ext uri="{FF2B5EF4-FFF2-40B4-BE49-F238E27FC236}">
                <a16:creationId xmlns:a16="http://schemas.microsoft.com/office/drawing/2014/main" id="{4752E953-A7FE-5D46-B629-04DB148FC54B}"/>
              </a:ext>
            </a:extLst>
          </p:cNvPr>
          <p:cNvSpPr txBox="1">
            <a:spLocks noGrp="1"/>
          </p:cNvSpPr>
          <p:nvPr>
            <p:ph type="title"/>
          </p:nvPr>
        </p:nvSpPr>
        <p:spPr>
          <a:xfrm>
            <a:off x="415925" y="496888"/>
            <a:ext cx="11360150" cy="860425"/>
          </a:xfrm>
        </p:spPr>
        <p:txBody>
          <a:bodyPr lIns="121900" tIns="121900" rIns="121900" bIns="121900"/>
          <a:lstStyle/>
          <a:p>
            <a:pPr eaLnBrk="1" fontAlgn="auto" hangingPunct="1">
              <a:defRPr/>
            </a:pPr>
            <a:r>
              <a:rPr lang="pt-BR" b="1" dirty="0">
                <a:solidFill>
                  <a:schemeClr val="accent5">
                    <a:lumMod val="75000"/>
                  </a:schemeClr>
                </a:solidFill>
              </a:rPr>
              <a:t>Mulher de </a:t>
            </a:r>
            <a:r>
              <a:rPr lang="en" b="1" dirty="0">
                <a:solidFill>
                  <a:schemeClr val="accent5">
                    <a:lumMod val="75000"/>
                  </a:schemeClr>
                </a:solidFill>
              </a:rPr>
              <a:t>Corage</a:t>
            </a:r>
            <a:r>
              <a:rPr lang="pt-BR" b="1" dirty="0">
                <a:solidFill>
                  <a:schemeClr val="accent5">
                    <a:lumMod val="75000"/>
                  </a:schemeClr>
                </a:solidFill>
              </a:rPr>
              <a:t>m</a:t>
            </a:r>
            <a:endParaRPr b="1" dirty="0">
              <a:solidFill>
                <a:schemeClr val="accent5">
                  <a:lumMod val="75000"/>
                </a:schemeClr>
              </a:solidFill>
            </a:endParaRPr>
          </a:p>
        </p:txBody>
      </p:sp>
      <p:sp>
        <p:nvSpPr>
          <p:cNvPr id="460" name="Google Shape;460;p56">
            <a:extLst>
              <a:ext uri="{FF2B5EF4-FFF2-40B4-BE49-F238E27FC236}">
                <a16:creationId xmlns:a16="http://schemas.microsoft.com/office/drawing/2014/main" id="{C34EDF4B-54B1-5D46-8B32-8DE9313AAF58}"/>
              </a:ext>
            </a:extLst>
          </p:cNvPr>
          <p:cNvSpPr txBox="1">
            <a:spLocks noGrp="1"/>
          </p:cNvSpPr>
          <p:nvPr>
            <p:ph type="body" idx="1"/>
          </p:nvPr>
        </p:nvSpPr>
        <p:spPr>
          <a:xfrm>
            <a:off x="236538" y="1673225"/>
            <a:ext cx="6716712" cy="4470400"/>
          </a:xfrm>
        </p:spPr>
        <p:txBody>
          <a:bodyPr lIns="121900" tIns="121900" rIns="121900" bIns="121900" rtlCol="0"/>
          <a:lstStyle/>
          <a:p>
            <a:pPr eaLnBrk="1" fontAlgn="auto" hangingPunct="1">
              <a:defRPr/>
            </a:pPr>
            <a:r>
              <a:rPr lang="pt-BR" dirty="0">
                <a:solidFill>
                  <a:schemeClr val="accent5">
                    <a:lumMod val="75000"/>
                  </a:schemeClr>
                </a:solidFill>
              </a:rPr>
              <a:t>Prêmio concedido anualmente </a:t>
            </a:r>
            <a:r>
              <a:rPr lang="pt-BR" dirty="0"/>
              <a:t>desde 2008</a:t>
            </a:r>
          </a:p>
          <a:p>
            <a:pPr eaLnBrk="1" fontAlgn="auto" hangingPunct="1">
              <a:defRPr/>
            </a:pPr>
            <a:endParaRPr lang="pt-BR" dirty="0">
              <a:solidFill>
                <a:schemeClr val="accent5">
                  <a:lumMod val="75000"/>
                </a:schemeClr>
              </a:solidFill>
            </a:endParaRPr>
          </a:p>
          <a:p>
            <a:pPr eaLnBrk="1" fontAlgn="auto" hangingPunct="1">
              <a:defRPr/>
            </a:pPr>
            <a:r>
              <a:rPr lang="pt-BR" dirty="0"/>
              <a:t>Concedido a uma mulher que demonstrou </a:t>
            </a:r>
            <a:r>
              <a:rPr lang="pt-BR" dirty="0">
                <a:solidFill>
                  <a:schemeClr val="accent5">
                    <a:lumMod val="75000"/>
                  </a:schemeClr>
                </a:solidFill>
              </a:rPr>
              <a:t>coragem diante das adversidades</a:t>
            </a:r>
          </a:p>
          <a:p>
            <a:pPr eaLnBrk="1" fontAlgn="auto" hangingPunct="1">
              <a:defRPr/>
            </a:pPr>
            <a:endParaRPr lang="pt-BR" dirty="0">
              <a:solidFill>
                <a:schemeClr val="accent5">
                  <a:lumMod val="75000"/>
                </a:schemeClr>
              </a:solidFill>
            </a:endParaRPr>
          </a:p>
          <a:p>
            <a:pPr eaLnBrk="1" fontAlgn="auto" hangingPunct="1">
              <a:defRPr/>
            </a:pPr>
            <a:r>
              <a:rPr lang="pt-BR" dirty="0"/>
              <a:t>Reflete e apoia os </a:t>
            </a:r>
            <a:r>
              <a:rPr lang="pt-BR" dirty="0">
                <a:solidFill>
                  <a:schemeClr val="accent5">
                    <a:lumMod val="75000"/>
                  </a:schemeClr>
                </a:solidFill>
              </a:rPr>
              <a:t>valores e princípios </a:t>
            </a:r>
            <a:r>
              <a:rPr lang="pt-BR" dirty="0"/>
              <a:t>da </a:t>
            </a:r>
            <a:r>
              <a:rPr lang="pt-BR" dirty="0">
                <a:solidFill>
                  <a:srgbClr val="0070C0"/>
                </a:solidFill>
              </a:rPr>
              <a:t>ONU</a:t>
            </a:r>
          </a:p>
          <a:p>
            <a:pPr eaLnBrk="1" fontAlgn="auto" hangingPunct="1">
              <a:defRPr/>
            </a:pPr>
            <a:r>
              <a:rPr lang="pt-BR" dirty="0"/>
              <a:t>Indicada por uma ou mais congregações da UI</a:t>
            </a:r>
          </a:p>
          <a:p>
            <a:pPr eaLnBrk="1" fontAlgn="auto" hangingPunct="1">
              <a:defRPr/>
            </a:pPr>
            <a:endParaRPr lang="pt-BR" dirty="0">
              <a:solidFill>
                <a:schemeClr val="accent5">
                  <a:lumMod val="75000"/>
                </a:schemeClr>
              </a:solidFill>
            </a:endParaRPr>
          </a:p>
          <a:p>
            <a:pPr eaLnBrk="1" fontAlgn="auto" hangingPunct="1">
              <a:defRPr/>
            </a:pPr>
            <a:r>
              <a:rPr lang="pt-BR" dirty="0">
                <a:solidFill>
                  <a:schemeClr val="accent5">
                    <a:lumMod val="75000"/>
                  </a:schemeClr>
                </a:solidFill>
              </a:rPr>
              <a:t>Demonstra coragem </a:t>
            </a:r>
            <a:r>
              <a:rPr lang="pt-BR" dirty="0"/>
              <a:t>relacionada às principais áreas de preocupação de UI</a:t>
            </a:r>
            <a:endParaRPr dirty="0"/>
          </a:p>
        </p:txBody>
      </p:sp>
      <p:pic>
        <p:nvPicPr>
          <p:cNvPr id="164868" name="Picture 3" descr="C2-HD-BTM.png">
            <a:extLst>
              <a:ext uri="{FF2B5EF4-FFF2-40B4-BE49-F238E27FC236}">
                <a16:creationId xmlns:a16="http://schemas.microsoft.com/office/drawing/2014/main" id="{D6802BB7-A7B9-AE48-8B57-5165FC4F2B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3A86136-EDB2-2C42-AC44-AEFC20D00787}"/>
              </a:ext>
            </a:extLst>
          </p:cNvPr>
          <p:cNvPicPr>
            <a:picLocks noChangeAspect="1"/>
          </p:cNvPicPr>
          <p:nvPr/>
        </p:nvPicPr>
        <p:blipFill>
          <a:blip r:embed="rId4"/>
          <a:stretch>
            <a:fillRect/>
          </a:stretch>
        </p:blipFill>
        <p:spPr>
          <a:xfrm rot="5400000">
            <a:off x="6930971" y="1875192"/>
            <a:ext cx="4145797" cy="3109348"/>
          </a:xfrm>
          <a:prstGeom prst="ellipse">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C2-HD-BTM.png">
            <a:extLst>
              <a:ext uri="{FF2B5EF4-FFF2-40B4-BE49-F238E27FC236}">
                <a16:creationId xmlns:a16="http://schemas.microsoft.com/office/drawing/2014/main" id="{BA0AC14F-AC2A-9340-94B1-0B2D24E5FE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4413"/>
            <a:ext cx="1219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Google Shape;109;p19">
            <a:extLst>
              <a:ext uri="{FF2B5EF4-FFF2-40B4-BE49-F238E27FC236}">
                <a16:creationId xmlns:a16="http://schemas.microsoft.com/office/drawing/2014/main" id="{7199D920-3CEF-3940-AEFC-55C0E2ABD9E5}"/>
              </a:ext>
            </a:extLst>
          </p:cNvPr>
          <p:cNvSpPr txBox="1">
            <a:spLocks noGrp="1"/>
          </p:cNvSpPr>
          <p:nvPr>
            <p:ph type="body" idx="1"/>
          </p:nvPr>
        </p:nvSpPr>
        <p:spPr>
          <a:xfrm>
            <a:off x="244475" y="857250"/>
            <a:ext cx="5495925" cy="5407025"/>
          </a:xfrm>
        </p:spPr>
        <p:txBody>
          <a:bodyPr lIns="121900" tIns="121900" rIns="121900" bIns="121900" rtlCol="0"/>
          <a:lstStyle/>
          <a:p>
            <a:pPr marL="228600" indent="-228600" eaLnBrk="1" hangingPunct="1">
              <a:spcBef>
                <a:spcPts val="1000"/>
              </a:spcBef>
              <a:spcAft>
                <a:spcPct val="0"/>
              </a:spcAft>
              <a:buFont typeface="Arial" panose="020B0604020202020204" pitchFamily="34" charset="0"/>
              <a:buChar char="•"/>
              <a:defRPr/>
            </a:pPr>
            <a:r>
              <a:rPr lang="pt-BR" sz="2000" dirty="0"/>
              <a:t>Irmãs Carmelitas da Caridade, </a:t>
            </a:r>
            <a:r>
              <a:rPr lang="pt-BR" sz="2000" dirty="0" err="1"/>
              <a:t>Vedruna</a:t>
            </a:r>
            <a:endParaRPr lang="pt-BR" sz="2000" dirty="0"/>
          </a:p>
          <a:p>
            <a:pPr marL="228600" indent="-228600" eaLnBrk="1" hangingPunct="1">
              <a:spcBef>
                <a:spcPts val="1000"/>
              </a:spcBef>
              <a:spcAft>
                <a:spcPct val="0"/>
              </a:spcAft>
              <a:buFont typeface="Arial" panose="020B0604020202020204" pitchFamily="34" charset="0"/>
              <a:buChar char="•"/>
              <a:defRPr/>
            </a:pPr>
            <a:r>
              <a:rPr lang="pt-BR" sz="2000" dirty="0"/>
              <a:t> Congregação de </a:t>
            </a:r>
            <a:r>
              <a:rPr lang="pt-BR" sz="2000" dirty="0" err="1"/>
              <a:t>Notre</a:t>
            </a:r>
            <a:r>
              <a:rPr lang="pt-BR" sz="2000" dirty="0"/>
              <a:t> </a:t>
            </a:r>
            <a:r>
              <a:rPr lang="pt-BR" sz="2000" dirty="0" err="1"/>
              <a:t>Dame</a:t>
            </a:r>
            <a:endParaRPr lang="pt-BR" sz="2000" dirty="0"/>
          </a:p>
          <a:p>
            <a:pPr marL="228600" indent="-228600" eaLnBrk="1" hangingPunct="1">
              <a:spcBef>
                <a:spcPts val="1000"/>
              </a:spcBef>
              <a:spcAft>
                <a:spcPct val="0"/>
              </a:spcAft>
              <a:buFont typeface="Arial" panose="020B0604020202020204" pitchFamily="34" charset="0"/>
              <a:buChar char="•"/>
              <a:defRPr/>
            </a:pPr>
            <a:r>
              <a:rPr lang="pt-BR" sz="2000" dirty="0"/>
              <a:t>Congregação de Bon </a:t>
            </a:r>
            <a:r>
              <a:rPr lang="pt-BR" sz="2000" dirty="0" err="1"/>
              <a:t>Secours</a:t>
            </a:r>
            <a:r>
              <a:rPr lang="pt-BR" sz="2000" dirty="0"/>
              <a:t> de Paris</a:t>
            </a:r>
          </a:p>
          <a:p>
            <a:pPr marL="228600" indent="-228600" eaLnBrk="1" hangingPunct="1">
              <a:spcBef>
                <a:spcPts val="1000"/>
              </a:spcBef>
              <a:spcAft>
                <a:spcPct val="0"/>
              </a:spcAft>
              <a:buFont typeface="Arial" panose="020B0604020202020204" pitchFamily="34" charset="0"/>
              <a:buChar char="•"/>
              <a:defRPr/>
            </a:pPr>
            <a:r>
              <a:rPr lang="pt-BR" sz="2000" dirty="0"/>
              <a:t> Congregação de Maria (Irmãs Maristas)</a:t>
            </a:r>
          </a:p>
          <a:p>
            <a:pPr marL="228600" indent="-228600" eaLnBrk="1" hangingPunct="1">
              <a:spcBef>
                <a:spcPts val="1000"/>
              </a:spcBef>
              <a:spcAft>
                <a:spcPct val="0"/>
              </a:spcAft>
              <a:buFont typeface="Arial" panose="020B0604020202020204" pitchFamily="34" charset="0"/>
              <a:buChar char="•"/>
              <a:defRPr/>
            </a:pPr>
            <a:r>
              <a:rPr lang="pt-BR" sz="2000" dirty="0"/>
              <a:t> Congregação de Santa </a:t>
            </a:r>
            <a:r>
              <a:rPr lang="pt-BR" sz="2000" dirty="0" err="1"/>
              <a:t>Brigida</a:t>
            </a:r>
            <a:r>
              <a:rPr lang="pt-BR" sz="2000" dirty="0"/>
              <a:t> (</a:t>
            </a:r>
            <a:r>
              <a:rPr lang="pt-BR" sz="2000" dirty="0" err="1"/>
              <a:t>Brigidinas</a:t>
            </a:r>
            <a:r>
              <a:rPr lang="pt-BR" sz="2000" dirty="0"/>
              <a:t>)</a:t>
            </a:r>
          </a:p>
          <a:p>
            <a:pPr marL="228600" indent="-228600" eaLnBrk="1" hangingPunct="1">
              <a:spcBef>
                <a:spcPts val="1000"/>
              </a:spcBef>
              <a:spcAft>
                <a:spcPct val="0"/>
              </a:spcAft>
              <a:buFont typeface="Arial" panose="020B0604020202020204" pitchFamily="34" charset="0"/>
              <a:buChar char="•"/>
              <a:defRPr/>
            </a:pPr>
            <a:r>
              <a:rPr lang="pt-BR" sz="2000" dirty="0"/>
              <a:t> Congregação de Irmãs de Santa Inês</a:t>
            </a:r>
          </a:p>
          <a:p>
            <a:pPr marL="228600" indent="-228600" eaLnBrk="1" hangingPunct="1">
              <a:spcBef>
                <a:spcPts val="1000"/>
              </a:spcBef>
              <a:spcAft>
                <a:spcPct val="0"/>
              </a:spcAft>
              <a:buFont typeface="Arial" panose="020B0604020202020204" pitchFamily="34" charset="0"/>
              <a:buChar char="•"/>
              <a:defRPr/>
            </a:pPr>
            <a:r>
              <a:rPr lang="pt-BR" sz="2000" dirty="0"/>
              <a:t> Filhas de Sabedoria </a:t>
            </a:r>
          </a:p>
          <a:p>
            <a:pPr marL="228600" indent="-228600" eaLnBrk="1" hangingPunct="1">
              <a:spcBef>
                <a:spcPts val="1000"/>
              </a:spcBef>
              <a:spcAft>
                <a:spcPct val="0"/>
              </a:spcAft>
              <a:buFont typeface="Arial" panose="020B0604020202020204" pitchFamily="34" charset="0"/>
              <a:buChar char="•"/>
              <a:defRPr/>
            </a:pPr>
            <a:r>
              <a:rPr lang="pt-BR" sz="2000" dirty="0"/>
              <a:t>Filhas do Sagrado Coração de Jesus</a:t>
            </a:r>
          </a:p>
          <a:p>
            <a:pPr marL="228600" indent="-228600" eaLnBrk="1" hangingPunct="1">
              <a:spcBef>
                <a:spcPts val="1000"/>
              </a:spcBef>
              <a:spcAft>
                <a:spcPct val="0"/>
              </a:spcAft>
              <a:buFont typeface="Arial" panose="020B0604020202020204" pitchFamily="34" charset="0"/>
              <a:buChar char="•"/>
              <a:defRPr/>
            </a:pPr>
            <a:r>
              <a:rPr lang="pt-BR" sz="2000" dirty="0"/>
              <a:t>Irmãs da União Sagrada</a:t>
            </a:r>
          </a:p>
          <a:p>
            <a:pPr marL="228600" indent="-228600" eaLnBrk="1" hangingPunct="1">
              <a:spcBef>
                <a:spcPts val="1000"/>
              </a:spcBef>
              <a:spcAft>
                <a:spcPct val="0"/>
              </a:spcAft>
              <a:buFont typeface="Arial" panose="020B0604020202020204" pitchFamily="34" charset="0"/>
              <a:buChar char="•"/>
              <a:defRPr/>
            </a:pPr>
            <a:r>
              <a:rPr lang="pt-BR" sz="2000" dirty="0"/>
              <a:t>Irmãs Missionárias do Sagrado Coração</a:t>
            </a:r>
          </a:p>
          <a:p>
            <a:pPr marL="228600" indent="-228600" eaLnBrk="1" hangingPunct="1">
              <a:spcBef>
                <a:spcPts val="1000"/>
              </a:spcBef>
              <a:spcAft>
                <a:spcPct val="0"/>
              </a:spcAft>
              <a:buFont typeface="Arial" panose="020B0604020202020204" pitchFamily="34" charset="0"/>
              <a:buChar char="•"/>
              <a:defRPr/>
            </a:pPr>
            <a:r>
              <a:rPr lang="pt-BR" sz="2000" dirty="0" err="1"/>
              <a:t>Notre</a:t>
            </a:r>
            <a:r>
              <a:rPr lang="pt-BR" sz="2000" dirty="0"/>
              <a:t> </a:t>
            </a:r>
            <a:r>
              <a:rPr lang="pt-BR" sz="2000" dirty="0" err="1"/>
              <a:t>Dame</a:t>
            </a:r>
            <a:r>
              <a:rPr lang="pt-BR" sz="2000" dirty="0"/>
              <a:t> de Sion</a:t>
            </a:r>
          </a:p>
          <a:p>
            <a:pPr marL="0" indent="0" eaLnBrk="1" fontAlgn="auto" hangingPunct="1">
              <a:spcBef>
                <a:spcPts val="2133"/>
              </a:spcBef>
              <a:spcAft>
                <a:spcPts val="2133"/>
              </a:spcAft>
              <a:buFont typeface="Arial" panose="020B0604020202020204" pitchFamily="34" charset="0"/>
              <a:buNone/>
              <a:defRPr/>
            </a:pPr>
            <a:endParaRPr dirty="0"/>
          </a:p>
        </p:txBody>
      </p:sp>
      <p:sp>
        <p:nvSpPr>
          <p:cNvPr id="26628" name="Google Shape;110;p19">
            <a:extLst>
              <a:ext uri="{FF2B5EF4-FFF2-40B4-BE49-F238E27FC236}">
                <a16:creationId xmlns:a16="http://schemas.microsoft.com/office/drawing/2014/main" id="{FFE0892D-3B3C-0E49-B02F-0E6E3B00997F}"/>
              </a:ext>
            </a:extLst>
          </p:cNvPr>
          <p:cNvSpPr>
            <a:spLocks noGrp="1"/>
          </p:cNvSpPr>
          <p:nvPr>
            <p:ph type="body" idx="4294967295"/>
          </p:nvPr>
        </p:nvSpPr>
        <p:spPr>
          <a:xfrm>
            <a:off x="5859463" y="811213"/>
            <a:ext cx="6235700" cy="5329237"/>
          </a:xfrm>
        </p:spPr>
        <p:txBody>
          <a:bodyPr lIns="121900" tIns="121900" rIns="121900" bIns="121900"/>
          <a:lstStyle/>
          <a:p>
            <a:pPr eaLnBrk="1" hangingPunct="1"/>
            <a:r>
              <a:rPr lang="pt-BR" altLang="pt-BR" sz="2000"/>
              <a:t>Religiosas de Jesus e Maria</a:t>
            </a:r>
          </a:p>
          <a:p>
            <a:pPr eaLnBrk="1" hangingPunct="1"/>
            <a:r>
              <a:rPr lang="pt-BR" altLang="pt-BR" sz="2000"/>
              <a:t>Irmãs da caridade (Irlanda e Austrália)</a:t>
            </a:r>
          </a:p>
          <a:p>
            <a:pPr eaLnBrk="1" hangingPunct="1"/>
            <a:r>
              <a:rPr lang="pt-BR" altLang="pt-BR" sz="2000"/>
              <a:t>Irmãs da Assunção da Virgem Maria</a:t>
            </a:r>
          </a:p>
          <a:p>
            <a:pPr eaLnBrk="1" hangingPunct="1"/>
            <a:r>
              <a:rPr lang="pt-BR" altLang="pt-BR" sz="2000"/>
              <a:t>Irmãs do Divino Salvador (Irmãs Salvatorianas)</a:t>
            </a:r>
          </a:p>
          <a:p>
            <a:pPr eaLnBrk="1" hangingPunct="1"/>
            <a:r>
              <a:rPr lang="pt-BR" altLang="pt-BR" sz="2000"/>
              <a:t>Irmãs dos Santos Nomes de Jesus e Maria</a:t>
            </a:r>
          </a:p>
          <a:p>
            <a:pPr eaLnBrk="1" hangingPunct="1"/>
            <a:r>
              <a:rPr lang="pt-BR" altLang="pt-BR" sz="2000"/>
              <a:t>Irmãs de Notre Dame</a:t>
            </a:r>
          </a:p>
          <a:p>
            <a:pPr eaLnBrk="1" hangingPunct="1"/>
            <a:r>
              <a:rPr lang="pt-BR" altLang="pt-BR" sz="2000"/>
              <a:t>Irmãs da Providência</a:t>
            </a:r>
          </a:p>
          <a:p>
            <a:pPr eaLnBrk="1" hangingPunct="1"/>
            <a:r>
              <a:rPr lang="pt-BR" altLang="pt-BR" sz="2000"/>
              <a:t>Irmãs de Santa Ana</a:t>
            </a:r>
          </a:p>
          <a:p>
            <a:pPr eaLnBrk="1" hangingPunct="1"/>
            <a:r>
              <a:rPr lang="pt-BR" altLang="pt-BR" sz="2000"/>
              <a:t>Sociedade do Santo Menino Jesus</a:t>
            </a:r>
          </a:p>
          <a:p>
            <a:pPr eaLnBrk="1" hangingPunct="1"/>
            <a:r>
              <a:rPr lang="pt-BR" altLang="pt-BR" sz="2000"/>
              <a:t>Grupo do carisma Ursulino</a:t>
            </a:r>
          </a:p>
          <a:p>
            <a:pPr eaLnBrk="1" hangingPunct="1"/>
            <a:r>
              <a:rPr lang="pt-BR" altLang="pt-BR" sz="2000"/>
              <a:t>Irmãs Ursulinas do Monte São José</a:t>
            </a:r>
            <a:endParaRPr lang="pt-BR" altLang="pt-B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Google Shape;465;p57">
            <a:extLst>
              <a:ext uri="{FF2B5EF4-FFF2-40B4-BE49-F238E27FC236}">
                <a16:creationId xmlns:a16="http://schemas.microsoft.com/office/drawing/2014/main" id="{44D278F8-BAEC-FB47-B55F-CD808A3DF0BC}"/>
              </a:ext>
            </a:extLst>
          </p:cNvPr>
          <p:cNvSpPr txBox="1">
            <a:spLocks noGrp="1"/>
          </p:cNvSpPr>
          <p:nvPr>
            <p:ph type="title"/>
          </p:nvPr>
        </p:nvSpPr>
        <p:spPr>
          <a:xfrm>
            <a:off x="-1216025" y="346075"/>
            <a:ext cx="11361738" cy="860425"/>
          </a:xfrm>
        </p:spPr>
        <p:txBody>
          <a:bodyPr lIns="121900" tIns="121900" rIns="121900" bIns="121900"/>
          <a:lstStyle/>
          <a:p>
            <a:pPr eaLnBrk="1" fontAlgn="auto" hangingPunct="1">
              <a:defRPr/>
            </a:pPr>
            <a:r>
              <a:rPr lang="en-AU" b="1" dirty="0" err="1">
                <a:solidFill>
                  <a:schemeClr val="accent5">
                    <a:lumMod val="75000"/>
                  </a:schemeClr>
                </a:solidFill>
              </a:rPr>
              <a:t>Mulheres</a:t>
            </a:r>
            <a:r>
              <a:rPr lang="en-AU" b="1" dirty="0">
                <a:solidFill>
                  <a:schemeClr val="accent5">
                    <a:lumMod val="75000"/>
                  </a:schemeClr>
                </a:solidFill>
              </a:rPr>
              <a:t> de </a:t>
            </a:r>
            <a:r>
              <a:rPr lang="en" b="1" dirty="0">
                <a:solidFill>
                  <a:schemeClr val="accent5">
                    <a:lumMod val="75000"/>
                  </a:schemeClr>
                </a:solidFill>
              </a:rPr>
              <a:t>Corage</a:t>
            </a:r>
            <a:r>
              <a:rPr lang="pt-BR" b="1" dirty="0">
                <a:solidFill>
                  <a:schemeClr val="accent5">
                    <a:lumMod val="75000"/>
                  </a:schemeClr>
                </a:solidFill>
              </a:rPr>
              <a:t>m</a:t>
            </a:r>
            <a:r>
              <a:rPr lang="en" dirty="0">
                <a:solidFill>
                  <a:srgbClr val="FFFF00"/>
                </a:solidFill>
              </a:rPr>
              <a:t> </a:t>
            </a:r>
            <a:endParaRPr dirty="0">
              <a:solidFill>
                <a:srgbClr val="FFFF00"/>
              </a:solidFill>
            </a:endParaRPr>
          </a:p>
        </p:txBody>
      </p:sp>
      <p:pic>
        <p:nvPicPr>
          <p:cNvPr id="166915" name="Google Shape;467;p57">
            <a:extLst>
              <a:ext uri="{FF2B5EF4-FFF2-40B4-BE49-F238E27FC236}">
                <a16:creationId xmlns:a16="http://schemas.microsoft.com/office/drawing/2014/main" id="{1D158A66-7316-D845-A35E-1A4268DA91C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879600"/>
            <a:ext cx="20288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Google Shape;468;p57">
            <a:extLst>
              <a:ext uri="{FF2B5EF4-FFF2-40B4-BE49-F238E27FC236}">
                <a16:creationId xmlns:a16="http://schemas.microsoft.com/office/drawing/2014/main" id="{C174BC98-F502-AE48-826B-9CAD6E5BCF7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1131888"/>
            <a:ext cx="218122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Google Shape;469;p57">
            <a:extLst>
              <a:ext uri="{FF2B5EF4-FFF2-40B4-BE49-F238E27FC236}">
                <a16:creationId xmlns:a16="http://schemas.microsoft.com/office/drawing/2014/main" id="{4D38D00A-5C12-2E41-9BBF-0D61032E83B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9700" y="-141288"/>
            <a:ext cx="1873250" cy="21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Google Shape;470;p57">
            <a:extLst>
              <a:ext uri="{FF2B5EF4-FFF2-40B4-BE49-F238E27FC236}">
                <a16:creationId xmlns:a16="http://schemas.microsoft.com/office/drawing/2014/main" id="{74D98D95-DF98-F042-9DF3-EDDA6687E82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200" y="3759200"/>
            <a:ext cx="1508125"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Google Shape;471;p57">
            <a:extLst>
              <a:ext uri="{FF2B5EF4-FFF2-40B4-BE49-F238E27FC236}">
                <a16:creationId xmlns:a16="http://schemas.microsoft.com/office/drawing/2014/main" id="{83DB94BF-58C9-B144-92A0-D02F7879320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75" y="3746500"/>
            <a:ext cx="20923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Google Shape;472;p57">
            <a:extLst>
              <a:ext uri="{FF2B5EF4-FFF2-40B4-BE49-F238E27FC236}">
                <a16:creationId xmlns:a16="http://schemas.microsoft.com/office/drawing/2014/main" id="{A934812C-9D64-684D-B669-CB5C9AA2DD3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8725" y="1063625"/>
            <a:ext cx="20923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Google Shape;473;p57">
            <a:extLst>
              <a:ext uri="{FF2B5EF4-FFF2-40B4-BE49-F238E27FC236}">
                <a16:creationId xmlns:a16="http://schemas.microsoft.com/office/drawing/2014/main" id="{E093F5AB-2732-384B-A83A-A9E55FD96A5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6988" y="2033588"/>
            <a:ext cx="18748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Google Shape;474;p57">
            <a:extLst>
              <a:ext uri="{FF2B5EF4-FFF2-40B4-BE49-F238E27FC236}">
                <a16:creationId xmlns:a16="http://schemas.microsoft.com/office/drawing/2014/main" id="{A3745D9C-8959-724C-94A3-305F0C43A30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4600" y="4395788"/>
            <a:ext cx="19431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Google Shape;475;p57">
            <a:extLst>
              <a:ext uri="{FF2B5EF4-FFF2-40B4-BE49-F238E27FC236}">
                <a16:creationId xmlns:a16="http://schemas.microsoft.com/office/drawing/2014/main" id="{B446EC1A-CA29-6946-919F-E8493CA1C09B}"/>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0613" y="3536950"/>
            <a:ext cx="176053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Google Shape;476;p57">
            <a:extLst>
              <a:ext uri="{FF2B5EF4-FFF2-40B4-BE49-F238E27FC236}">
                <a16:creationId xmlns:a16="http://schemas.microsoft.com/office/drawing/2014/main" id="{52360170-A2FC-F846-B2E7-1A79D1BC09E8}"/>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24813" y="3940175"/>
            <a:ext cx="19431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Google Shape;477;p57">
            <a:extLst>
              <a:ext uri="{FF2B5EF4-FFF2-40B4-BE49-F238E27FC236}">
                <a16:creationId xmlns:a16="http://schemas.microsoft.com/office/drawing/2014/main" id="{2249232B-2AB1-FD42-BF6F-B68CA73961A9}"/>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0438" y="1130300"/>
            <a:ext cx="17605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Google Shape;478;p57">
            <a:extLst>
              <a:ext uri="{FF2B5EF4-FFF2-40B4-BE49-F238E27FC236}">
                <a16:creationId xmlns:a16="http://schemas.microsoft.com/office/drawing/2014/main" id="{69DE48A0-D255-514E-8E0B-FA9A8B0A2922}"/>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3550" y="4113213"/>
            <a:ext cx="18732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 name="Google Shape;479;p57">
            <a:extLst>
              <a:ext uri="{FF2B5EF4-FFF2-40B4-BE49-F238E27FC236}">
                <a16:creationId xmlns:a16="http://schemas.microsoft.com/office/drawing/2014/main" id="{2917D033-558C-3644-959B-323E3AE78903}"/>
              </a:ext>
            </a:extLst>
          </p:cNvPr>
          <p:cNvSpPr txBox="1"/>
          <p:nvPr/>
        </p:nvSpPr>
        <p:spPr>
          <a:xfrm>
            <a:off x="7912100" y="5726113"/>
            <a:ext cx="2182813"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733" dirty="0">
                <a:solidFill>
                  <a:schemeClr val="accent3"/>
                </a:solidFill>
                <a:latin typeface="Lato"/>
                <a:ea typeface="Lato"/>
                <a:cs typeface="Lato"/>
                <a:sym typeface="Lato"/>
              </a:rPr>
              <a:t>Ativista meio ambiente</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0" name="Google Shape;480;p57">
            <a:extLst>
              <a:ext uri="{FF2B5EF4-FFF2-40B4-BE49-F238E27FC236}">
                <a16:creationId xmlns:a16="http://schemas.microsoft.com/office/drawing/2014/main" id="{77C703AF-560E-4F4B-A60A-13ABDF151A1E}"/>
              </a:ext>
            </a:extLst>
          </p:cNvPr>
          <p:cNvSpPr txBox="1"/>
          <p:nvPr/>
        </p:nvSpPr>
        <p:spPr>
          <a:xfrm>
            <a:off x="2270125" y="2687638"/>
            <a:ext cx="2182813"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733" dirty="0">
                <a:solidFill>
                  <a:schemeClr val="accent3"/>
                </a:solidFill>
                <a:latin typeface="Lato"/>
                <a:ea typeface="Lato"/>
                <a:cs typeface="Lato"/>
                <a:sym typeface="Lato"/>
              </a:rPr>
              <a:t>Direitos da mulher e tráfico</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1" name="Google Shape;481;p57">
            <a:extLst>
              <a:ext uri="{FF2B5EF4-FFF2-40B4-BE49-F238E27FC236}">
                <a16:creationId xmlns:a16="http://schemas.microsoft.com/office/drawing/2014/main" id="{2DA5D427-FB10-A140-BD98-1C2BFBCCD3E4}"/>
              </a:ext>
            </a:extLst>
          </p:cNvPr>
          <p:cNvSpPr txBox="1"/>
          <p:nvPr/>
        </p:nvSpPr>
        <p:spPr>
          <a:xfrm>
            <a:off x="8689975" y="868363"/>
            <a:ext cx="2182813" cy="498475"/>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dirty="0">
                <a:solidFill>
                  <a:schemeClr val="accent3"/>
                </a:solidFill>
                <a:latin typeface="Lato"/>
                <a:ea typeface="Lato"/>
                <a:cs typeface="Lato"/>
                <a:sym typeface="Lato"/>
              </a:rPr>
              <a:t>Ativist</a:t>
            </a:r>
            <a:r>
              <a:rPr lang="pt-BR" sz="1733" dirty="0">
                <a:solidFill>
                  <a:schemeClr val="accent3"/>
                </a:solidFill>
                <a:latin typeface="Lato"/>
                <a:ea typeface="Lato"/>
                <a:cs typeface="Lato"/>
                <a:sym typeface="Lato"/>
              </a:rPr>
              <a:t>a da água</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2" name="Google Shape;482;p57">
            <a:extLst>
              <a:ext uri="{FF2B5EF4-FFF2-40B4-BE49-F238E27FC236}">
                <a16:creationId xmlns:a16="http://schemas.microsoft.com/office/drawing/2014/main" id="{806E3E41-59A1-4548-A08C-7579CAD0BCAB}"/>
              </a:ext>
            </a:extLst>
          </p:cNvPr>
          <p:cNvSpPr txBox="1"/>
          <p:nvPr/>
        </p:nvSpPr>
        <p:spPr>
          <a:xfrm>
            <a:off x="5903913" y="5929313"/>
            <a:ext cx="2406650"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600" dirty="0">
                <a:solidFill>
                  <a:schemeClr val="accent3"/>
                </a:solidFill>
                <a:latin typeface="Lato"/>
                <a:ea typeface="Lato"/>
                <a:cs typeface="Lato"/>
                <a:sym typeface="Lato"/>
              </a:rPr>
              <a:t>Advogada dos desaparecidos</a:t>
            </a:r>
            <a:r>
              <a:rPr lang="en" sz="1600" dirty="0">
                <a:solidFill>
                  <a:schemeClr val="accent3"/>
                </a:solidFill>
                <a:latin typeface="Lato"/>
                <a:ea typeface="Lato"/>
                <a:cs typeface="Lato"/>
                <a:sym typeface="Lato"/>
              </a:rPr>
              <a:t>  &amp; Tr</a:t>
            </a:r>
            <a:r>
              <a:rPr lang="pt-BR" sz="1600" dirty="0" err="1">
                <a:solidFill>
                  <a:schemeClr val="accent3"/>
                </a:solidFill>
                <a:latin typeface="Lato"/>
                <a:ea typeface="Lato"/>
                <a:cs typeface="Lato"/>
                <a:sym typeface="Lato"/>
              </a:rPr>
              <a:t>áfico</a:t>
            </a:r>
            <a:endParaRPr sz="1600" dirty="0">
              <a:solidFill>
                <a:schemeClr val="accent3"/>
              </a:solidFill>
              <a:latin typeface="Lato"/>
              <a:ea typeface="Lato"/>
              <a:cs typeface="Lato"/>
              <a:sym typeface="Lato"/>
            </a:endParaRPr>
          </a:p>
        </p:txBody>
      </p:sp>
      <p:sp>
        <p:nvSpPr>
          <p:cNvPr id="483" name="Google Shape;483;p57">
            <a:extLst>
              <a:ext uri="{FF2B5EF4-FFF2-40B4-BE49-F238E27FC236}">
                <a16:creationId xmlns:a16="http://schemas.microsoft.com/office/drawing/2014/main" id="{96ECA857-5F27-824B-AFFF-43BA234D4E1F}"/>
              </a:ext>
            </a:extLst>
          </p:cNvPr>
          <p:cNvSpPr txBox="1"/>
          <p:nvPr/>
        </p:nvSpPr>
        <p:spPr>
          <a:xfrm>
            <a:off x="7067550" y="3175000"/>
            <a:ext cx="2346325"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600" dirty="0">
                <a:solidFill>
                  <a:schemeClr val="accent3"/>
                </a:solidFill>
                <a:latin typeface="Lato"/>
                <a:ea typeface="Lato"/>
                <a:cs typeface="Lato"/>
                <a:sym typeface="Lato"/>
              </a:rPr>
              <a:t>Empoderamento para a sustentabilidade integrada</a:t>
            </a:r>
            <a:endParaRPr sz="1600" dirty="0">
              <a:solidFill>
                <a:schemeClr val="accent3"/>
              </a:solidFill>
              <a:latin typeface="Lato"/>
              <a:ea typeface="Lato"/>
              <a:cs typeface="Lato"/>
              <a:sym typeface="Lato"/>
            </a:endParaRPr>
          </a:p>
        </p:txBody>
      </p:sp>
      <p:sp>
        <p:nvSpPr>
          <p:cNvPr id="484" name="Google Shape;484;p57">
            <a:extLst>
              <a:ext uri="{FF2B5EF4-FFF2-40B4-BE49-F238E27FC236}">
                <a16:creationId xmlns:a16="http://schemas.microsoft.com/office/drawing/2014/main" id="{D0E08637-B65B-2243-B6DE-64221B94CA70}"/>
              </a:ext>
            </a:extLst>
          </p:cNvPr>
          <p:cNvSpPr txBox="1"/>
          <p:nvPr/>
        </p:nvSpPr>
        <p:spPr>
          <a:xfrm>
            <a:off x="9021763" y="2146300"/>
            <a:ext cx="1357312"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dirty="0">
                <a:solidFill>
                  <a:schemeClr val="accent3"/>
                </a:solidFill>
                <a:latin typeface="Lato"/>
                <a:ea typeface="Lato"/>
                <a:cs typeface="Lato"/>
                <a:sym typeface="Lato"/>
              </a:rPr>
              <a:t>Ativist</a:t>
            </a:r>
            <a:r>
              <a:rPr lang="pt-BR" sz="1733" dirty="0">
                <a:solidFill>
                  <a:schemeClr val="accent3"/>
                </a:solidFill>
                <a:latin typeface="Lato"/>
                <a:ea typeface="Lato"/>
                <a:cs typeface="Lato"/>
                <a:sym typeface="Lato"/>
              </a:rPr>
              <a:t>a da paz</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5" name="Google Shape;485;p57">
            <a:extLst>
              <a:ext uri="{FF2B5EF4-FFF2-40B4-BE49-F238E27FC236}">
                <a16:creationId xmlns:a16="http://schemas.microsoft.com/office/drawing/2014/main" id="{2BCA19E7-3D50-B745-A877-ACA40CEF94AF}"/>
              </a:ext>
            </a:extLst>
          </p:cNvPr>
          <p:cNvSpPr txBox="1"/>
          <p:nvPr/>
        </p:nvSpPr>
        <p:spPr>
          <a:xfrm>
            <a:off x="4075113" y="6154738"/>
            <a:ext cx="2181225"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dirty="0">
                <a:solidFill>
                  <a:schemeClr val="accent3"/>
                </a:solidFill>
                <a:latin typeface="Lato"/>
                <a:ea typeface="Lato"/>
                <a:cs typeface="Lato"/>
                <a:sym typeface="Lato"/>
              </a:rPr>
              <a:t>Educa</a:t>
            </a:r>
            <a:r>
              <a:rPr lang="pt-BR" sz="1733" dirty="0" err="1">
                <a:solidFill>
                  <a:schemeClr val="accent3"/>
                </a:solidFill>
                <a:latin typeface="Lato"/>
                <a:ea typeface="Lato"/>
                <a:cs typeface="Lato"/>
                <a:sym typeface="Lato"/>
              </a:rPr>
              <a:t>ção</a:t>
            </a:r>
            <a:endParaRPr sz="1733" dirty="0">
              <a:solidFill>
                <a:schemeClr val="accent3"/>
              </a:solidFill>
              <a:latin typeface="Lato"/>
              <a:ea typeface="Lato"/>
              <a:cs typeface="Lato"/>
              <a:sym typeface="Lato"/>
            </a:endParaRPr>
          </a:p>
        </p:txBody>
      </p:sp>
      <p:sp>
        <p:nvSpPr>
          <p:cNvPr id="486" name="Google Shape;486;p57">
            <a:extLst>
              <a:ext uri="{FF2B5EF4-FFF2-40B4-BE49-F238E27FC236}">
                <a16:creationId xmlns:a16="http://schemas.microsoft.com/office/drawing/2014/main" id="{F90A5B24-BE8C-3647-8934-FB2608BF3A9E}"/>
              </a:ext>
            </a:extLst>
          </p:cNvPr>
          <p:cNvSpPr txBox="1"/>
          <p:nvPr/>
        </p:nvSpPr>
        <p:spPr>
          <a:xfrm>
            <a:off x="4919663" y="2789238"/>
            <a:ext cx="2181225"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dirty="0">
                <a:solidFill>
                  <a:schemeClr val="accent3"/>
                </a:solidFill>
                <a:latin typeface="Lato"/>
                <a:ea typeface="Lato"/>
                <a:cs typeface="Lato"/>
                <a:sym typeface="Lato"/>
              </a:rPr>
              <a:t>Po</a:t>
            </a:r>
            <a:r>
              <a:rPr lang="pt-BR" sz="1733" dirty="0" err="1">
                <a:solidFill>
                  <a:schemeClr val="accent3"/>
                </a:solidFill>
                <a:latin typeface="Lato"/>
                <a:ea typeface="Lato"/>
                <a:cs typeface="Lato"/>
                <a:sym typeface="Lato"/>
              </a:rPr>
              <a:t>breza</a:t>
            </a:r>
            <a:r>
              <a:rPr lang="en" sz="1733" dirty="0">
                <a:solidFill>
                  <a:schemeClr val="accent3"/>
                </a:solidFill>
                <a:latin typeface="Lato"/>
                <a:ea typeface="Lato"/>
                <a:cs typeface="Lato"/>
                <a:sym typeface="Lato"/>
              </a:rPr>
              <a:t>, HIV &amp; Tr</a:t>
            </a:r>
            <a:r>
              <a:rPr lang="pt-BR" sz="1733" dirty="0">
                <a:solidFill>
                  <a:schemeClr val="accent3"/>
                </a:solidFill>
                <a:latin typeface="Lato"/>
                <a:ea typeface="Lato"/>
                <a:cs typeface="Lato"/>
                <a:sym typeface="Lato"/>
              </a:rPr>
              <a:t>á</a:t>
            </a:r>
            <a:r>
              <a:rPr lang="en" sz="1733" dirty="0">
                <a:solidFill>
                  <a:schemeClr val="accent3"/>
                </a:solidFill>
                <a:latin typeface="Lato"/>
                <a:ea typeface="Lato"/>
                <a:cs typeface="Lato"/>
                <a:sym typeface="Lato"/>
              </a:rPr>
              <a:t>f</a:t>
            </a:r>
            <a:r>
              <a:rPr lang="pt-BR" sz="1733" dirty="0" err="1">
                <a:solidFill>
                  <a:schemeClr val="accent3"/>
                </a:solidFill>
                <a:latin typeface="Lato"/>
                <a:ea typeface="Lato"/>
                <a:cs typeface="Lato"/>
                <a:sym typeface="Lato"/>
              </a:rPr>
              <a:t>ico</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7" name="Google Shape;487;p57">
            <a:extLst>
              <a:ext uri="{FF2B5EF4-FFF2-40B4-BE49-F238E27FC236}">
                <a16:creationId xmlns:a16="http://schemas.microsoft.com/office/drawing/2014/main" id="{D6B8EB43-3540-E649-B5E2-A8FC72AE9C13}"/>
              </a:ext>
            </a:extLst>
          </p:cNvPr>
          <p:cNvSpPr txBox="1"/>
          <p:nvPr/>
        </p:nvSpPr>
        <p:spPr>
          <a:xfrm>
            <a:off x="2090738" y="5641975"/>
            <a:ext cx="2182812"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733" dirty="0">
                <a:solidFill>
                  <a:schemeClr val="accent3"/>
                </a:solidFill>
                <a:latin typeface="Lato"/>
                <a:ea typeface="Lato"/>
                <a:cs typeface="Lato"/>
                <a:sym typeface="Lato"/>
              </a:rPr>
              <a:t>Saúde e educação</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8" name="Google Shape;488;p57">
            <a:extLst>
              <a:ext uri="{FF2B5EF4-FFF2-40B4-BE49-F238E27FC236}">
                <a16:creationId xmlns:a16="http://schemas.microsoft.com/office/drawing/2014/main" id="{6AE3AF95-8838-1D43-B2DD-9DDB5C9F5951}"/>
              </a:ext>
            </a:extLst>
          </p:cNvPr>
          <p:cNvSpPr txBox="1"/>
          <p:nvPr/>
        </p:nvSpPr>
        <p:spPr>
          <a:xfrm>
            <a:off x="117475" y="5726113"/>
            <a:ext cx="2181225"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733" dirty="0">
                <a:solidFill>
                  <a:schemeClr val="accent3"/>
                </a:solidFill>
                <a:latin typeface="Lato"/>
                <a:ea typeface="Lato"/>
                <a:cs typeface="Lato"/>
                <a:sym typeface="Lato"/>
              </a:rPr>
              <a:t>Ativista da água</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89" name="Google Shape;489;p57">
            <a:extLst>
              <a:ext uri="{FF2B5EF4-FFF2-40B4-BE49-F238E27FC236}">
                <a16:creationId xmlns:a16="http://schemas.microsoft.com/office/drawing/2014/main" id="{67514713-1D89-D348-916A-65C7D0BAB145}"/>
              </a:ext>
            </a:extLst>
          </p:cNvPr>
          <p:cNvSpPr txBox="1"/>
          <p:nvPr/>
        </p:nvSpPr>
        <p:spPr>
          <a:xfrm>
            <a:off x="20638" y="1206500"/>
            <a:ext cx="2181225"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pt-BR" sz="1733" dirty="0">
                <a:solidFill>
                  <a:schemeClr val="accent3"/>
                </a:solidFill>
                <a:latin typeface="Lato"/>
                <a:ea typeface="Lato"/>
                <a:cs typeface="Lato"/>
                <a:sym typeface="Lato"/>
              </a:rPr>
              <a:t>Trabalho com os migrantes</a:t>
            </a:r>
            <a:endParaRPr sz="1733" dirty="0">
              <a:solidFill>
                <a:schemeClr val="accent3"/>
              </a:solidFill>
              <a:latin typeface="Lato"/>
              <a:ea typeface="Lato"/>
              <a:cs typeface="Lato"/>
              <a:sym typeface="Lato"/>
            </a:endParaRPr>
          </a:p>
        </p:txBody>
      </p:sp>
      <p:sp>
        <p:nvSpPr>
          <p:cNvPr id="490" name="Google Shape;490;p57">
            <a:extLst>
              <a:ext uri="{FF2B5EF4-FFF2-40B4-BE49-F238E27FC236}">
                <a16:creationId xmlns:a16="http://schemas.microsoft.com/office/drawing/2014/main" id="{582E633F-1B4F-204E-BCA8-9D43903D0A68}"/>
              </a:ext>
            </a:extLst>
          </p:cNvPr>
          <p:cNvSpPr txBox="1"/>
          <p:nvPr/>
        </p:nvSpPr>
        <p:spPr>
          <a:xfrm>
            <a:off x="9825038" y="3995738"/>
            <a:ext cx="2598737"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dirty="0">
                <a:solidFill>
                  <a:schemeClr val="accent3"/>
                </a:solidFill>
                <a:latin typeface="Lato"/>
                <a:ea typeface="Lato"/>
                <a:cs typeface="Lato"/>
                <a:sym typeface="Lato"/>
              </a:rPr>
              <a:t>Educa</a:t>
            </a:r>
            <a:r>
              <a:rPr lang="pt-BR" sz="1733" dirty="0" err="1">
                <a:solidFill>
                  <a:schemeClr val="accent3"/>
                </a:solidFill>
                <a:latin typeface="Lato"/>
                <a:ea typeface="Lato"/>
                <a:cs typeface="Lato"/>
                <a:sym typeface="Lato"/>
              </a:rPr>
              <a:t>ção</a:t>
            </a:r>
            <a:r>
              <a:rPr lang="pt-BR" sz="1733" dirty="0">
                <a:solidFill>
                  <a:schemeClr val="accent3"/>
                </a:solidFill>
                <a:latin typeface="Lato"/>
                <a:ea typeface="Lato"/>
                <a:cs typeface="Lato"/>
                <a:sym typeface="Lato"/>
              </a:rPr>
              <a:t> e </a:t>
            </a:r>
            <a:r>
              <a:rPr lang="en" sz="1733" dirty="0">
                <a:solidFill>
                  <a:schemeClr val="accent3"/>
                </a:solidFill>
                <a:latin typeface="Lato"/>
                <a:ea typeface="Lato"/>
                <a:cs typeface="Lato"/>
                <a:sym typeface="Lato"/>
              </a:rPr>
              <a:t>Tr</a:t>
            </a:r>
            <a:r>
              <a:rPr lang="pt-BR" sz="1733" dirty="0" err="1">
                <a:solidFill>
                  <a:schemeClr val="accent3"/>
                </a:solidFill>
                <a:latin typeface="Lato"/>
                <a:ea typeface="Lato"/>
                <a:cs typeface="Lato"/>
                <a:sym typeface="Lato"/>
              </a:rPr>
              <a:t>áfico</a:t>
            </a:r>
            <a:r>
              <a:rPr lang="en" sz="1733" dirty="0">
                <a:solidFill>
                  <a:schemeClr val="accent3"/>
                </a:solidFill>
                <a:latin typeface="Lato"/>
                <a:ea typeface="Lato"/>
                <a:cs typeface="Lato"/>
                <a:sym typeface="Lato"/>
              </a:rPr>
              <a:t> </a:t>
            </a:r>
            <a:endParaRPr sz="1733" dirty="0">
              <a:solidFill>
                <a:schemeClr val="accent3"/>
              </a:solidFill>
              <a:latin typeface="Lato"/>
              <a:ea typeface="Lato"/>
              <a:cs typeface="Lato"/>
              <a:sym typeface="Lato"/>
            </a:endParaRPr>
          </a:p>
        </p:txBody>
      </p:sp>
      <p:sp>
        <p:nvSpPr>
          <p:cNvPr id="491" name="Google Shape;491;p57">
            <a:extLst>
              <a:ext uri="{FF2B5EF4-FFF2-40B4-BE49-F238E27FC236}">
                <a16:creationId xmlns:a16="http://schemas.microsoft.com/office/drawing/2014/main" id="{997398CC-FAE6-4247-9D56-EFE5E305290D}"/>
              </a:ext>
            </a:extLst>
          </p:cNvPr>
          <p:cNvSpPr txBox="1"/>
          <p:nvPr/>
        </p:nvSpPr>
        <p:spPr>
          <a:xfrm>
            <a:off x="2989263" y="1030288"/>
            <a:ext cx="2181225" cy="498475"/>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2008</a:t>
            </a:r>
            <a:endParaRPr sz="1733" b="1">
              <a:solidFill>
                <a:srgbClr val="FFFFFF"/>
              </a:solidFill>
              <a:latin typeface="Lato"/>
              <a:ea typeface="Lato"/>
              <a:cs typeface="Lato"/>
              <a:sym typeface="Lato"/>
            </a:endParaRPr>
          </a:p>
        </p:txBody>
      </p:sp>
      <p:sp>
        <p:nvSpPr>
          <p:cNvPr id="492" name="Google Shape;492;p57">
            <a:extLst>
              <a:ext uri="{FF2B5EF4-FFF2-40B4-BE49-F238E27FC236}">
                <a16:creationId xmlns:a16="http://schemas.microsoft.com/office/drawing/2014/main" id="{D9DC4EBB-8C7F-9144-ACC0-4F28FB985BBD}"/>
              </a:ext>
            </a:extLst>
          </p:cNvPr>
          <p:cNvSpPr txBox="1"/>
          <p:nvPr/>
        </p:nvSpPr>
        <p:spPr>
          <a:xfrm>
            <a:off x="5534025" y="1030288"/>
            <a:ext cx="2182813" cy="498475"/>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2009</a:t>
            </a:r>
            <a:endParaRPr sz="1733" b="1">
              <a:solidFill>
                <a:srgbClr val="FFFFFF"/>
              </a:solidFill>
              <a:latin typeface="Lato"/>
              <a:ea typeface="Lato"/>
              <a:cs typeface="Lato"/>
              <a:sym typeface="Lato"/>
            </a:endParaRPr>
          </a:p>
        </p:txBody>
      </p:sp>
      <p:sp>
        <p:nvSpPr>
          <p:cNvPr id="493" name="Google Shape;493;p57">
            <a:extLst>
              <a:ext uri="{FF2B5EF4-FFF2-40B4-BE49-F238E27FC236}">
                <a16:creationId xmlns:a16="http://schemas.microsoft.com/office/drawing/2014/main" id="{7122B14E-1C3F-5043-863A-F1DC53E598DC}"/>
              </a:ext>
            </a:extLst>
          </p:cNvPr>
          <p:cNvSpPr txBox="1"/>
          <p:nvPr/>
        </p:nvSpPr>
        <p:spPr>
          <a:xfrm>
            <a:off x="7397750" y="2687638"/>
            <a:ext cx="2182813"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2009</a:t>
            </a:r>
            <a:endParaRPr sz="1733" b="1">
              <a:solidFill>
                <a:srgbClr val="FFFFFF"/>
              </a:solidFill>
              <a:latin typeface="Lato"/>
              <a:ea typeface="Lato"/>
              <a:cs typeface="Lato"/>
              <a:sym typeface="Lato"/>
            </a:endParaRPr>
          </a:p>
        </p:txBody>
      </p:sp>
      <p:sp>
        <p:nvSpPr>
          <p:cNvPr id="494" name="Google Shape;494;p57">
            <a:extLst>
              <a:ext uri="{FF2B5EF4-FFF2-40B4-BE49-F238E27FC236}">
                <a16:creationId xmlns:a16="http://schemas.microsoft.com/office/drawing/2014/main" id="{7CD29E74-214E-FD47-9E4B-4E06C0BF09D8}"/>
              </a:ext>
            </a:extLst>
          </p:cNvPr>
          <p:cNvSpPr txBox="1"/>
          <p:nvPr/>
        </p:nvSpPr>
        <p:spPr>
          <a:xfrm>
            <a:off x="3517900" y="4165600"/>
            <a:ext cx="2181225"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2010</a:t>
            </a:r>
            <a:endParaRPr sz="1733" b="1">
              <a:solidFill>
                <a:srgbClr val="FFFFFF"/>
              </a:solidFill>
              <a:latin typeface="Lato"/>
              <a:ea typeface="Lato"/>
              <a:cs typeface="Lato"/>
              <a:sym typeface="Lato"/>
            </a:endParaRPr>
          </a:p>
        </p:txBody>
      </p:sp>
      <p:sp>
        <p:nvSpPr>
          <p:cNvPr id="495" name="Google Shape;495;p57">
            <a:extLst>
              <a:ext uri="{FF2B5EF4-FFF2-40B4-BE49-F238E27FC236}">
                <a16:creationId xmlns:a16="http://schemas.microsoft.com/office/drawing/2014/main" id="{9B2D2385-5A58-5F46-A978-50C46FACCB12}"/>
              </a:ext>
            </a:extLst>
          </p:cNvPr>
          <p:cNvSpPr txBox="1"/>
          <p:nvPr/>
        </p:nvSpPr>
        <p:spPr>
          <a:xfrm>
            <a:off x="8528050" y="5375275"/>
            <a:ext cx="2182813"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2011</a:t>
            </a:r>
            <a:endParaRPr sz="1733" b="1">
              <a:solidFill>
                <a:srgbClr val="FFFFFF"/>
              </a:solidFill>
              <a:latin typeface="Lato"/>
              <a:ea typeface="Lato"/>
              <a:cs typeface="Lato"/>
              <a:sym typeface="Lato"/>
            </a:endParaRPr>
          </a:p>
        </p:txBody>
      </p:sp>
      <p:sp>
        <p:nvSpPr>
          <p:cNvPr id="496" name="Google Shape;496;p57">
            <a:extLst>
              <a:ext uri="{FF2B5EF4-FFF2-40B4-BE49-F238E27FC236}">
                <a16:creationId xmlns:a16="http://schemas.microsoft.com/office/drawing/2014/main" id="{664CBA24-9C4C-904E-9FE2-55F708C8FB04}"/>
              </a:ext>
            </a:extLst>
          </p:cNvPr>
          <p:cNvSpPr txBox="1"/>
          <p:nvPr/>
        </p:nvSpPr>
        <p:spPr>
          <a:xfrm>
            <a:off x="236538" y="3165475"/>
            <a:ext cx="2182812"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dirty="0">
                <a:solidFill>
                  <a:srgbClr val="FFFFFF"/>
                </a:solidFill>
                <a:latin typeface="Lato"/>
                <a:ea typeface="Lato"/>
                <a:cs typeface="Lato"/>
                <a:sym typeface="Lato"/>
              </a:rPr>
              <a:t>2012</a:t>
            </a:r>
            <a:endParaRPr sz="1733" b="1" dirty="0">
              <a:solidFill>
                <a:srgbClr val="FFFFFF"/>
              </a:solidFill>
              <a:latin typeface="Lato"/>
              <a:ea typeface="Lato"/>
              <a:cs typeface="Lato"/>
              <a:sym typeface="Lato"/>
            </a:endParaRPr>
          </a:p>
        </p:txBody>
      </p:sp>
      <p:sp>
        <p:nvSpPr>
          <p:cNvPr id="497" name="Google Shape;497;p57">
            <a:extLst>
              <a:ext uri="{FF2B5EF4-FFF2-40B4-BE49-F238E27FC236}">
                <a16:creationId xmlns:a16="http://schemas.microsoft.com/office/drawing/2014/main" id="{3FE71D83-1FAF-1A49-8CAD-2E00F4EE7397}"/>
              </a:ext>
            </a:extLst>
          </p:cNvPr>
          <p:cNvSpPr txBox="1"/>
          <p:nvPr/>
        </p:nvSpPr>
        <p:spPr>
          <a:xfrm>
            <a:off x="1651000" y="3533775"/>
            <a:ext cx="2181225"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2013</a:t>
            </a:r>
            <a:endParaRPr sz="1733" b="1">
              <a:solidFill>
                <a:srgbClr val="FFFFFF"/>
              </a:solidFill>
              <a:latin typeface="Lato"/>
              <a:ea typeface="Lato"/>
              <a:cs typeface="Lato"/>
              <a:sym typeface="Lato"/>
            </a:endParaRPr>
          </a:p>
        </p:txBody>
      </p:sp>
      <p:sp>
        <p:nvSpPr>
          <p:cNvPr id="498" name="Google Shape;498;p57">
            <a:extLst>
              <a:ext uri="{FF2B5EF4-FFF2-40B4-BE49-F238E27FC236}">
                <a16:creationId xmlns:a16="http://schemas.microsoft.com/office/drawing/2014/main" id="{99998316-7F09-E34B-8ABF-EFB6C67FCFD6}"/>
              </a:ext>
            </a:extLst>
          </p:cNvPr>
          <p:cNvSpPr txBox="1"/>
          <p:nvPr/>
        </p:nvSpPr>
        <p:spPr>
          <a:xfrm>
            <a:off x="10502900" y="2225675"/>
            <a:ext cx="2182813"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2014</a:t>
            </a:r>
            <a:endParaRPr sz="1733" b="1">
              <a:solidFill>
                <a:srgbClr val="FFFFFF"/>
              </a:solidFill>
              <a:latin typeface="Lato"/>
              <a:ea typeface="Lato"/>
              <a:cs typeface="Lato"/>
              <a:sym typeface="Lato"/>
            </a:endParaRPr>
          </a:p>
        </p:txBody>
      </p:sp>
      <p:sp>
        <p:nvSpPr>
          <p:cNvPr id="499" name="Google Shape;499;p57">
            <a:extLst>
              <a:ext uri="{FF2B5EF4-FFF2-40B4-BE49-F238E27FC236}">
                <a16:creationId xmlns:a16="http://schemas.microsoft.com/office/drawing/2014/main" id="{E97A1EDA-F357-F748-A5E4-647E2075F3D6}"/>
              </a:ext>
            </a:extLst>
          </p:cNvPr>
          <p:cNvSpPr txBox="1"/>
          <p:nvPr/>
        </p:nvSpPr>
        <p:spPr>
          <a:xfrm>
            <a:off x="-609600" y="5295900"/>
            <a:ext cx="2181225"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dirty="0">
                <a:solidFill>
                  <a:srgbClr val="FFFFFF"/>
                </a:solidFill>
                <a:latin typeface="Lato"/>
                <a:ea typeface="Lato"/>
                <a:cs typeface="Lato"/>
                <a:sym typeface="Lato"/>
              </a:rPr>
              <a:t>2015</a:t>
            </a:r>
            <a:endParaRPr sz="1733" b="1" dirty="0">
              <a:solidFill>
                <a:srgbClr val="FFFFFF"/>
              </a:solidFill>
              <a:latin typeface="Lato"/>
              <a:ea typeface="Lato"/>
              <a:cs typeface="Lato"/>
              <a:sym typeface="Lato"/>
            </a:endParaRPr>
          </a:p>
        </p:txBody>
      </p:sp>
      <p:sp>
        <p:nvSpPr>
          <p:cNvPr id="500" name="Google Shape;500;p57">
            <a:extLst>
              <a:ext uri="{FF2B5EF4-FFF2-40B4-BE49-F238E27FC236}">
                <a16:creationId xmlns:a16="http://schemas.microsoft.com/office/drawing/2014/main" id="{6433673F-D48A-C143-A73B-9ECBEDB7B7FA}"/>
              </a:ext>
            </a:extLst>
          </p:cNvPr>
          <p:cNvSpPr txBox="1"/>
          <p:nvPr/>
        </p:nvSpPr>
        <p:spPr>
          <a:xfrm>
            <a:off x="9632950" y="1574800"/>
            <a:ext cx="2182813"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2016</a:t>
            </a:r>
            <a:endParaRPr sz="1733" b="1">
              <a:solidFill>
                <a:srgbClr val="FFFFFF"/>
              </a:solidFill>
              <a:latin typeface="Lato"/>
              <a:ea typeface="Lato"/>
              <a:cs typeface="Lato"/>
              <a:sym typeface="Lato"/>
            </a:endParaRPr>
          </a:p>
        </p:txBody>
      </p:sp>
      <p:sp>
        <p:nvSpPr>
          <p:cNvPr id="501" name="Google Shape;501;p57">
            <a:extLst>
              <a:ext uri="{FF2B5EF4-FFF2-40B4-BE49-F238E27FC236}">
                <a16:creationId xmlns:a16="http://schemas.microsoft.com/office/drawing/2014/main" id="{DA417014-3F60-824C-AD81-654394E9C9E0}"/>
              </a:ext>
            </a:extLst>
          </p:cNvPr>
          <p:cNvSpPr txBox="1"/>
          <p:nvPr/>
        </p:nvSpPr>
        <p:spPr>
          <a:xfrm>
            <a:off x="10709275" y="5980113"/>
            <a:ext cx="2181225" cy="496887"/>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2017</a:t>
            </a:r>
            <a:endParaRPr sz="1733" b="1">
              <a:solidFill>
                <a:srgbClr val="FFFFFF"/>
              </a:solidFill>
              <a:latin typeface="Lato"/>
              <a:ea typeface="Lato"/>
              <a:cs typeface="Lato"/>
              <a:sym typeface="Lato"/>
            </a:endParaRPr>
          </a:p>
        </p:txBody>
      </p:sp>
      <p:sp>
        <p:nvSpPr>
          <p:cNvPr id="502" name="Google Shape;502;p57">
            <a:extLst>
              <a:ext uri="{FF2B5EF4-FFF2-40B4-BE49-F238E27FC236}">
                <a16:creationId xmlns:a16="http://schemas.microsoft.com/office/drawing/2014/main" id="{C0289E04-B8C1-3841-B09C-9B88A9ADAA28}"/>
              </a:ext>
            </a:extLst>
          </p:cNvPr>
          <p:cNvSpPr txBox="1"/>
          <p:nvPr/>
        </p:nvSpPr>
        <p:spPr>
          <a:xfrm>
            <a:off x="5522913" y="3759200"/>
            <a:ext cx="2182812" cy="496888"/>
          </a:xfrm>
          <a:prstGeom prst="rect">
            <a:avLst/>
          </a:prstGeom>
          <a:noFill/>
          <a:ln>
            <a:noFill/>
          </a:ln>
        </p:spPr>
        <p:txBody>
          <a:bodyPr spcFirstLastPara="1" lIns="121900" tIns="121900" rIns="121900" bIns="121900"/>
          <a:lstStyle/>
          <a:p>
            <a:pPr algn="ctr" eaLnBrk="1" fontAlgn="auto" hangingPunct="1">
              <a:spcBef>
                <a:spcPts val="0"/>
              </a:spcBef>
              <a:spcAft>
                <a:spcPts val="0"/>
              </a:spcAft>
              <a:defRPr/>
            </a:pPr>
            <a:r>
              <a:rPr lang="en" sz="1733" b="1">
                <a:solidFill>
                  <a:srgbClr val="FFFFFF"/>
                </a:solidFill>
                <a:latin typeface="Lato"/>
                <a:ea typeface="Lato"/>
                <a:cs typeface="Lato"/>
                <a:sym typeface="Lato"/>
              </a:rPr>
              <a:t>2018</a:t>
            </a:r>
            <a:endParaRPr sz="1733" b="1">
              <a:solidFill>
                <a:srgbClr val="FFFFFF"/>
              </a:solidFill>
              <a:latin typeface="Lato"/>
              <a:ea typeface="Lato"/>
              <a:cs typeface="Lato"/>
              <a:sym typeface="Lato"/>
            </a:endParaRPr>
          </a:p>
        </p:txBody>
      </p:sp>
      <p:pic>
        <p:nvPicPr>
          <p:cNvPr id="166951" name="Picture 39" descr="C2-HD-BTM.png">
            <a:extLst>
              <a:ext uri="{FF2B5EF4-FFF2-40B4-BE49-F238E27FC236}">
                <a16:creationId xmlns:a16="http://schemas.microsoft.com/office/drawing/2014/main" id="{B990C8E0-97C7-3540-BA06-40282AECBA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638" y="6786563"/>
            <a:ext cx="121920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Google Shape;507;p58">
            <a:extLst>
              <a:ext uri="{FF2B5EF4-FFF2-40B4-BE49-F238E27FC236}">
                <a16:creationId xmlns:a16="http://schemas.microsoft.com/office/drawing/2014/main" id="{EEE7A27D-40BC-2E40-97D4-7D2939C6E495}"/>
              </a:ext>
            </a:extLst>
          </p:cNvPr>
          <p:cNvSpPr txBox="1">
            <a:spLocks noGrp="1"/>
          </p:cNvSpPr>
          <p:nvPr>
            <p:ph type="title"/>
          </p:nvPr>
        </p:nvSpPr>
        <p:spPr>
          <a:xfrm>
            <a:off x="117475" y="1473200"/>
            <a:ext cx="7007225" cy="860425"/>
          </a:xfrm>
        </p:spPr>
        <p:txBody>
          <a:bodyPr lIns="121900" tIns="121900" rIns="121900" bIns="121900"/>
          <a:lstStyle/>
          <a:p>
            <a:pPr algn="l" eaLnBrk="1" fontAlgn="auto" hangingPunct="1">
              <a:defRPr/>
            </a:pPr>
            <a:r>
              <a:rPr lang="pt-BR" b="1" dirty="0">
                <a:solidFill>
                  <a:schemeClr val="accent5">
                    <a:lumMod val="75000"/>
                  </a:schemeClr>
                </a:solidFill>
              </a:rPr>
              <a:t>Mulher de coragem</a:t>
            </a:r>
            <a:r>
              <a:rPr lang="en" b="1" dirty="0">
                <a:solidFill>
                  <a:schemeClr val="accent5">
                    <a:lumMod val="75000"/>
                  </a:schemeClr>
                </a:solidFill>
              </a:rPr>
              <a:t> 2019</a:t>
            </a:r>
            <a:endParaRPr b="1" dirty="0">
              <a:solidFill>
                <a:schemeClr val="accent5">
                  <a:lumMod val="75000"/>
                </a:schemeClr>
              </a:solidFill>
            </a:endParaRPr>
          </a:p>
        </p:txBody>
      </p:sp>
      <p:sp>
        <p:nvSpPr>
          <p:cNvPr id="508" name="Google Shape;508;p58">
            <a:extLst>
              <a:ext uri="{FF2B5EF4-FFF2-40B4-BE49-F238E27FC236}">
                <a16:creationId xmlns:a16="http://schemas.microsoft.com/office/drawing/2014/main" id="{47C458B2-206C-5D47-860C-CBDE3E1EF5A8}"/>
              </a:ext>
            </a:extLst>
          </p:cNvPr>
          <p:cNvSpPr txBox="1">
            <a:spLocks noGrp="1"/>
          </p:cNvSpPr>
          <p:nvPr>
            <p:ph type="body" idx="1"/>
          </p:nvPr>
        </p:nvSpPr>
        <p:spPr>
          <a:xfrm>
            <a:off x="992188" y="2476500"/>
            <a:ext cx="5392737" cy="3425825"/>
          </a:xfrm>
        </p:spPr>
        <p:txBody>
          <a:bodyPr lIns="121900" tIns="121900" rIns="121900" bIns="121900" rtlCol="0"/>
          <a:lstStyle/>
          <a:p>
            <a:pPr marL="0" indent="0" eaLnBrk="1" fontAlgn="auto" hangingPunct="1">
              <a:buFont typeface="Arial" panose="020B0604020202020204" pitchFamily="34" charset="0"/>
              <a:buNone/>
              <a:defRPr/>
            </a:pPr>
            <a:r>
              <a:rPr lang="pt-BR" dirty="0"/>
              <a:t>A Unanima Internacional tem o prazer de anunciar que a ganhadora do </a:t>
            </a:r>
            <a:r>
              <a:rPr lang="pt-BR" dirty="0">
                <a:solidFill>
                  <a:schemeClr val="accent2">
                    <a:lumMod val="60000"/>
                    <a:lumOff val="40000"/>
                  </a:schemeClr>
                </a:solidFill>
              </a:rPr>
              <a:t>Prêmio Mulher de Coragem de 2019 </a:t>
            </a:r>
            <a:r>
              <a:rPr lang="pt-BR" dirty="0"/>
              <a:t>é a ex-Presidente da Irlanda, </a:t>
            </a:r>
            <a:r>
              <a:rPr lang="pt-BR" dirty="0">
                <a:solidFill>
                  <a:schemeClr val="accent2">
                    <a:lumMod val="60000"/>
                    <a:lumOff val="40000"/>
                  </a:schemeClr>
                </a:solidFill>
              </a:rPr>
              <a:t>Mary McAleese.</a:t>
            </a:r>
          </a:p>
          <a:p>
            <a:pPr marL="0" indent="0" eaLnBrk="1" fontAlgn="auto" hangingPunct="1">
              <a:buFont typeface="Arial" panose="020B0604020202020204" pitchFamily="34" charset="0"/>
              <a:buNone/>
              <a:defRPr/>
            </a:pPr>
            <a:endParaRPr lang="pt-BR" dirty="0"/>
          </a:p>
          <a:p>
            <a:pPr marL="0" indent="0" eaLnBrk="1" fontAlgn="auto" hangingPunct="1">
              <a:buFont typeface="Arial" panose="020B0604020202020204" pitchFamily="34" charset="0"/>
              <a:buNone/>
              <a:defRPr/>
            </a:pPr>
            <a:r>
              <a:rPr lang="pt-BR" dirty="0"/>
              <a:t>O prêmio foi entregue a Mary em um evento em </a:t>
            </a:r>
            <a:r>
              <a:rPr lang="pt-BR" dirty="0">
                <a:solidFill>
                  <a:schemeClr val="accent2">
                    <a:lumMod val="60000"/>
                    <a:lumOff val="40000"/>
                  </a:schemeClr>
                </a:solidFill>
              </a:rPr>
              <a:t>Nova York, em fevereiro de 2020,</a:t>
            </a:r>
            <a:r>
              <a:rPr lang="pt-BR" dirty="0"/>
              <a:t> durante a 58ª Comissão para o Desenvolvimento Social.</a:t>
            </a:r>
            <a:endParaRPr dirty="0">
              <a:solidFill>
                <a:schemeClr val="accent2">
                  <a:lumMod val="60000"/>
                  <a:lumOff val="40000"/>
                </a:schemeClr>
              </a:solidFill>
            </a:endParaRPr>
          </a:p>
        </p:txBody>
      </p:sp>
      <p:pic>
        <p:nvPicPr>
          <p:cNvPr id="168964" name="Google Shape;509;p58">
            <a:extLst>
              <a:ext uri="{FF2B5EF4-FFF2-40B4-BE49-F238E27FC236}">
                <a16:creationId xmlns:a16="http://schemas.microsoft.com/office/drawing/2014/main" id="{E4EB7F7C-0497-7D44-8808-483A079E5E4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25" y="211138"/>
            <a:ext cx="48069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4" descr="C2-HD-BTM.png">
            <a:extLst>
              <a:ext uri="{FF2B5EF4-FFF2-40B4-BE49-F238E27FC236}">
                <a16:creationId xmlns:a16="http://schemas.microsoft.com/office/drawing/2014/main" id="{861F563B-D8B6-2041-A4A9-F35638E16D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Placeholder 2">
            <a:extLst>
              <a:ext uri="{FF2B5EF4-FFF2-40B4-BE49-F238E27FC236}">
                <a16:creationId xmlns:a16="http://schemas.microsoft.com/office/drawing/2014/main" id="{A8672DE8-9D90-4C4C-8F27-98A704FE0FAB}"/>
              </a:ext>
            </a:extLst>
          </p:cNvPr>
          <p:cNvSpPr>
            <a:spLocks noGrp="1"/>
          </p:cNvSpPr>
          <p:nvPr>
            <p:ph type="body" idx="1"/>
          </p:nvPr>
        </p:nvSpPr>
        <p:spPr>
          <a:xfrm>
            <a:off x="6096000" y="1619250"/>
            <a:ext cx="5940425" cy="4200525"/>
          </a:xfrm>
        </p:spPr>
        <p:txBody>
          <a:bodyPr/>
          <a:lstStyle/>
          <a:p>
            <a:pPr marL="608013" indent="-455613" eaLnBrk="1" hangingPunct="1">
              <a:spcBef>
                <a:spcPct val="0"/>
              </a:spcBef>
              <a:spcAft>
                <a:spcPct val="0"/>
              </a:spcAft>
            </a:pPr>
            <a:r>
              <a:rPr lang="pt-BR" altLang="pt-BR" sz="2100"/>
              <a:t>Prêmio dado à ex-McAleese por suas inúmeras e ricas contribuições à sociedade civil e à igreja.</a:t>
            </a:r>
          </a:p>
          <a:p>
            <a:pPr marL="608013" indent="-455613" eaLnBrk="1" hangingPunct="1">
              <a:spcBef>
                <a:spcPct val="0"/>
              </a:spcBef>
              <a:spcAft>
                <a:spcPct val="0"/>
              </a:spcAft>
            </a:pPr>
            <a:r>
              <a:rPr lang="pt-BR" altLang="pt-BR" sz="2100"/>
              <a:t>Este prêmio comemora seu compromisso contínuo com a luta pela paz, justiça, igualdade, dignidade humana e respeito por todos, especialmente indivíduos e famílias deixados mais para trás.</a:t>
            </a:r>
          </a:p>
          <a:p>
            <a:pPr marL="608013" indent="-455613" eaLnBrk="1" hangingPunct="1">
              <a:spcBef>
                <a:spcPct val="0"/>
              </a:spcBef>
              <a:spcAft>
                <a:spcPct val="0"/>
              </a:spcAft>
            </a:pPr>
            <a:r>
              <a:rPr lang="pt-BR" altLang="pt-BR" sz="2100"/>
              <a:t>Realizada nas Nações Unidas</a:t>
            </a:r>
          </a:p>
          <a:p>
            <a:pPr marL="608013" indent="-455613" eaLnBrk="1" hangingPunct="1">
              <a:spcBef>
                <a:spcPct val="0"/>
              </a:spcBef>
              <a:spcAft>
                <a:spcPct val="0"/>
              </a:spcAft>
            </a:pPr>
            <a:r>
              <a:rPr lang="pt-BR" altLang="pt-BR" sz="2100"/>
              <a:t>convidados incluíam: oficiais da ONU, comunidade de ONGs, Diretores Internacionais da UNANIMA e Convidados da Mary.</a:t>
            </a:r>
            <a:endParaRPr lang="en-US" altLang="pt-BR" sz="2100"/>
          </a:p>
        </p:txBody>
      </p:sp>
      <p:pic>
        <p:nvPicPr>
          <p:cNvPr id="171011" name="Picture 3" descr="C2-HD-BTM.png">
            <a:extLst>
              <a:ext uri="{FF2B5EF4-FFF2-40B4-BE49-F238E27FC236}">
                <a16:creationId xmlns:a16="http://schemas.microsoft.com/office/drawing/2014/main" id="{956E952F-67D7-FF44-8A77-0A0ACF0D7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507;p58">
            <a:extLst>
              <a:ext uri="{FF2B5EF4-FFF2-40B4-BE49-F238E27FC236}">
                <a16:creationId xmlns:a16="http://schemas.microsoft.com/office/drawing/2014/main" id="{6F211B14-F544-9746-A3C7-B2D10FAF3104}"/>
              </a:ext>
            </a:extLst>
          </p:cNvPr>
          <p:cNvSpPr txBox="1">
            <a:spLocks/>
          </p:cNvSpPr>
          <p:nvPr/>
        </p:nvSpPr>
        <p:spPr>
          <a:xfrm>
            <a:off x="3802063" y="336550"/>
            <a:ext cx="8234362" cy="860425"/>
          </a:xfrm>
          <a:prstGeom prst="rect">
            <a:avLst/>
          </a:prstGeom>
        </p:spPr>
        <p:txBody>
          <a:bodyPr spcFirstLastPara="1" lIns="121900" tIns="121900" rIns="121900" bIns="121900"/>
          <a:lstStyle>
            <a:lvl1pPr lvl="0" algn="r" defTabSz="914400" rtl="0" eaLnBrk="1" latinLnBrk="0" hangingPunct="1">
              <a:lnSpc>
                <a:spcPct val="90000"/>
              </a:lnSpc>
              <a:spcBef>
                <a:spcPts val="0"/>
              </a:spcBef>
              <a:spcAft>
                <a:spcPts val="0"/>
              </a:spcAft>
              <a:buSzPts val="3200"/>
              <a:buNone/>
              <a:defRPr sz="4000" kern="1200" cap="all" baseline="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fontAlgn="auto">
              <a:defRPr/>
            </a:pPr>
            <a:r>
              <a:rPr lang="en-US" b="1" dirty="0">
                <a:solidFill>
                  <a:schemeClr val="accent5">
                    <a:lumMod val="75000"/>
                  </a:schemeClr>
                </a:solidFill>
              </a:rPr>
              <a:t>EVENTO </a:t>
            </a:r>
            <a:r>
              <a:rPr lang="en-US" b="1" dirty="0" err="1">
                <a:solidFill>
                  <a:schemeClr val="accent5">
                    <a:lumMod val="75000"/>
                  </a:schemeClr>
                </a:solidFill>
              </a:rPr>
              <a:t>mulher</a:t>
            </a:r>
            <a:r>
              <a:rPr lang="en-US" b="1" dirty="0">
                <a:solidFill>
                  <a:schemeClr val="accent5">
                    <a:lumMod val="75000"/>
                  </a:schemeClr>
                </a:solidFill>
              </a:rPr>
              <a:t> de </a:t>
            </a:r>
            <a:r>
              <a:rPr lang="en-US" b="1" dirty="0" err="1">
                <a:solidFill>
                  <a:schemeClr val="accent5">
                    <a:lumMod val="75000"/>
                  </a:schemeClr>
                </a:solidFill>
              </a:rPr>
              <a:t>coragem</a:t>
            </a:r>
            <a:r>
              <a:rPr lang="en-US" b="1" dirty="0">
                <a:solidFill>
                  <a:schemeClr val="accent5">
                    <a:lumMod val="75000"/>
                  </a:schemeClr>
                </a:solidFill>
              </a:rPr>
              <a:t> 2019 </a:t>
            </a:r>
          </a:p>
        </p:txBody>
      </p:sp>
      <p:pic>
        <p:nvPicPr>
          <p:cNvPr id="171013" name="Picture 6" descr="A person standing in front of a group of people posing for the camera&#10;&#10;Description automatically generated">
            <a:extLst>
              <a:ext uri="{FF2B5EF4-FFF2-40B4-BE49-F238E27FC236}">
                <a16:creationId xmlns:a16="http://schemas.microsoft.com/office/drawing/2014/main" id="{AECF1B5F-A3A7-AB47-8194-1B4C8A6332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7513" y="2058988"/>
            <a:ext cx="3138487"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8" descr="A group of people posing for a photo&#10;&#10;Description automatically generated">
            <a:extLst>
              <a:ext uri="{FF2B5EF4-FFF2-40B4-BE49-F238E27FC236}">
                <a16:creationId xmlns:a16="http://schemas.microsoft.com/office/drawing/2014/main" id="{B09F3468-2FF3-7C48-BC72-D793019735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75" y="1503363"/>
            <a:ext cx="2595563"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Google Shape;507;p58">
            <a:extLst>
              <a:ext uri="{FF2B5EF4-FFF2-40B4-BE49-F238E27FC236}">
                <a16:creationId xmlns:a16="http://schemas.microsoft.com/office/drawing/2014/main" id="{5BF533EC-6D19-C64C-ABEB-AF22037F5B6E}"/>
              </a:ext>
            </a:extLst>
          </p:cNvPr>
          <p:cNvSpPr txBox="1">
            <a:spLocks noGrp="1"/>
          </p:cNvSpPr>
          <p:nvPr>
            <p:ph type="title"/>
          </p:nvPr>
        </p:nvSpPr>
        <p:spPr>
          <a:xfrm>
            <a:off x="163513" y="1473200"/>
            <a:ext cx="6988175" cy="860425"/>
          </a:xfrm>
        </p:spPr>
        <p:txBody>
          <a:bodyPr lIns="121900" tIns="121900" rIns="121900" bIns="121900"/>
          <a:lstStyle/>
          <a:p>
            <a:pPr algn="l" eaLnBrk="1" fontAlgn="auto" hangingPunct="1">
              <a:defRPr/>
            </a:pPr>
            <a:r>
              <a:rPr lang="pt-BR" sz="3600" b="1" dirty="0">
                <a:solidFill>
                  <a:schemeClr val="accent5">
                    <a:lumMod val="75000"/>
                  </a:schemeClr>
                </a:solidFill>
              </a:rPr>
              <a:t>Mulher de coragem</a:t>
            </a:r>
            <a:r>
              <a:rPr lang="en" sz="3600" b="1" dirty="0">
                <a:solidFill>
                  <a:schemeClr val="accent5">
                    <a:lumMod val="75000"/>
                  </a:schemeClr>
                </a:solidFill>
              </a:rPr>
              <a:t> 2020</a:t>
            </a:r>
            <a:endParaRPr sz="3600" b="1" dirty="0">
              <a:solidFill>
                <a:schemeClr val="accent5">
                  <a:lumMod val="75000"/>
                </a:schemeClr>
              </a:solidFill>
            </a:endParaRPr>
          </a:p>
        </p:txBody>
      </p:sp>
      <p:sp>
        <p:nvSpPr>
          <p:cNvPr id="508" name="Google Shape;508;p58">
            <a:extLst>
              <a:ext uri="{FF2B5EF4-FFF2-40B4-BE49-F238E27FC236}">
                <a16:creationId xmlns:a16="http://schemas.microsoft.com/office/drawing/2014/main" id="{92866DDD-BB9F-6345-AB17-DC4F0907984E}"/>
              </a:ext>
            </a:extLst>
          </p:cNvPr>
          <p:cNvSpPr txBox="1">
            <a:spLocks noGrp="1"/>
          </p:cNvSpPr>
          <p:nvPr>
            <p:ph type="body" idx="1"/>
          </p:nvPr>
        </p:nvSpPr>
        <p:spPr>
          <a:xfrm>
            <a:off x="936625" y="2811463"/>
            <a:ext cx="5392738" cy="3425825"/>
          </a:xfrm>
        </p:spPr>
        <p:txBody>
          <a:bodyPr lIns="121900" tIns="121900" rIns="121900" bIns="121900" rtlCol="0"/>
          <a:lstStyle/>
          <a:p>
            <a:pPr marL="342900" indent="-342900" eaLnBrk="1" fontAlgn="auto" hangingPunct="1">
              <a:defRPr/>
            </a:pPr>
            <a:r>
              <a:rPr lang="pt-BR" dirty="0"/>
              <a:t>A Unanima </a:t>
            </a:r>
            <a:r>
              <a:rPr lang="pt-BR" dirty="0" err="1"/>
              <a:t>International</a:t>
            </a:r>
            <a:r>
              <a:rPr lang="pt-BR" dirty="0"/>
              <a:t> tem o prazer de anunciar que a ganhadora do Prêmio Mulher de Coragem de 2020 é a Irmã </a:t>
            </a:r>
            <a:r>
              <a:rPr lang="pt-BR" dirty="0" err="1"/>
              <a:t>Seraphine</a:t>
            </a:r>
            <a:r>
              <a:rPr lang="pt-BR" dirty="0"/>
              <a:t> </a:t>
            </a:r>
            <a:r>
              <a:rPr lang="pt-BR" dirty="0" err="1"/>
              <a:t>Ratavy</a:t>
            </a:r>
            <a:r>
              <a:rPr lang="pt-BR" dirty="0"/>
              <a:t>!</a:t>
            </a:r>
          </a:p>
          <a:p>
            <a:pPr marL="342900" indent="-342900" eaLnBrk="1" fontAlgn="auto" hangingPunct="1">
              <a:defRPr/>
            </a:pPr>
            <a:endParaRPr lang="pt-BR" dirty="0"/>
          </a:p>
          <a:p>
            <a:pPr marL="342900" indent="-342900" eaLnBrk="1" fontAlgn="auto" hangingPunct="1">
              <a:defRPr/>
            </a:pPr>
            <a:r>
              <a:rPr lang="pt-BR" dirty="0"/>
              <a:t>O prêmio será entregue a </a:t>
            </a:r>
            <a:r>
              <a:rPr lang="pt-BR" dirty="0" err="1"/>
              <a:t>Seraphine</a:t>
            </a:r>
            <a:r>
              <a:rPr lang="pt-BR" dirty="0"/>
              <a:t> em um evento aqui em Madagascar!</a:t>
            </a:r>
            <a:endParaRPr dirty="0">
              <a:solidFill>
                <a:schemeClr val="accent3"/>
              </a:solidFill>
            </a:endParaRPr>
          </a:p>
        </p:txBody>
      </p:sp>
      <p:pic>
        <p:nvPicPr>
          <p:cNvPr id="173060" name="Picture 2" descr="A person sitting at a table with food&#10;&#10;Description automatically generated">
            <a:extLst>
              <a:ext uri="{FF2B5EF4-FFF2-40B4-BE49-F238E27FC236}">
                <a16:creationId xmlns:a16="http://schemas.microsoft.com/office/drawing/2014/main" id="{B77D80DE-1883-BC4A-A22D-CEF907EEF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85" r="17027"/>
          <a:stretch>
            <a:fillRect/>
          </a:stretch>
        </p:blipFill>
        <p:spPr bwMode="auto">
          <a:xfrm>
            <a:off x="6556375" y="403225"/>
            <a:ext cx="53435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4" descr="C2-HD-BTM.png">
            <a:extLst>
              <a:ext uri="{FF2B5EF4-FFF2-40B4-BE49-F238E27FC236}">
                <a16:creationId xmlns:a16="http://schemas.microsoft.com/office/drawing/2014/main" id="{F67BF8BE-0525-3044-8032-4E2AF7F272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Google Shape;545;p63">
            <a:extLst>
              <a:ext uri="{FF2B5EF4-FFF2-40B4-BE49-F238E27FC236}">
                <a16:creationId xmlns:a16="http://schemas.microsoft.com/office/drawing/2014/main" id="{6634D84A-66FC-8445-87C6-97C5C7193DF7}"/>
              </a:ext>
            </a:extLst>
          </p:cNvPr>
          <p:cNvSpPr txBox="1">
            <a:spLocks noGrp="1"/>
          </p:cNvSpPr>
          <p:nvPr>
            <p:ph type="title"/>
          </p:nvPr>
        </p:nvSpPr>
        <p:spPr>
          <a:xfrm>
            <a:off x="-530225" y="403225"/>
            <a:ext cx="11361738" cy="860425"/>
          </a:xfrm>
        </p:spPr>
        <p:txBody>
          <a:bodyPr lIns="121900" tIns="121900" rIns="121900" bIns="121900"/>
          <a:lstStyle/>
          <a:p>
            <a:pPr eaLnBrk="1" fontAlgn="auto" hangingPunct="1">
              <a:defRPr/>
            </a:pPr>
            <a:r>
              <a:rPr lang="en" b="1" dirty="0">
                <a:solidFill>
                  <a:schemeClr val="accent5">
                    <a:lumMod val="75000"/>
                  </a:schemeClr>
                </a:solidFill>
              </a:rPr>
              <a:t>Conecte-</a:t>
            </a:r>
            <a:r>
              <a:rPr lang="pt-BR" b="1" dirty="0">
                <a:solidFill>
                  <a:schemeClr val="accent5">
                    <a:lumMod val="75000"/>
                  </a:schemeClr>
                </a:solidFill>
              </a:rPr>
              <a:t>se</a:t>
            </a:r>
            <a:endParaRPr b="1" dirty="0">
              <a:solidFill>
                <a:schemeClr val="accent5">
                  <a:lumMod val="75000"/>
                </a:schemeClr>
              </a:solidFill>
            </a:endParaRPr>
          </a:p>
        </p:txBody>
      </p:sp>
      <p:sp>
        <p:nvSpPr>
          <p:cNvPr id="175107" name="Google Shape;546;p63">
            <a:extLst>
              <a:ext uri="{FF2B5EF4-FFF2-40B4-BE49-F238E27FC236}">
                <a16:creationId xmlns:a16="http://schemas.microsoft.com/office/drawing/2014/main" id="{C0C1D960-00FD-D84A-8A9A-E46D33365CE5}"/>
              </a:ext>
            </a:extLst>
          </p:cNvPr>
          <p:cNvSpPr>
            <a:spLocks noGrp="1"/>
          </p:cNvSpPr>
          <p:nvPr>
            <p:ph type="body" idx="1"/>
          </p:nvPr>
        </p:nvSpPr>
        <p:spPr>
          <a:xfrm>
            <a:off x="415925" y="1498600"/>
            <a:ext cx="5749925" cy="2143125"/>
          </a:xfrm>
        </p:spPr>
        <p:txBody>
          <a:bodyPr lIns="121900" tIns="121900" rIns="121900" bIns="121900"/>
          <a:lstStyle/>
          <a:p>
            <a:pPr marL="0" indent="0" eaLnBrk="1" hangingPunct="1">
              <a:spcBef>
                <a:spcPct val="0"/>
              </a:spcBef>
              <a:spcAft>
                <a:spcPts val="2138"/>
              </a:spcAft>
              <a:buFont typeface="Arial" panose="020B0604020202020204" pitchFamily="34" charset="0"/>
              <a:buNone/>
            </a:pPr>
            <a:r>
              <a:rPr lang="pt-BR" altLang="pt-BR"/>
              <a:t>Nosso novo Website </a:t>
            </a:r>
            <a:r>
              <a:rPr lang="en-US" altLang="pt-BR"/>
              <a:t>está pronto e funcionando!! Confira!!</a:t>
            </a:r>
          </a:p>
          <a:p>
            <a:pPr marL="0" indent="0" eaLnBrk="1" hangingPunct="1">
              <a:spcBef>
                <a:spcPct val="0"/>
              </a:spcBef>
              <a:spcAft>
                <a:spcPts val="2138"/>
              </a:spcAft>
              <a:buFont typeface="Arial" panose="020B0604020202020204" pitchFamily="34" charset="0"/>
              <a:buNone/>
            </a:pPr>
            <a:r>
              <a:rPr lang="pt-BR" altLang="pt-BR"/>
              <a:t> </a:t>
            </a:r>
            <a:r>
              <a:rPr lang="en-US" altLang="pt-BR"/>
              <a:t>https://unanima-international.org/</a:t>
            </a:r>
            <a:endParaRPr lang="pt-BR" altLang="pt-BR"/>
          </a:p>
        </p:txBody>
      </p:sp>
      <p:sp>
        <p:nvSpPr>
          <p:cNvPr id="553" name="Google Shape;553;p63">
            <a:extLst>
              <a:ext uri="{FF2B5EF4-FFF2-40B4-BE49-F238E27FC236}">
                <a16:creationId xmlns:a16="http://schemas.microsoft.com/office/drawing/2014/main" id="{F2DB5B41-9B7D-BE45-AA6C-7E4108A2D560}"/>
              </a:ext>
            </a:extLst>
          </p:cNvPr>
          <p:cNvSpPr txBox="1">
            <a:spLocks noGrp="1"/>
          </p:cNvSpPr>
          <p:nvPr>
            <p:ph type="body" idx="4294967295"/>
          </p:nvPr>
        </p:nvSpPr>
        <p:spPr>
          <a:xfrm>
            <a:off x="569913" y="2924175"/>
            <a:ext cx="5749925" cy="2143125"/>
          </a:xfrm>
        </p:spPr>
        <p:txBody>
          <a:bodyPr spcFirstLastPara="1" lIns="121900" tIns="121900" rIns="121900" bIns="121900" rtlCol="0">
            <a:noAutofit/>
          </a:bodyPr>
          <a:lstStyle/>
          <a:p>
            <a:pPr marL="0" indent="0" eaLnBrk="1" fontAlgn="auto" hangingPunct="1">
              <a:spcAft>
                <a:spcPts val="0"/>
              </a:spcAft>
              <a:buFont typeface="Arial" panose="020B0604020202020204" pitchFamily="34" charset="0"/>
              <a:buNone/>
              <a:defRPr/>
            </a:pPr>
            <a:r>
              <a:rPr lang="pt-BR" dirty="0"/>
              <a:t>Onde estamos</a:t>
            </a:r>
            <a:r>
              <a:rPr lang="en" dirty="0"/>
              <a:t>…</a:t>
            </a:r>
            <a:endParaRPr dirty="0"/>
          </a:p>
          <a:p>
            <a:pPr marL="0" indent="0" eaLnBrk="1" fontAlgn="auto" hangingPunct="1">
              <a:spcBef>
                <a:spcPts val="2133"/>
              </a:spcBef>
              <a:spcAft>
                <a:spcPts val="0"/>
              </a:spcAft>
              <a:buFont typeface="Arial" panose="020B0604020202020204" pitchFamily="34" charset="0"/>
              <a:buNone/>
              <a:defRPr/>
            </a:pPr>
            <a:r>
              <a:rPr lang="en" sz="1867" dirty="0"/>
              <a:t>UNANIMA International Office</a:t>
            </a:r>
            <a:br>
              <a:rPr lang="en" sz="1867" dirty="0"/>
            </a:br>
            <a:r>
              <a:rPr lang="en" sz="1867" dirty="0"/>
              <a:t>757 Third Avenue,</a:t>
            </a:r>
            <a:br>
              <a:rPr lang="en" sz="1867" dirty="0"/>
            </a:br>
            <a:r>
              <a:rPr lang="en" sz="1867" dirty="0"/>
              <a:t>Suite 2014</a:t>
            </a:r>
            <a:br>
              <a:rPr lang="en" sz="1867" dirty="0"/>
            </a:br>
            <a:r>
              <a:rPr lang="en" sz="1867" dirty="0"/>
              <a:t>New York, NY, USA 10022</a:t>
            </a:r>
            <a:endParaRPr sz="1867" dirty="0"/>
          </a:p>
          <a:p>
            <a:pPr marL="0" indent="0" eaLnBrk="1" fontAlgn="auto" hangingPunct="1">
              <a:spcBef>
                <a:spcPts val="2133"/>
              </a:spcBef>
              <a:spcAft>
                <a:spcPts val="2133"/>
              </a:spcAft>
              <a:buFont typeface="Arial" panose="020B0604020202020204" pitchFamily="34" charset="0"/>
              <a:buNone/>
              <a:defRPr/>
            </a:pPr>
            <a:r>
              <a:rPr lang="en" sz="1867" dirty="0"/>
              <a:t>+1 929 259 2105</a:t>
            </a:r>
            <a:br>
              <a:rPr lang="en" sz="1867" dirty="0"/>
            </a:br>
            <a:endParaRPr sz="1867" dirty="0"/>
          </a:p>
        </p:txBody>
      </p:sp>
      <p:pic>
        <p:nvPicPr>
          <p:cNvPr id="175109" name="Google Shape;547;p63">
            <a:extLst>
              <a:ext uri="{FF2B5EF4-FFF2-40B4-BE49-F238E27FC236}">
                <a16:creationId xmlns:a16="http://schemas.microsoft.com/office/drawing/2014/main" id="{E57FD96F-BF61-BD44-9B8B-3E9E848787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2924175"/>
            <a:ext cx="1384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Google Shape;548;p63">
            <a:extLst>
              <a:ext uri="{FF2B5EF4-FFF2-40B4-BE49-F238E27FC236}">
                <a16:creationId xmlns:a16="http://schemas.microsoft.com/office/drawing/2014/main" id="{7AF63A13-8D69-904D-899B-C8FCA9FB727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1349375"/>
            <a:ext cx="1384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Google Shape;549;p63">
            <a:extLst>
              <a:ext uri="{FF2B5EF4-FFF2-40B4-BE49-F238E27FC236}">
                <a16:creationId xmlns:a16="http://schemas.microsoft.com/office/drawing/2014/main" id="{BA8C116B-9B44-7440-AD84-301E5BBE899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338" y="4467225"/>
            <a:ext cx="1384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 name="Google Shape;550;p63">
            <a:extLst>
              <a:ext uri="{FF2B5EF4-FFF2-40B4-BE49-F238E27FC236}">
                <a16:creationId xmlns:a16="http://schemas.microsoft.com/office/drawing/2014/main" id="{16BC3A46-22AF-2E42-B4F2-41E0C060033E}"/>
              </a:ext>
            </a:extLst>
          </p:cNvPr>
          <p:cNvSpPr txBox="1"/>
          <p:nvPr/>
        </p:nvSpPr>
        <p:spPr>
          <a:xfrm>
            <a:off x="7948613" y="1450975"/>
            <a:ext cx="3951287" cy="1166813"/>
          </a:xfrm>
          <a:prstGeom prst="rect">
            <a:avLst/>
          </a:prstGeom>
          <a:noFill/>
          <a:ln>
            <a:noFill/>
          </a:ln>
        </p:spPr>
        <p:txBody>
          <a:bodyPr spcFirstLastPara="1" lIns="121900" tIns="121900" rIns="121900" bIns="121900"/>
          <a:lstStyle/>
          <a:p>
            <a:pPr eaLnBrk="1" fontAlgn="auto" hangingPunct="1">
              <a:spcBef>
                <a:spcPts val="0"/>
              </a:spcBef>
              <a:spcAft>
                <a:spcPts val="0"/>
              </a:spcAft>
              <a:defRPr/>
            </a:pPr>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UNANIMAIntl</a:t>
            </a:r>
            <a:endParaRPr b="1" dirty="0">
              <a:solidFill>
                <a:schemeClr val="accent3"/>
              </a:solidFill>
              <a:latin typeface="Lato"/>
              <a:ea typeface="Lato"/>
              <a:cs typeface="Lato"/>
              <a:sym typeface="Lato"/>
            </a:endParaRPr>
          </a:p>
          <a:p>
            <a:pPr eaLnBrk="1" fontAlgn="auto" hangingPunct="1">
              <a:spcBef>
                <a:spcPts val="0"/>
              </a:spcBef>
              <a:spcAft>
                <a:spcPts val="0"/>
              </a:spcAft>
              <a:defRPr/>
            </a:pPr>
            <a:r>
              <a:rPr lang="en" b="1" dirty="0">
                <a:solidFill>
                  <a:schemeClr val="accent3"/>
                </a:solidFill>
                <a:latin typeface="Lato"/>
                <a:ea typeface="Lato"/>
                <a:cs typeface="Lato"/>
                <a:sym typeface="Lato"/>
              </a:rPr>
              <a:t>O</a:t>
            </a:r>
            <a:r>
              <a:rPr lang="pt-BR" b="1" dirty="0">
                <a:solidFill>
                  <a:schemeClr val="accent3"/>
                </a:solidFill>
                <a:latin typeface="Lato"/>
                <a:ea typeface="Lato"/>
                <a:cs typeface="Lato"/>
                <a:sym typeface="Lato"/>
              </a:rPr>
              <a:t>u</a:t>
            </a:r>
            <a:r>
              <a:rPr lang="en" b="1" dirty="0">
                <a:solidFill>
                  <a:schemeClr val="accent3"/>
                </a:solidFill>
                <a:latin typeface="Lato"/>
                <a:ea typeface="Lato"/>
                <a:cs typeface="Lato"/>
                <a:sym typeface="Lato"/>
              </a:rPr>
              <a:t> https://twitter.com/UNANIMAIntl</a:t>
            </a:r>
            <a:endParaRPr b="1" dirty="0">
              <a:solidFill>
                <a:schemeClr val="accent3"/>
              </a:solidFill>
              <a:latin typeface="Lato"/>
              <a:ea typeface="Lato"/>
              <a:cs typeface="Lato"/>
              <a:sym typeface="Lato"/>
            </a:endParaRPr>
          </a:p>
        </p:txBody>
      </p:sp>
      <p:sp>
        <p:nvSpPr>
          <p:cNvPr id="551" name="Google Shape;551;p63">
            <a:extLst>
              <a:ext uri="{FF2B5EF4-FFF2-40B4-BE49-F238E27FC236}">
                <a16:creationId xmlns:a16="http://schemas.microsoft.com/office/drawing/2014/main" id="{3DAEB534-9963-F449-B7C9-C6786FAF2BE0}"/>
              </a:ext>
            </a:extLst>
          </p:cNvPr>
          <p:cNvSpPr txBox="1"/>
          <p:nvPr/>
        </p:nvSpPr>
        <p:spPr>
          <a:xfrm>
            <a:off x="7948613" y="4762500"/>
            <a:ext cx="3741737" cy="1166813"/>
          </a:xfrm>
          <a:prstGeom prst="rect">
            <a:avLst/>
          </a:prstGeom>
          <a:noFill/>
          <a:ln>
            <a:noFill/>
          </a:ln>
        </p:spPr>
        <p:txBody>
          <a:bodyPr spcFirstLastPara="1" lIns="121900" tIns="121900" rIns="121900" bIns="121900"/>
          <a:lstStyle/>
          <a:p>
            <a:pPr eaLnBrk="1" fontAlgn="auto" hangingPunct="1">
              <a:spcBef>
                <a:spcPts val="0"/>
              </a:spcBef>
              <a:spcAft>
                <a:spcPts val="0"/>
              </a:spcAft>
              <a:defRPr/>
            </a:pPr>
            <a:r>
              <a:rPr lang="en" b="1" dirty="0">
                <a:solidFill>
                  <a:schemeClr val="accent3"/>
                </a:solidFill>
                <a:latin typeface="Lato"/>
                <a:ea typeface="Lato"/>
                <a:cs typeface="Lato"/>
                <a:sym typeface="Lato"/>
              </a:rPr>
              <a:t>@</a:t>
            </a:r>
            <a:r>
              <a:rPr lang="en" b="1" dirty="0" err="1">
                <a:solidFill>
                  <a:schemeClr val="accent3"/>
                </a:solidFill>
                <a:latin typeface="Lato"/>
                <a:ea typeface="Lato"/>
                <a:cs typeface="Lato"/>
                <a:sym typeface="Lato"/>
              </a:rPr>
              <a:t>UNANIMAInternational</a:t>
            </a:r>
            <a:endParaRPr b="1" dirty="0">
              <a:solidFill>
                <a:schemeClr val="accent3"/>
              </a:solidFill>
              <a:latin typeface="Lato"/>
              <a:ea typeface="Lato"/>
              <a:cs typeface="Lato"/>
              <a:sym typeface="Lato"/>
            </a:endParaRPr>
          </a:p>
          <a:p>
            <a:pPr eaLnBrk="1" fontAlgn="auto" hangingPunct="1">
              <a:spcBef>
                <a:spcPts val="0"/>
              </a:spcBef>
              <a:spcAft>
                <a:spcPts val="0"/>
              </a:spcAft>
              <a:defRPr/>
            </a:pPr>
            <a:endParaRPr b="1" dirty="0">
              <a:solidFill>
                <a:srgbClr val="FFFFFF"/>
              </a:solidFill>
              <a:latin typeface="Lato"/>
              <a:ea typeface="Lato"/>
              <a:cs typeface="Lato"/>
              <a:sym typeface="Lato"/>
            </a:endParaRPr>
          </a:p>
        </p:txBody>
      </p:sp>
      <p:sp>
        <p:nvSpPr>
          <p:cNvPr id="552" name="Google Shape;552;p63">
            <a:extLst>
              <a:ext uri="{FF2B5EF4-FFF2-40B4-BE49-F238E27FC236}">
                <a16:creationId xmlns:a16="http://schemas.microsoft.com/office/drawing/2014/main" id="{E895202E-D3DE-8D47-ADB7-FF1ECE838BF5}"/>
              </a:ext>
            </a:extLst>
          </p:cNvPr>
          <p:cNvSpPr txBox="1"/>
          <p:nvPr/>
        </p:nvSpPr>
        <p:spPr>
          <a:xfrm>
            <a:off x="7948613" y="2881313"/>
            <a:ext cx="3951287" cy="1166812"/>
          </a:xfrm>
          <a:prstGeom prst="rect">
            <a:avLst/>
          </a:prstGeom>
          <a:noFill/>
          <a:ln>
            <a:noFill/>
          </a:ln>
        </p:spPr>
        <p:txBody>
          <a:bodyPr spcFirstLastPara="1" lIns="121900" tIns="121900" rIns="121900" bIns="121900"/>
          <a:lstStyle/>
          <a:p>
            <a:pPr eaLnBrk="1" fontAlgn="auto" hangingPunct="1">
              <a:spcBef>
                <a:spcPts val="0"/>
              </a:spcBef>
              <a:spcAft>
                <a:spcPts val="0"/>
              </a:spcAft>
              <a:defRPr/>
            </a:pPr>
            <a:r>
              <a:rPr lang="pt-BR" b="1" dirty="0">
                <a:solidFill>
                  <a:schemeClr val="accent3"/>
                </a:solidFill>
                <a:latin typeface="Lato"/>
                <a:ea typeface="Lato"/>
                <a:cs typeface="Lato"/>
                <a:sym typeface="Lato"/>
              </a:rPr>
              <a:t>Procure</a:t>
            </a:r>
            <a:r>
              <a:rPr lang="en" b="1" dirty="0">
                <a:solidFill>
                  <a:schemeClr val="accent3"/>
                </a:solidFill>
                <a:latin typeface="Lato"/>
                <a:ea typeface="Lato"/>
                <a:cs typeface="Lato"/>
                <a:sym typeface="Lato"/>
              </a:rPr>
              <a:t>: UNANIMA International</a:t>
            </a:r>
            <a:endParaRPr b="1" dirty="0">
              <a:solidFill>
                <a:schemeClr val="accent3"/>
              </a:solidFill>
              <a:latin typeface="Lato"/>
              <a:ea typeface="Lato"/>
              <a:cs typeface="Lato"/>
              <a:sym typeface="Lato"/>
            </a:endParaRPr>
          </a:p>
          <a:p>
            <a:pPr eaLnBrk="1" fontAlgn="auto" hangingPunct="1">
              <a:spcBef>
                <a:spcPts val="0"/>
              </a:spcBef>
              <a:spcAft>
                <a:spcPts val="0"/>
              </a:spcAft>
              <a:defRPr/>
            </a:pPr>
            <a:r>
              <a:rPr lang="en" b="1" dirty="0">
                <a:solidFill>
                  <a:schemeClr val="accent3"/>
                </a:solidFill>
                <a:latin typeface="Lato"/>
                <a:ea typeface="Lato"/>
                <a:cs typeface="Lato"/>
                <a:sym typeface="Lato"/>
              </a:rPr>
              <a:t>O</a:t>
            </a:r>
            <a:r>
              <a:rPr lang="pt-BR" b="1" dirty="0">
                <a:solidFill>
                  <a:schemeClr val="accent3"/>
                </a:solidFill>
                <a:latin typeface="Lato"/>
                <a:ea typeface="Lato"/>
                <a:cs typeface="Lato"/>
                <a:sym typeface="Lato"/>
              </a:rPr>
              <a:t>u</a:t>
            </a:r>
            <a:r>
              <a:rPr lang="en" b="1" dirty="0">
                <a:solidFill>
                  <a:schemeClr val="accent3"/>
                </a:solidFill>
                <a:latin typeface="Lato"/>
                <a:ea typeface="Lato"/>
                <a:cs typeface="Lato"/>
                <a:sym typeface="Lato"/>
              </a:rPr>
              <a:t> https://www.facebook.com/pg/unanimaintl/</a:t>
            </a:r>
            <a:r>
              <a:rPr lang="en" b="1" dirty="0">
                <a:solidFill>
                  <a:srgbClr val="FFFFFF"/>
                </a:solidFill>
                <a:latin typeface="Lato"/>
                <a:ea typeface="Lato"/>
                <a:cs typeface="Lato"/>
                <a:sym typeface="Lato"/>
              </a:rPr>
              <a:t>posts/</a:t>
            </a:r>
            <a:endParaRPr b="1" dirty="0">
              <a:solidFill>
                <a:srgbClr val="FFFFFF"/>
              </a:solidFill>
              <a:latin typeface="Lato"/>
              <a:ea typeface="Lato"/>
              <a:cs typeface="Lato"/>
              <a:sym typeface="Lato"/>
            </a:endParaRPr>
          </a:p>
        </p:txBody>
      </p:sp>
      <p:sp>
        <p:nvSpPr>
          <p:cNvPr id="175115" name="Google Shape;554;p63">
            <a:extLst>
              <a:ext uri="{FF2B5EF4-FFF2-40B4-BE49-F238E27FC236}">
                <a16:creationId xmlns:a16="http://schemas.microsoft.com/office/drawing/2014/main" id="{06ECF9D0-D729-DB4F-8C27-A3DCAF0C2A3D}"/>
              </a:ext>
            </a:extLst>
          </p:cNvPr>
          <p:cNvSpPr txBox="1">
            <a:spLocks noChangeArrowheads="1"/>
          </p:cNvSpPr>
          <p:nvPr/>
        </p:nvSpPr>
        <p:spPr bwMode="auto">
          <a:xfrm>
            <a:off x="4656138" y="5711825"/>
            <a:ext cx="8448675"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pt-BR" altLang="pt-BR" sz="2400" b="1">
                <a:solidFill>
                  <a:srgbClr val="FFFFFF"/>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rPr>
              <a:t>Email us @ info@unanima-international.org</a:t>
            </a:r>
          </a:p>
          <a:p>
            <a:pPr eaLnBrk="1" hangingPunct="1">
              <a:lnSpc>
                <a:spcPct val="100000"/>
              </a:lnSpc>
              <a:spcBef>
                <a:spcPct val="0"/>
              </a:spcBef>
              <a:buFontTx/>
              <a:buNone/>
            </a:pPr>
            <a:endParaRPr lang="pt-BR" altLang="pt-BR" sz="2400" b="1">
              <a:solidFill>
                <a:srgbClr val="FFFFFF"/>
              </a:solidFill>
              <a:latin typeface="Lato" panose="020F0302020204030203" pitchFamily="34" charset="77"/>
              <a:ea typeface="Lato" panose="020F0302020204030203" pitchFamily="34" charset="77"/>
              <a:cs typeface="Lato" panose="020F0302020204030203" pitchFamily="34" charset="77"/>
              <a:sym typeface="Lato" panose="020F0302020204030203" pitchFamily="34" charset="77"/>
            </a:endParaRPr>
          </a:p>
        </p:txBody>
      </p:sp>
      <p:pic>
        <p:nvPicPr>
          <p:cNvPr id="175116" name="Picture 11" descr="C2-HD-BTM.png">
            <a:extLst>
              <a:ext uri="{FF2B5EF4-FFF2-40B4-BE49-F238E27FC236}">
                <a16:creationId xmlns:a16="http://schemas.microsoft.com/office/drawing/2014/main" id="{F5989F93-2632-8E4E-8F10-68BDB31BC9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7" name="CaixaDeTexto 1">
            <a:extLst>
              <a:ext uri="{FF2B5EF4-FFF2-40B4-BE49-F238E27FC236}">
                <a16:creationId xmlns:a16="http://schemas.microsoft.com/office/drawing/2014/main" id="{E7542B3E-EA83-0941-B4E4-F7114BA33E40}"/>
              </a:ext>
            </a:extLst>
          </p:cNvPr>
          <p:cNvSpPr txBox="1">
            <a:spLocks noChangeArrowheads="1"/>
          </p:cNvSpPr>
          <p:nvPr/>
        </p:nvSpPr>
        <p:spPr bwMode="auto">
          <a:xfrm>
            <a:off x="8542338" y="5510213"/>
            <a:ext cx="3357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r">
              <a:lnSpc>
                <a:spcPct val="100000"/>
              </a:lnSpc>
              <a:spcBef>
                <a:spcPct val="0"/>
              </a:spcBef>
              <a:buFontTx/>
              <a:buNone/>
            </a:pPr>
            <a:r>
              <a:rPr lang="pt-BR" altLang="en-US" sz="1800"/>
              <a:t>Tradução por Ir. Lory Inês Rockenbach, SND</a:t>
            </a:r>
          </a:p>
        </p:txBody>
      </p:sp>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12485</Words>
  <Application>Microsoft Macintosh PowerPoint</Application>
  <PresentationFormat>Widescreen</PresentationFormat>
  <Paragraphs>823</Paragraphs>
  <Slides>94</Slides>
  <Notes>71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Century Gothic</vt:lpstr>
      <vt:lpstr>Arial</vt:lpstr>
      <vt:lpstr>Calibri</vt:lpstr>
      <vt:lpstr>Wingdings 2</vt:lpstr>
      <vt:lpstr>Lato</vt:lpstr>
      <vt:lpstr>Arial Narrow</vt:lpstr>
      <vt:lpstr>Helvetica Neue</vt:lpstr>
      <vt:lpstr>Times New Roman</vt:lpstr>
      <vt:lpstr>Roboto</vt:lpstr>
      <vt:lpstr>Vapor Trail</vt:lpstr>
      <vt:lpstr>PowerPoint Presentation</vt:lpstr>
      <vt:lpstr>Workshop COM ADICIONAR NOME DO GRUPO,  E LOCAL   NOME DO PALESTRANTE, UNANIMA International   </vt:lpstr>
      <vt:lpstr>PowerPoint Presentation</vt:lpstr>
      <vt:lpstr>ConeXÃO COM ESTE GRUPO</vt:lpstr>
      <vt:lpstr>Jean Quinn, DW DiretorA ExecutivA</vt:lpstr>
      <vt:lpstr>UNANIMA International</vt:lpstr>
      <vt:lpstr>QUEM SOMOS?</vt:lpstr>
      <vt:lpstr>COMISSÃO ExecutivA </vt:lpstr>
      <vt:lpstr>PowerPoint Presentation</vt:lpstr>
      <vt:lpstr>PowerPoint Presentation</vt:lpstr>
      <vt:lpstr>PowerPoint Presentation</vt:lpstr>
      <vt:lpstr>“UNA – O QUE?”</vt:lpstr>
      <vt:lpstr>NOSSA VISÃO &amp; MISSÃO</vt:lpstr>
      <vt:lpstr>Areas ESPECÍFICAs DE interesse</vt:lpstr>
      <vt:lpstr>prioridades da UNANIMA International </vt:lpstr>
      <vt:lpstr>PERGUNTAS?</vt:lpstr>
      <vt:lpstr>NAÇÕES UniDAS</vt:lpstr>
      <vt:lpstr>CARTA DA ONU:</vt:lpstr>
      <vt:lpstr>CARTA DA ONU:</vt:lpstr>
      <vt:lpstr>2020 – ANO DOS ANIVERSÁRIOS </vt:lpstr>
      <vt:lpstr>INTEGRAÇÃO DE TODAS AS DIMENSÕES DO DESENVOLVIMENTO</vt:lpstr>
      <vt:lpstr>ONGs NA ONU</vt:lpstr>
      <vt:lpstr>Sede da onu New York</vt:lpstr>
      <vt:lpstr>Genebra </vt:lpstr>
      <vt:lpstr>NAI, Kenya</vt:lpstr>
      <vt:lpstr>Atuais áreas foco</vt:lpstr>
      <vt:lpstr>Por que existem os ods?</vt:lpstr>
      <vt:lpstr>PowerPoint Presentation</vt:lpstr>
      <vt:lpstr>ODSS: CORTE TRANSVERSAL E  Multidimensional</vt:lpstr>
      <vt:lpstr> Pessoas: 1-7</vt:lpstr>
      <vt:lpstr>Prosperidade 8-11</vt:lpstr>
      <vt:lpstr>Planeta : 12-15</vt:lpstr>
      <vt:lpstr>Paz e Parcerias: 16-17</vt:lpstr>
      <vt:lpstr>PowerPoint Presentation</vt:lpstr>
      <vt:lpstr>QUEM VAI ALCANÇAR OS ODSS?</vt:lpstr>
      <vt:lpstr>O papel das ongs na onu</vt:lpstr>
      <vt:lpstr>PresenÇA ReligiosA ENTRE AS ongs DA onu</vt:lpstr>
      <vt:lpstr>PERGUNTAS?</vt:lpstr>
      <vt:lpstr>Na onu</vt:lpstr>
      <vt:lpstr>UNANIMA International</vt:lpstr>
      <vt:lpstr>PowerPoint Presentation</vt:lpstr>
      <vt:lpstr>O QUE SIGNIFICA SER CREDENCIADO?</vt:lpstr>
      <vt:lpstr>NA ONU</vt:lpstr>
      <vt:lpstr>O QUE FAZEMOS?</vt:lpstr>
      <vt:lpstr>Alguns grupos de trabalho da onu para os quais contribuimos</vt:lpstr>
      <vt:lpstr>ATIVIDADES GLOBAIS</vt:lpstr>
      <vt:lpstr>MapEANDO NOSSA PRESENÇA NA ONU</vt:lpstr>
      <vt:lpstr>QUADROS InternaCionaIS UNANIMA InternaCional TRABALHA PARA</vt:lpstr>
      <vt:lpstr>UNANIMA E odss</vt:lpstr>
      <vt:lpstr>Areas de interesse</vt:lpstr>
      <vt:lpstr>Mulheres e crianças</vt:lpstr>
      <vt:lpstr>Igualdade de gênero </vt:lpstr>
      <vt:lpstr>PowerPoint Presentation</vt:lpstr>
      <vt:lpstr>Avaliação e progresso até aqui...</vt:lpstr>
      <vt:lpstr>desabrigados</vt:lpstr>
      <vt:lpstr>Um retrato global da realidade dos desabrigados</vt:lpstr>
      <vt:lpstr>A onu e os desabrigados</vt:lpstr>
      <vt:lpstr>PowerPoint Presentation</vt:lpstr>
      <vt:lpstr>Reunião do grupo de peritos</vt:lpstr>
      <vt:lpstr>Causas da falta de habitação</vt:lpstr>
      <vt:lpstr>Definição dos peritos</vt:lpstr>
      <vt:lpstr>Definição proposta pelo grupo de peritos</vt:lpstr>
      <vt:lpstr>Abordando a causa dos desabrigados</vt:lpstr>
      <vt:lpstr>Abordando os sem-teto e os odss</vt:lpstr>
      <vt:lpstr>Direitos humanos</vt:lpstr>
      <vt:lpstr>Clima </vt:lpstr>
      <vt:lpstr>Migrantes e Refugiados</vt:lpstr>
      <vt:lpstr>perguntas?</vt:lpstr>
      <vt:lpstr>Advocacia </vt:lpstr>
      <vt:lpstr>PowerPoint Presentation</vt:lpstr>
      <vt:lpstr>PowerPoint Presentation</vt:lpstr>
      <vt:lpstr>PowerPoint Presentation</vt:lpstr>
      <vt:lpstr>UNANIMA InternaCional &amp;  Familias desabrigadas</vt:lpstr>
      <vt:lpstr>Como a UNANIMA InternaCional Advoca para solucionar a questão dos desabrigados?</vt:lpstr>
      <vt:lpstr>Principais questões para Advocacia</vt:lpstr>
      <vt:lpstr>Facetas da pesquisa</vt:lpstr>
      <vt:lpstr>Metodologia &amp; Regiões de Foco</vt:lpstr>
      <vt:lpstr>Resultados pretendidos</vt:lpstr>
      <vt:lpstr>Ações de Advocacia </vt:lpstr>
      <vt:lpstr>Recursos &amp; Publicações até aqui..</vt:lpstr>
      <vt:lpstr>58º Comissão para o desenvolvimento social (CSocd58)</vt:lpstr>
      <vt:lpstr>PowerPoint Presentation</vt:lpstr>
      <vt:lpstr>UNANIMA Internacional  Evento paralelo – a face desconhecida dos desabrigados </vt:lpstr>
      <vt:lpstr>PowerPoint Presentation</vt:lpstr>
      <vt:lpstr>Resultados da CSocd58</vt:lpstr>
      <vt:lpstr>UNANIMA InternaCional &amp; você </vt:lpstr>
      <vt:lpstr>Unanima e você</vt:lpstr>
      <vt:lpstr>Como você pode se envolver com nossa pesquisa? </vt:lpstr>
      <vt:lpstr>Mulher de Coragem</vt:lpstr>
      <vt:lpstr>Mulheres de Coragem </vt:lpstr>
      <vt:lpstr>Mulher de coragem 2019</vt:lpstr>
      <vt:lpstr>PowerPoint Presentation</vt:lpstr>
      <vt:lpstr>Mulher de coragem 2020</vt:lpstr>
      <vt:lpstr>Conecte-se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Executive Assistant</dc:creator>
  <cp:lastModifiedBy>nathaniel payne</cp:lastModifiedBy>
  <cp:revision>108</cp:revision>
  <dcterms:created xsi:type="dcterms:W3CDTF">2020-03-18T00:29:49Z</dcterms:created>
  <dcterms:modified xsi:type="dcterms:W3CDTF">2020-08-13T13:49:32Z</dcterms:modified>
</cp:coreProperties>
</file>